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60" r:id="rId3"/>
    <p:sldId id="277" r:id="rId4"/>
    <p:sldId id="257" r:id="rId5"/>
    <p:sldId id="261" r:id="rId6"/>
    <p:sldId id="262" r:id="rId7"/>
    <p:sldId id="263" r:id="rId8"/>
    <p:sldId id="281" r:id="rId9"/>
    <p:sldId id="272" r:id="rId10"/>
    <p:sldId id="273" r:id="rId11"/>
    <p:sldId id="274" r:id="rId12"/>
    <p:sldId id="264" r:id="rId13"/>
    <p:sldId id="265" r:id="rId14"/>
    <p:sldId id="278" r:id="rId15"/>
    <p:sldId id="279" r:id="rId16"/>
    <p:sldId id="280" r:id="rId17"/>
    <p:sldId id="276" r:id="rId18"/>
    <p:sldId id="267" r:id="rId19"/>
    <p:sldId id="271" r:id="rId20"/>
    <p:sldId id="266" r:id="rId21"/>
    <p:sldId id="268" r:id="rId22"/>
    <p:sldId id="283" r:id="rId23"/>
    <p:sldId id="284"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5BC123-91BE-4E99-9219-6C669C8FEFB5}" type="datetimeFigureOut">
              <a:rPr lang="en-IN" smtClean="0"/>
              <a:t>10-05-2016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3D98B-4A76-4724-BB7B-1B7C18D98A18}" type="slidenum">
              <a:rPr lang="en-IN" smtClean="0"/>
              <a:t>‹#›</a:t>
            </a:fld>
            <a:endParaRPr lang="en-IN"/>
          </a:p>
        </p:txBody>
      </p:sp>
    </p:spTree>
    <p:extLst>
      <p:ext uri="{BB962C8B-B14F-4D97-AF65-F5344CB8AC3E}">
        <p14:creationId xmlns:p14="http://schemas.microsoft.com/office/powerpoint/2010/main" val="782409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5/10/2016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5/10/2016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blog.woorank.com/2013/04/what-is-a-pagerank-and-how-important-is-it-in-2013/" TargetMode="External"/><Relationship Id="rId2" Type="http://schemas.openxmlformats.org/officeDocument/2006/relationships/hyperlink" Target="https://en.wikipedia.org/wiki/PageRank"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843804"/>
            <a:ext cx="10863911" cy="2421464"/>
          </a:xfrm>
        </p:spPr>
        <p:txBody>
          <a:bodyPr/>
          <a:lstStyle/>
          <a:p>
            <a:r>
              <a:rPr lang="en-US" b="1" dirty="0" smtClean="0">
                <a:latin typeface="Times New Roman" panose="02020603050405020304" pitchFamily="18" charset="0"/>
                <a:cs typeface="Times New Roman" panose="02020603050405020304" pitchFamily="18" charset="0"/>
              </a:rPr>
              <a:t>FINDING MOST INFLUENTIAL PAPERS BASED ON DBLP CITATION NETWORK</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67437" y="4507606"/>
            <a:ext cx="9691933" cy="2056326"/>
          </a:xfrm>
        </p:spPr>
        <p:txBody>
          <a:bodyPr>
            <a:noAutofit/>
          </a:bodyPr>
          <a:lstStyle/>
          <a:p>
            <a:r>
              <a:rPr lang="en-US" sz="2400" b="1" dirty="0" smtClean="0">
                <a:latin typeface="Times New Roman" panose="02020603050405020304" pitchFamily="18" charset="0"/>
                <a:cs typeface="Times New Roman" panose="02020603050405020304" pitchFamily="18" charset="0"/>
              </a:rPr>
              <a:t>PRESENTED BY :</a:t>
            </a:r>
          </a:p>
          <a:p>
            <a:endParaRPr lang="en-US" sz="2400" b="1" dirty="0" smtClean="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MITALI  DESHPANDE</a:t>
            </a:r>
          </a:p>
          <a:p>
            <a:r>
              <a:rPr lang="en-US" sz="2400" b="1" dirty="0" smtClean="0">
                <a:latin typeface="Times New Roman" panose="02020603050405020304" pitchFamily="18" charset="0"/>
                <a:cs typeface="Times New Roman" panose="02020603050405020304" pitchFamily="18" charset="0"/>
              </a:rPr>
              <a:t>MINITA SURTI</a:t>
            </a:r>
            <a:endParaRPr lang="en-US" sz="2400" b="1"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5775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124" y="1107582"/>
            <a:ext cx="11397803" cy="5632311"/>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In the for loop we iterate the records of the dataset. To consider all the citations we used two classes: java.util.regex.Pattern and java.util.regex.Matcher. </a:t>
            </a:r>
            <a:endParaRPr lang="en-US" sz="2400"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We </a:t>
            </a:r>
            <a:r>
              <a:rPr lang="en-US" sz="2400" b="1" dirty="0">
                <a:latin typeface="Times New Roman" panose="02020603050405020304" pitchFamily="18" charset="0"/>
                <a:cs typeface="Times New Roman" panose="02020603050405020304" pitchFamily="18" charset="0"/>
              </a:rPr>
              <a:t>first created an object of Pattern which is compiled representation of regular expression. </a:t>
            </a:r>
            <a:endParaRPr lang="en-US" sz="2400" b="1" dirty="0" smtClean="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We </a:t>
            </a:r>
            <a:r>
              <a:rPr lang="en-US" sz="2400" b="1" dirty="0">
                <a:latin typeface="Times New Roman" panose="02020603050405020304" pitchFamily="18" charset="0"/>
                <a:cs typeface="Times New Roman" panose="02020603050405020304" pitchFamily="18" charset="0"/>
              </a:rPr>
              <a:t>invoke its static method compile(). We used the regular expression (“#% ([0-9]*)”) in the compile method whereby we consider those columns beginning with #% and having numbers (0-9) as they are the citations. </a:t>
            </a:r>
            <a:endParaRPr lang="en-US" sz="2400"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731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6975" y="1545465"/>
            <a:ext cx="10959921"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Matcher object interprets the pattern and performs a match with the input. We obtain the matcher object by invoking matcher() method on a Pattern object</a:t>
            </a:r>
            <a:r>
              <a:rPr lang="en-US" sz="2400" b="1" dirty="0" smtClean="0">
                <a:latin typeface="Times New Roman" panose="02020603050405020304" pitchFamily="18" charset="0"/>
                <a:cs typeface="Times New Roman" panose="02020603050405020304" pitchFamily="18" charset="0"/>
              </a:rPr>
              <a:t>.</a:t>
            </a:r>
          </a:p>
          <a:p>
            <a:endParaRPr lang="en-US" sz="2400" b="1" dirty="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Matcher object is used for to invoke find() method which finds the matching pattern and displays the output using group() </a:t>
            </a:r>
            <a:r>
              <a:rPr lang="en-US" sz="2400" b="1" dirty="0" smtClean="0">
                <a:latin typeface="Times New Roman" panose="02020603050405020304" pitchFamily="18" charset="0"/>
                <a:cs typeface="Times New Roman" panose="02020603050405020304" pitchFamily="18" charset="0"/>
              </a:rPr>
              <a:t>method.</a:t>
            </a:r>
          </a:p>
          <a:p>
            <a:pPr marL="285750" indent="-285750">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In </a:t>
            </a:r>
            <a:r>
              <a:rPr lang="en-US" sz="2400" b="1" dirty="0">
                <a:latin typeface="Times New Roman" panose="02020603050405020304" pitchFamily="18" charset="0"/>
                <a:cs typeface="Times New Roman" panose="02020603050405020304" pitchFamily="18" charset="0"/>
              </a:rPr>
              <a:t>the context.write we have passed the paper_id(</a:t>
            </a:r>
            <a:r>
              <a:rPr lang="en-US" sz="2400" b="1" dirty="0" err="1">
                <a:latin typeface="Times New Roman" panose="02020603050405020304" pitchFamily="18" charset="0"/>
                <a:cs typeface="Times New Roman" panose="02020603050405020304" pitchFamily="18" charset="0"/>
              </a:rPr>
              <a:t>index_id</a:t>
            </a:r>
            <a:r>
              <a:rPr lang="en-US" sz="2400" b="1" dirty="0">
                <a:latin typeface="Times New Roman" panose="02020603050405020304" pitchFamily="18" charset="0"/>
                <a:cs typeface="Times New Roman" panose="02020603050405020304" pitchFamily="18" charset="0"/>
              </a:rPr>
              <a:t>) as key and citations and paper title(</a:t>
            </a:r>
            <a:r>
              <a:rPr lang="en-US" sz="2400" b="1" dirty="0" err="1">
                <a:latin typeface="Times New Roman" panose="02020603050405020304" pitchFamily="18" charset="0"/>
                <a:cs typeface="Times New Roman" panose="02020603050405020304" pitchFamily="18" charset="0"/>
              </a:rPr>
              <a:t>ref_id+papertitle</a:t>
            </a:r>
            <a:r>
              <a:rPr lang="en-US" sz="2400" b="1" dirty="0">
                <a:latin typeface="Times New Roman" panose="02020603050405020304" pitchFamily="18" charset="0"/>
                <a:cs typeface="Times New Roman" panose="02020603050405020304" pitchFamily="18" charset="0"/>
              </a:rPr>
              <a:t>) as value.</a:t>
            </a:r>
            <a:endParaRPr lang="en-IN"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453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						HIVE 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549639"/>
            <a:ext cx="10131425" cy="3649133"/>
          </a:xfrm>
        </p:spPr>
        <p:txBody>
          <a:bodyPr>
            <a:normAutofit/>
          </a:bodyPr>
          <a:lstStyle/>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We need to write various hive scripts to obtain PageRank of the required page by performing 10 iterations to update the PageRank in each iteration.</a:t>
            </a:r>
          </a:p>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On calculating the PageRank for all papers, we find the top 10 papers with the highest PageRank</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732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Continued hive script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7578" y="1815920"/>
            <a:ext cx="11745532" cy="4533364"/>
          </a:xfrm>
        </p:spPr>
        <p:txBody>
          <a:bodyPr>
            <a:normAutofit/>
          </a:bodyPr>
          <a:lstStyle/>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Firstly, the output of the mapper is loaded into the table. This is Step 1</a:t>
            </a:r>
          </a:p>
          <a:p>
            <a:pPr marL="0" indent="0">
              <a:buNone/>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Index_id</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Ref_id</a:t>
            </a:r>
            <a:r>
              <a:rPr lang="en-US" sz="2400" b="1" dirty="0" smtClean="0">
                <a:latin typeface="Times New Roman" panose="02020603050405020304" pitchFamily="18" charset="0"/>
                <a:cs typeface="Times New Roman" panose="02020603050405020304" pitchFamily="18" charset="0"/>
              </a:rPr>
              <a:t>                              Title</a:t>
            </a:r>
          </a:p>
          <a:p>
            <a:pP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Calculating the </a:t>
            </a:r>
            <a:r>
              <a:rPr lang="en-US" sz="2400" b="1" dirty="0" err="1" smtClean="0">
                <a:latin typeface="Times New Roman" panose="02020603050405020304" pitchFamily="18" charset="0"/>
                <a:cs typeface="Times New Roman" panose="02020603050405020304" pitchFamily="18" charset="0"/>
              </a:rPr>
              <a:t>inlinks</a:t>
            </a:r>
            <a:r>
              <a:rPr lang="en-US" sz="2400" b="1" dirty="0" smtClean="0">
                <a:latin typeface="Times New Roman" panose="02020603050405020304" pitchFamily="18" charset="0"/>
                <a:cs typeface="Times New Roman" panose="02020603050405020304" pitchFamily="18" charset="0"/>
              </a:rPr>
              <a:t> and </a:t>
            </a:r>
            <a:r>
              <a:rPr lang="en-US" sz="2400" b="1" dirty="0" err="1" smtClean="0">
                <a:latin typeface="Times New Roman" panose="02020603050405020304" pitchFamily="18" charset="0"/>
                <a:cs typeface="Times New Roman" panose="02020603050405020304" pitchFamily="18" charset="0"/>
              </a:rPr>
              <a:t>outlinks</a:t>
            </a:r>
            <a:r>
              <a:rPr lang="en-US" sz="2400" b="1" dirty="0" smtClean="0">
                <a:latin typeface="Times New Roman" panose="02020603050405020304" pitchFamily="18" charset="0"/>
                <a:cs typeface="Times New Roman" panose="02020603050405020304" pitchFamily="18" charset="0"/>
              </a:rPr>
              <a:t> for each paper and storing it into two tables. The output is as follows. This is Step 2.</a:t>
            </a:r>
          </a:p>
          <a:p>
            <a:pPr marL="0" indent="0">
              <a:buNone/>
            </a:pPr>
            <a:r>
              <a:rPr lang="en-US" sz="2400" b="1" dirty="0" smtClean="0">
                <a:latin typeface="Times New Roman" panose="02020603050405020304" pitchFamily="18" charset="0"/>
                <a:cs typeface="Times New Roman" panose="02020603050405020304" pitchFamily="18" charset="0"/>
              </a:rPr>
              <a:t>                 Table 1                                                                                    Table 2</a:t>
            </a:r>
          </a:p>
          <a:p>
            <a:pPr marL="0" indent="0">
              <a:buNone/>
            </a:pPr>
            <a:r>
              <a:rPr lang="en-US" sz="2400" b="1" dirty="0" smtClean="0">
                <a:latin typeface="Times New Roman" panose="02020603050405020304" pitchFamily="18" charset="0"/>
                <a:cs typeface="Times New Roman" panose="02020603050405020304" pitchFamily="18" charset="0"/>
              </a:rPr>
              <a:t>Paper_id                   </a:t>
            </a:r>
            <a:r>
              <a:rPr lang="en-US" sz="2400" b="1" dirty="0" err="1" smtClean="0">
                <a:latin typeface="Times New Roman" panose="02020603050405020304" pitchFamily="18" charset="0"/>
                <a:cs typeface="Times New Roman" panose="02020603050405020304" pitchFamily="18" charset="0"/>
              </a:rPr>
              <a:t>Inlinks</a:t>
            </a:r>
            <a:r>
              <a:rPr lang="en-US" sz="2400" b="1" dirty="0" smtClean="0">
                <a:latin typeface="Times New Roman" panose="02020603050405020304" pitchFamily="18" charset="0"/>
                <a:cs typeface="Times New Roman" panose="02020603050405020304" pitchFamily="18" charset="0"/>
              </a:rPr>
              <a:t>                                            Paper_id                    </a:t>
            </a:r>
            <a:r>
              <a:rPr lang="en-US" sz="2400" b="1" dirty="0" err="1" smtClean="0">
                <a:latin typeface="Times New Roman" panose="02020603050405020304" pitchFamily="18" charset="0"/>
                <a:cs typeface="Times New Roman" panose="02020603050405020304" pitchFamily="18" charset="0"/>
              </a:rPr>
              <a:t>Outlinks</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538843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8034" y="811369"/>
            <a:ext cx="10972800" cy="6370975"/>
          </a:xfrm>
          <a:prstGeom prst="rect">
            <a:avLst/>
          </a:prstGeom>
          <a:noFill/>
        </p:spPr>
        <p:txBody>
          <a:bodyPr wrap="square" rtlCol="0">
            <a:spAutoFit/>
          </a:bodyPr>
          <a:lstStyle/>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To obtain a table which has the following output, we join the main table with the </a:t>
            </a:r>
            <a:r>
              <a:rPr lang="en-US" sz="2400" b="1" dirty="0" err="1">
                <a:latin typeface="Times New Roman" panose="02020603050405020304" pitchFamily="18" charset="0"/>
                <a:cs typeface="Times New Roman" panose="02020603050405020304" pitchFamily="18" charset="0"/>
              </a:rPr>
              <a:t>inlinks</a:t>
            </a:r>
            <a:r>
              <a:rPr lang="en-US" sz="2400" b="1" dirty="0">
                <a:latin typeface="Times New Roman" panose="02020603050405020304" pitchFamily="18" charset="0"/>
                <a:cs typeface="Times New Roman" panose="02020603050405020304" pitchFamily="18" charset="0"/>
              </a:rPr>
              <a:t> &amp; </a:t>
            </a:r>
            <a:r>
              <a:rPr lang="en-US" sz="2400" b="1" dirty="0" err="1">
                <a:latin typeface="Times New Roman" panose="02020603050405020304" pitchFamily="18" charset="0"/>
                <a:cs typeface="Times New Roman" panose="02020603050405020304" pitchFamily="18" charset="0"/>
              </a:rPr>
              <a:t>outlinks</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tables </a:t>
            </a:r>
            <a:r>
              <a:rPr lang="en-US" sz="2400" b="1" dirty="0">
                <a:latin typeface="Times New Roman" panose="02020603050405020304" pitchFamily="18" charset="0"/>
                <a:cs typeface="Times New Roman" panose="02020603050405020304" pitchFamily="18" charset="0"/>
              </a:rPr>
              <a:t>obtained in Step 2. This is Step3.</a:t>
            </a:r>
          </a:p>
          <a:p>
            <a:pPr lvl="1"/>
            <a:endParaRPr lang="en-US" sz="2400" b="1" dirty="0" smtClean="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Index_id</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a:t>
            </a:r>
            <a:r>
              <a:rPr lang="en-US" sz="2400" b="1" dirty="0" err="1" smtClean="0">
                <a:latin typeface="Times New Roman" panose="02020603050405020304" pitchFamily="18" charset="0"/>
                <a:cs typeface="Times New Roman" panose="02020603050405020304" pitchFamily="18" charset="0"/>
              </a:rPr>
              <a:t>nlinks</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O</a:t>
            </a:r>
            <a:r>
              <a:rPr lang="en-US" sz="2400" b="1" dirty="0" err="1" smtClean="0">
                <a:latin typeface="Times New Roman" panose="02020603050405020304" pitchFamily="18" charset="0"/>
                <a:cs typeface="Times New Roman" panose="02020603050405020304" pitchFamily="18" charset="0"/>
              </a:rPr>
              <a:t>utlinks</a:t>
            </a:r>
            <a:r>
              <a:rPr lang="en-US" sz="2400" b="1" dirty="0" smtClean="0">
                <a:latin typeface="Times New Roman" panose="02020603050405020304" pitchFamily="18" charset="0"/>
                <a:cs typeface="Times New Roman" panose="02020603050405020304" pitchFamily="18" charset="0"/>
              </a:rPr>
              <a:t>.</a:t>
            </a:r>
          </a:p>
          <a:p>
            <a:pPr lvl="1"/>
            <a:endParaRPr lang="en-US" b="1" dirty="0" smtClean="0">
              <a:latin typeface="Times New Roman" panose="02020603050405020304" pitchFamily="18" charset="0"/>
              <a:cs typeface="Times New Roman" panose="02020603050405020304" pitchFamily="18" charset="0"/>
            </a:endParaRPr>
          </a:p>
          <a:p>
            <a:pPr marL="287338" lvl="1" indent="-287338">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Calculate </a:t>
            </a:r>
            <a:r>
              <a:rPr lang="en-US" sz="2400" b="1" dirty="0">
                <a:latin typeface="Times New Roman" panose="02020603050405020304" pitchFamily="18" charset="0"/>
                <a:cs typeface="Times New Roman" panose="02020603050405020304" pitchFamily="18" charset="0"/>
              </a:rPr>
              <a:t>the total number of </a:t>
            </a:r>
            <a:r>
              <a:rPr lang="en-US" sz="2400" b="1" dirty="0" err="1">
                <a:latin typeface="Times New Roman" panose="02020603050405020304" pitchFamily="18" charset="0"/>
                <a:cs typeface="Times New Roman" panose="02020603050405020304" pitchFamily="18" charset="0"/>
              </a:rPr>
              <a:t>inlinks</a:t>
            </a:r>
            <a:r>
              <a:rPr lang="en-US" sz="2400" b="1"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outlinks</a:t>
            </a:r>
            <a:r>
              <a:rPr lang="en-US" sz="2400" b="1" dirty="0">
                <a:latin typeface="Times New Roman" panose="02020603050405020304" pitchFamily="18" charset="0"/>
                <a:cs typeface="Times New Roman" panose="02020603050405020304" pitchFamily="18" charset="0"/>
              </a:rPr>
              <a:t> for the </a:t>
            </a:r>
            <a:r>
              <a:rPr lang="en-US" sz="2400" b="1" dirty="0" smtClean="0">
                <a:latin typeface="Times New Roman" panose="02020603050405020304" pitchFamily="18" charset="0"/>
                <a:cs typeface="Times New Roman" panose="02020603050405020304" pitchFamily="18" charset="0"/>
              </a:rPr>
              <a:t>paper and store it in table which has the following output format. This is Step 4.</a:t>
            </a:r>
          </a:p>
          <a:p>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Index_id</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Total_Outlinks</a:t>
            </a:r>
            <a:r>
              <a:rPr lang="en-US" sz="2400" b="1" dirty="0" smtClean="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        </a:t>
            </a:r>
            <a:r>
              <a:rPr lang="en-IN" sz="2400" b="1" dirty="0" err="1" smtClean="0">
                <a:latin typeface="Times New Roman" panose="02020603050405020304" pitchFamily="18" charset="0"/>
                <a:cs typeface="Times New Roman" panose="02020603050405020304" pitchFamily="18" charset="0"/>
              </a:rPr>
              <a:t>Total_Inlinks</a:t>
            </a:r>
            <a:endParaRPr lang="en-IN" sz="2400" b="1" dirty="0" smtClean="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 In Step 5 , we join the tables we obtained in Step 3 and Step 2 to obtain the following result.</a:t>
            </a:r>
          </a:p>
          <a:p>
            <a:r>
              <a:rPr lang="en-IN" sz="2400" b="1" dirty="0" err="1" smtClean="0">
                <a:latin typeface="Times New Roman" panose="02020603050405020304" pitchFamily="18" charset="0"/>
                <a:cs typeface="Times New Roman" panose="02020603050405020304" pitchFamily="18" charset="0"/>
              </a:rPr>
              <a:t>Index_id</a:t>
            </a:r>
            <a:r>
              <a:rPr lang="en-IN" sz="2400" b="1" dirty="0" smtClean="0">
                <a:latin typeface="Times New Roman" panose="02020603050405020304" pitchFamily="18" charset="0"/>
                <a:cs typeface="Times New Roman" panose="02020603050405020304" pitchFamily="18" charset="0"/>
              </a:rPr>
              <a:t>       </a:t>
            </a:r>
            <a:r>
              <a:rPr lang="en-IN" sz="2400" b="1" dirty="0" err="1" smtClean="0">
                <a:latin typeface="Times New Roman" panose="02020603050405020304" pitchFamily="18" charset="0"/>
                <a:cs typeface="Times New Roman" panose="02020603050405020304" pitchFamily="18" charset="0"/>
              </a:rPr>
              <a:t>Reference_id</a:t>
            </a:r>
            <a:r>
              <a:rPr lang="en-IN" sz="2400" b="1" dirty="0" smtClean="0">
                <a:latin typeface="Times New Roman" panose="02020603050405020304" pitchFamily="18" charset="0"/>
                <a:cs typeface="Times New Roman" panose="02020603050405020304" pitchFamily="18" charset="0"/>
              </a:rPr>
              <a:t>      </a:t>
            </a:r>
            <a:r>
              <a:rPr lang="en-IN" sz="2400" b="1" dirty="0" err="1" smtClean="0">
                <a:latin typeface="Times New Roman" panose="02020603050405020304" pitchFamily="18" charset="0"/>
                <a:cs typeface="Times New Roman" panose="02020603050405020304" pitchFamily="18" charset="0"/>
              </a:rPr>
              <a:t>Total_Outlinks</a:t>
            </a:r>
            <a:r>
              <a:rPr lang="en-IN" sz="2400" b="1" dirty="0" smtClean="0">
                <a:latin typeface="Times New Roman" panose="02020603050405020304" pitchFamily="18" charset="0"/>
                <a:cs typeface="Times New Roman" panose="02020603050405020304" pitchFamily="18" charset="0"/>
              </a:rPr>
              <a:t>            </a:t>
            </a:r>
            <a:r>
              <a:rPr lang="en-IN" sz="2400" b="1" dirty="0" err="1" smtClean="0">
                <a:latin typeface="Times New Roman" panose="02020603050405020304" pitchFamily="18" charset="0"/>
                <a:cs typeface="Times New Roman" panose="02020603050405020304" pitchFamily="18" charset="0"/>
              </a:rPr>
              <a:t>Total_Inlinks</a:t>
            </a:r>
            <a:r>
              <a:rPr lang="en-IN" sz="2400" b="1" dirty="0" smtClean="0">
                <a:latin typeface="Times New Roman" panose="02020603050405020304" pitchFamily="18" charset="0"/>
                <a:cs typeface="Times New Roman" panose="02020603050405020304" pitchFamily="18" charset="0"/>
              </a:rPr>
              <a:t>       </a:t>
            </a:r>
            <a:r>
              <a:rPr lang="en-IN" sz="2400" b="1" dirty="0" err="1" smtClean="0">
                <a:latin typeface="Times New Roman" panose="02020603050405020304" pitchFamily="18" charset="0"/>
                <a:cs typeface="Times New Roman" panose="02020603050405020304" pitchFamily="18" charset="0"/>
              </a:rPr>
              <a:t>Outlinks</a:t>
            </a:r>
            <a:r>
              <a:rPr lang="en-IN" sz="2400" b="1" dirty="0" smtClean="0">
                <a:latin typeface="Times New Roman" panose="02020603050405020304" pitchFamily="18" charset="0"/>
                <a:cs typeface="Times New Roman" panose="02020603050405020304" pitchFamily="18" charset="0"/>
              </a:rPr>
              <a:t>             </a:t>
            </a:r>
          </a:p>
          <a:p>
            <a:r>
              <a:rPr lang="en-IN" sz="2400" b="1" dirty="0" err="1" smtClean="0">
                <a:latin typeface="Times New Roman" panose="02020603050405020304" pitchFamily="18" charset="0"/>
                <a:cs typeface="Times New Roman" panose="02020603050405020304" pitchFamily="18" charset="0"/>
              </a:rPr>
              <a:t>Inlinks</a:t>
            </a:r>
            <a:endParaRPr lang="en-IN" sz="2400" b="1" dirty="0" smtClean="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3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2442" y="643751"/>
            <a:ext cx="10160662" cy="5632311"/>
          </a:xfrm>
          <a:prstGeom prst="rect">
            <a:avLst/>
          </a:prstGeom>
          <a:noFill/>
        </p:spPr>
        <p:txBody>
          <a:bodyPr wrap="square" rtlCol="0">
            <a:spAutoFit/>
          </a:bodyPr>
          <a:lstStyle/>
          <a:p>
            <a:pPr marL="285750" indent="-28575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We then calculate W(in)  and W(out</a:t>
            </a:r>
            <a:r>
              <a:rPr lang="en-IN" sz="2400" b="1" dirty="0" smtClean="0">
                <a:latin typeface="Times New Roman" panose="02020603050405020304" pitchFamily="18" charset="0"/>
                <a:cs typeface="Times New Roman" panose="02020603050405020304" pitchFamily="18" charset="0"/>
              </a:rPr>
              <a:t>)</a:t>
            </a: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W(in) : is the in-weight of the link (</a:t>
            </a:r>
            <a:r>
              <a:rPr lang="en-IN" sz="2400" b="1" dirty="0" err="1">
                <a:latin typeface="Times New Roman" panose="02020603050405020304" pitchFamily="18" charset="0"/>
                <a:cs typeface="Times New Roman" panose="02020603050405020304" pitchFamily="18" charset="0"/>
              </a:rPr>
              <a:t>v,u</a:t>
            </a:r>
            <a:r>
              <a:rPr lang="en-IN" sz="2400" b="1" dirty="0" smtClean="0">
                <a:latin typeface="Times New Roman" panose="02020603050405020304" pitchFamily="18" charset="0"/>
                <a:cs typeface="Times New Roman" panose="02020603050405020304" pitchFamily="18" charset="0"/>
              </a:rPr>
              <a:t>).</a:t>
            </a:r>
          </a:p>
          <a:p>
            <a:r>
              <a:rPr lang="en-IN" sz="2400" b="1" dirty="0" smtClean="0">
                <a:latin typeface="Times New Roman" panose="02020603050405020304" pitchFamily="18" charset="0"/>
                <a:cs typeface="Times New Roman" panose="02020603050405020304" pitchFamily="18" charset="0"/>
              </a:rPr>
              <a:t>It is calculated as the ratio of number of </a:t>
            </a:r>
            <a:r>
              <a:rPr lang="en-IN" sz="2400" b="1" dirty="0" err="1" smtClean="0">
                <a:latin typeface="Times New Roman" panose="02020603050405020304" pitchFamily="18" charset="0"/>
                <a:cs typeface="Times New Roman" panose="02020603050405020304" pitchFamily="18" charset="0"/>
              </a:rPr>
              <a:t>inlinks</a:t>
            </a:r>
            <a:r>
              <a:rPr lang="en-IN" sz="2400" b="1" dirty="0" smtClean="0">
                <a:latin typeface="Times New Roman" panose="02020603050405020304" pitchFamily="18" charset="0"/>
                <a:cs typeface="Times New Roman" panose="02020603050405020304" pitchFamily="18" charset="0"/>
              </a:rPr>
              <a:t>.</a:t>
            </a: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W(out) :  </a:t>
            </a:r>
            <a:r>
              <a:rPr lang="en-IN" sz="2400" b="1" dirty="0" smtClean="0">
                <a:latin typeface="Times New Roman" panose="02020603050405020304" pitchFamily="18" charset="0"/>
                <a:cs typeface="Times New Roman" panose="02020603050405020304" pitchFamily="18" charset="0"/>
              </a:rPr>
              <a:t>is the out-weight of the link(</a:t>
            </a:r>
            <a:r>
              <a:rPr lang="en-IN" sz="2400" b="1" dirty="0" err="1" smtClean="0">
                <a:latin typeface="Times New Roman" panose="02020603050405020304" pitchFamily="18" charset="0"/>
                <a:cs typeface="Times New Roman" panose="02020603050405020304" pitchFamily="18" charset="0"/>
              </a:rPr>
              <a:t>v,u</a:t>
            </a:r>
            <a:r>
              <a:rPr lang="en-IN" sz="2400" b="1" dirty="0" smtClean="0">
                <a:latin typeface="Times New Roman" panose="02020603050405020304" pitchFamily="18" charset="0"/>
                <a:cs typeface="Times New Roman" panose="02020603050405020304" pitchFamily="18" charset="0"/>
              </a:rPr>
              <a:t>).</a:t>
            </a:r>
          </a:p>
          <a:p>
            <a:r>
              <a:rPr lang="en-IN" sz="2400" b="1" dirty="0" smtClean="0">
                <a:latin typeface="Times New Roman" panose="02020603050405020304" pitchFamily="18" charset="0"/>
                <a:cs typeface="Times New Roman" panose="02020603050405020304" pitchFamily="18" charset="0"/>
              </a:rPr>
              <a:t>It is calculated as the ratio of number of </a:t>
            </a:r>
            <a:r>
              <a:rPr lang="en-IN" sz="2400" b="1" dirty="0" err="1" smtClean="0">
                <a:latin typeface="Times New Roman" panose="02020603050405020304" pitchFamily="18" charset="0"/>
                <a:cs typeface="Times New Roman" panose="02020603050405020304" pitchFamily="18" charset="0"/>
              </a:rPr>
              <a:t>outlinks</a:t>
            </a:r>
            <a:r>
              <a:rPr lang="en-IN" sz="2400" b="1" dirty="0" smtClean="0">
                <a:latin typeface="Times New Roman" panose="02020603050405020304" pitchFamily="18" charset="0"/>
                <a:cs typeface="Times New Roman" panose="02020603050405020304" pitchFamily="18" charset="0"/>
              </a:rPr>
              <a:t>.</a:t>
            </a:r>
          </a:p>
          <a:p>
            <a:endParaRPr lang="en-IN" sz="2400" b="1"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We store the values of W(in) and W(out) in a table. This is Step 6.</a:t>
            </a:r>
          </a:p>
          <a:p>
            <a:endParaRPr lang="en-IN" sz="2400" b="1" dirty="0" smtClean="0">
              <a:latin typeface="Times New Roman" panose="02020603050405020304" pitchFamily="18" charset="0"/>
              <a:cs typeface="Times New Roman" panose="02020603050405020304" pitchFamily="18" charset="0"/>
            </a:endParaRPr>
          </a:p>
          <a:p>
            <a:endParaRPr lang="en-IN" sz="2400"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 We compute the value of N.  </a:t>
            </a:r>
            <a:r>
              <a:rPr lang="en-IN" sz="2400" b="1" dirty="0" err="1" smtClean="0">
                <a:latin typeface="Times New Roman" panose="02020603050405020304" pitchFamily="18" charset="0"/>
                <a:cs typeface="Times New Roman" panose="02020603050405020304" pitchFamily="18" charset="0"/>
              </a:rPr>
              <a:t>i.e</a:t>
            </a:r>
            <a:r>
              <a:rPr lang="en-IN" sz="2400" b="1" dirty="0" smtClean="0">
                <a:latin typeface="Times New Roman" panose="02020603050405020304" pitchFamily="18" charset="0"/>
                <a:cs typeface="Times New Roman" panose="02020603050405020304" pitchFamily="18" charset="0"/>
              </a:rPr>
              <a:t>  Total Number of Papers in the Citation Network.</a:t>
            </a:r>
          </a:p>
          <a:p>
            <a:endParaRPr lang="en-IN" sz="2400" b="1" dirty="0" smtClean="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2828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3582" y="955342"/>
            <a:ext cx="9743156" cy="6432530"/>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We calculate the Page rank by using the given formula:</a:t>
            </a:r>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We calculate 10 iterations using the above formula.</a:t>
            </a:r>
          </a:p>
          <a:p>
            <a:r>
              <a:rPr lang="en-US" sz="2400" b="1" dirty="0" smtClean="0">
                <a:latin typeface="Times New Roman" panose="02020603050405020304" pitchFamily="18" charset="0"/>
                <a:cs typeface="Times New Roman" panose="02020603050405020304" pitchFamily="18" charset="0"/>
              </a:rPr>
              <a:t>For each of the iteration we use the rank obtained in the above iteration.</a:t>
            </a:r>
          </a:p>
          <a:p>
            <a:endParaRPr lang="en-US"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 After obtaining the 10</a:t>
            </a:r>
            <a:r>
              <a:rPr lang="en-US" sz="2400" b="1" baseline="30000" dirty="0" smtClean="0">
                <a:latin typeface="Times New Roman" panose="02020603050405020304" pitchFamily="18" charset="0"/>
                <a:cs typeface="Times New Roman" panose="02020603050405020304" pitchFamily="18" charset="0"/>
              </a:rPr>
              <a:t>th</a:t>
            </a:r>
            <a:r>
              <a:rPr lang="en-US" sz="2400" b="1" dirty="0" smtClean="0">
                <a:latin typeface="Times New Roman" panose="02020603050405020304" pitchFamily="18" charset="0"/>
                <a:cs typeface="Times New Roman" panose="02020603050405020304" pitchFamily="18" charset="0"/>
              </a:rPr>
              <a:t> iteration, we join the ranks for the papers with its respective number of citations and its title.</a:t>
            </a:r>
          </a:p>
          <a:p>
            <a:r>
              <a:rPr lang="en-US" sz="2400" b="1" dirty="0" smtClean="0">
                <a:latin typeface="Times New Roman" panose="02020603050405020304" pitchFamily="18" charset="0"/>
                <a:cs typeface="Times New Roman" panose="02020603050405020304" pitchFamily="18" charset="0"/>
              </a:rPr>
              <a:t>The final output format is as follows:</a:t>
            </a:r>
          </a:p>
          <a:p>
            <a:endParaRPr lang="en-US" sz="2400" b="1" dirty="0">
              <a:latin typeface="Times New Roman" panose="02020603050405020304" pitchFamily="18" charset="0"/>
              <a:cs typeface="Times New Roman" panose="02020603050405020304" pitchFamily="18" charset="0"/>
            </a:endParaRPr>
          </a:p>
          <a:p>
            <a:r>
              <a:rPr lang="en-US" sz="2400" b="1" dirty="0" err="1" smtClean="0">
                <a:latin typeface="Times New Roman" panose="02020603050405020304" pitchFamily="18" charset="0"/>
                <a:cs typeface="Times New Roman" panose="02020603050405020304" pitchFamily="18" charset="0"/>
              </a:rPr>
              <a:t>Paper_title</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Number_of_Citations</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Page_Rank</a:t>
            </a:r>
            <a:endParaRPr lang="en-US" sz="2400" b="1" dirty="0" smtClean="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82" y="1537814"/>
            <a:ext cx="6242682" cy="1127879"/>
          </a:xfrm>
          <a:prstGeom prst="rect">
            <a:avLst/>
          </a:prstGeom>
        </p:spPr>
      </p:pic>
    </p:spTree>
    <p:extLst>
      <p:ext uri="{BB962C8B-B14F-4D97-AF65-F5344CB8AC3E}">
        <p14:creationId xmlns:p14="http://schemas.microsoft.com/office/powerpoint/2010/main" val="744455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t>
            </a:r>
            <a:r>
              <a:rPr lang="en-US" dirty="0" smtClean="0"/>
              <a:t>				</a:t>
            </a:r>
            <a:r>
              <a:rPr lang="en-US" sz="6000" b="1" dirty="0" smtClean="0">
                <a:latin typeface="Times New Roman" panose="02020603050405020304" pitchFamily="18" charset="0"/>
                <a:cs typeface="Times New Roman" panose="02020603050405020304" pitchFamily="18" charset="0"/>
              </a:rPr>
              <a:t>RESULTS &amp; 							                                					CONCLUSIONS</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6241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232" y="177679"/>
            <a:ext cx="10131425" cy="1456267"/>
          </a:xfrm>
        </p:spPr>
        <p:txBody>
          <a:bodyPr/>
          <a:lstStyle/>
          <a:p>
            <a:r>
              <a:rPr lang="en-US" dirty="0" smtClean="0">
                <a:latin typeface="Times New Roman" panose="02020603050405020304" pitchFamily="18" charset="0"/>
                <a:cs typeface="Times New Roman" panose="02020603050405020304" pitchFamily="18" charset="0"/>
              </a:rPr>
              <a:t>									Results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7730" y="1098996"/>
            <a:ext cx="11732653" cy="2107843"/>
          </a:xfrm>
        </p:spPr>
        <p:txBody>
          <a:bodyPr>
            <a:norm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We successfully implemented the Weighted PageRank Algorithm on the provided dataset and thereby obtained the top 10 papers with the highest page rank</a:t>
            </a:r>
            <a:r>
              <a:rPr lang="en-US" sz="2400" b="1"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We obtain the following output.</a:t>
            </a:r>
          </a:p>
        </p:txBody>
      </p:sp>
      <p:sp>
        <p:nvSpPr>
          <p:cNvPr id="4" name="TextBox 3"/>
          <p:cNvSpPr txBox="1"/>
          <p:nvPr/>
        </p:nvSpPr>
        <p:spPr>
          <a:xfrm>
            <a:off x="347730" y="3013656"/>
            <a:ext cx="11050073" cy="2862322"/>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Singularity Theory and Phantom Edges in Scale Space.	14	</a:t>
            </a:r>
            <a:r>
              <a:rPr lang="en-IN" sz="2000" b="1" dirty="0" smtClean="0">
                <a:latin typeface="Times New Roman" panose="02020603050405020304" pitchFamily="18" charset="0"/>
                <a:cs typeface="Times New Roman" panose="02020603050405020304" pitchFamily="18" charset="0"/>
              </a:rPr>
              <a:t>1.0524028030478652E-4</a:t>
            </a:r>
          </a:p>
          <a:p>
            <a:r>
              <a:rPr lang="en-IN" sz="2000" b="1" dirty="0" smtClean="0">
                <a:latin typeface="Times New Roman" panose="02020603050405020304" pitchFamily="18" charset="0"/>
                <a:cs typeface="Times New Roman" panose="02020603050405020304" pitchFamily="18" charset="0"/>
              </a:rPr>
              <a:t>A </a:t>
            </a:r>
            <a:r>
              <a:rPr lang="en-IN" sz="2000" b="1" dirty="0">
                <a:latin typeface="Times New Roman" panose="02020603050405020304" pitchFamily="18" charset="0"/>
                <a:cs typeface="Times New Roman" panose="02020603050405020304" pitchFamily="18" charset="0"/>
              </a:rPr>
              <a:t>Method for Obtaining Digital Signatures and Public-Key Cryptosystems.	1724	</a:t>
            </a:r>
            <a:r>
              <a:rPr lang="en-IN" sz="2000" b="1" dirty="0" smtClean="0">
                <a:latin typeface="Times New Roman" panose="02020603050405020304" pitchFamily="18" charset="0"/>
                <a:cs typeface="Times New Roman" panose="02020603050405020304" pitchFamily="18" charset="0"/>
              </a:rPr>
              <a:t>6.211774E-5Chunking </a:t>
            </a:r>
            <a:r>
              <a:rPr lang="en-IN" sz="2000" b="1" dirty="0">
                <a:latin typeface="Times New Roman" panose="02020603050405020304" pitchFamily="18" charset="0"/>
                <a:cs typeface="Times New Roman" panose="02020603050405020304" pitchFamily="18" charset="0"/>
              </a:rPr>
              <a:t>in Soar:</a:t>
            </a:r>
          </a:p>
          <a:p>
            <a:r>
              <a:rPr lang="en-IN" sz="2000" b="1" dirty="0">
                <a:latin typeface="Times New Roman" panose="02020603050405020304" pitchFamily="18" charset="0"/>
                <a:cs typeface="Times New Roman" panose="02020603050405020304" pitchFamily="18" charset="0"/>
              </a:rPr>
              <a:t>The Anatomy of a General Learning Mechanism.	75	</a:t>
            </a:r>
            <a:r>
              <a:rPr lang="en-IN" sz="2000" b="1" dirty="0" smtClean="0">
                <a:latin typeface="Times New Roman" panose="02020603050405020304" pitchFamily="18" charset="0"/>
                <a:cs typeface="Times New Roman" panose="02020603050405020304" pitchFamily="18" charset="0"/>
              </a:rPr>
              <a:t>5.8609680420005564E-5</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Explanation-Based Generalization: A Unifying View.	199	</a:t>
            </a:r>
            <a:r>
              <a:rPr lang="en-IN" sz="2000" b="1" dirty="0" smtClean="0">
                <a:latin typeface="Times New Roman" panose="02020603050405020304" pitchFamily="18" charset="0"/>
                <a:cs typeface="Times New Roman" panose="02020603050405020304" pitchFamily="18" charset="0"/>
              </a:rPr>
              <a:t>4.503543654986422E-5</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Authenticating Edges Produced by Zero-Crossing Algorithms.	21	4.332521400520853E-5</a:t>
            </a:r>
          </a:p>
          <a:p>
            <a:endParaRPr lang="en-IN" sz="2000" dirty="0"/>
          </a:p>
        </p:txBody>
      </p:sp>
    </p:spTree>
    <p:extLst>
      <p:ext uri="{BB962C8B-B14F-4D97-AF65-F5344CB8AC3E}">
        <p14:creationId xmlns:p14="http://schemas.microsoft.com/office/powerpoint/2010/main" val="36209126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4045" y="1828799"/>
            <a:ext cx="11487955" cy="3477875"/>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Authenticating Edges Produced by Zero-Crossing Algorithms.	21	</a:t>
            </a:r>
            <a:r>
              <a:rPr lang="en-IN" sz="2000" b="1" dirty="0" smtClean="0">
                <a:latin typeface="Times New Roman" panose="02020603050405020304" pitchFamily="18" charset="0"/>
                <a:cs typeface="Times New Roman" panose="02020603050405020304" pitchFamily="18" charset="0"/>
              </a:rPr>
              <a:t>4.332521400520853E-5</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Graph-Based Algorithms for Boolean Function Manipulation.	1722	3.788872247164683E-5</a:t>
            </a:r>
          </a:p>
          <a:p>
            <a:endParaRPr lang="en-IN" sz="2000" b="1" dirty="0" smtClean="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Complexity of Theorem-Proving Procedures	658	2.8227000927049225E-5</a:t>
            </a:r>
          </a:p>
          <a:p>
            <a:endParaRPr lang="en-IN" sz="2000" b="1" dirty="0" smtClean="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Communicating </a:t>
            </a:r>
            <a:r>
              <a:rPr lang="en-IN" sz="2000" b="1" dirty="0">
                <a:latin typeface="Times New Roman" panose="02020603050405020304" pitchFamily="18" charset="0"/>
                <a:cs typeface="Times New Roman" panose="02020603050405020304" pitchFamily="18" charset="0"/>
              </a:rPr>
              <a:t>Sequential Processes.	740	2.565323766966889E-5</a:t>
            </a:r>
          </a:p>
          <a:p>
            <a:endParaRPr lang="en-IN" sz="2000" b="1" dirty="0" smtClean="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Segmentation </a:t>
            </a:r>
            <a:r>
              <a:rPr lang="en-IN" sz="2000" b="1" dirty="0">
                <a:latin typeface="Times New Roman" panose="02020603050405020304" pitchFamily="18" charset="0"/>
                <a:cs typeface="Times New Roman" panose="02020603050405020304" pitchFamily="18" charset="0"/>
              </a:rPr>
              <a:t>and the Design of </a:t>
            </a:r>
            <a:r>
              <a:rPr lang="en-IN" sz="2000" b="1" dirty="0" err="1">
                <a:latin typeface="Times New Roman" panose="02020603050405020304" pitchFamily="18" charset="0"/>
                <a:cs typeface="Times New Roman" panose="02020603050405020304" pitchFamily="18" charset="0"/>
              </a:rPr>
              <a:t>Multiprogrammed</a:t>
            </a:r>
            <a:r>
              <a:rPr lang="en-IN" sz="2000" b="1" dirty="0">
                <a:latin typeface="Times New Roman" panose="02020603050405020304" pitchFamily="18" charset="0"/>
                <a:cs typeface="Times New Roman" panose="02020603050405020304" pitchFamily="18" charset="0"/>
              </a:rPr>
              <a:t> Computer Systems.	40	2.4464956736879833E-</a:t>
            </a:r>
          </a:p>
          <a:p>
            <a:endParaRPr lang="en-IN" sz="2000" b="1" dirty="0" smtClean="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5Secure </a:t>
            </a:r>
            <a:r>
              <a:rPr lang="en-IN" sz="2000" b="1" dirty="0">
                <a:latin typeface="Times New Roman" panose="02020603050405020304" pitchFamily="18" charset="0"/>
                <a:cs typeface="Times New Roman" panose="02020603050405020304" pitchFamily="18" charset="0"/>
              </a:rPr>
              <a:t>Communications Over Insecure Channels.	74	2.4340237306508964E-5</a:t>
            </a:r>
          </a:p>
        </p:txBody>
      </p:sp>
      <p:sp>
        <p:nvSpPr>
          <p:cNvPr id="3" name="TextBox 2"/>
          <p:cNvSpPr txBox="1"/>
          <p:nvPr/>
        </p:nvSpPr>
        <p:spPr>
          <a:xfrm>
            <a:off x="1043189" y="824248"/>
            <a:ext cx="9221273"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						CONTINUED RESULTS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4179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b="1" dirty="0" smtClean="0"/>
              <a:t>	</a:t>
            </a:r>
            <a:r>
              <a:rPr lang="en-US" sz="4800" b="1" dirty="0" smtClean="0">
                <a:latin typeface="Times New Roman" panose="02020603050405020304" pitchFamily="18" charset="0"/>
                <a:cs typeface="Times New Roman" panose="02020603050405020304" pitchFamily="18" charset="0"/>
              </a:rPr>
              <a:t>CONTENTS</a:t>
            </a:r>
            <a:endParaRPr lang="en-IN"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 INTRODUCTION</a:t>
            </a: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RESULT AND CONCLUSION</a:t>
            </a: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910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627" y="184598"/>
            <a:ext cx="10131425" cy="1456267"/>
          </a:xfrm>
        </p:spPr>
        <p:txBody>
          <a:bodyPr/>
          <a:lstStyle/>
          <a:p>
            <a:r>
              <a:rPr lang="en-US" dirty="0" smtClean="0">
                <a:latin typeface="Times New Roman" panose="02020603050405020304" pitchFamily="18" charset="0"/>
                <a:cs typeface="Times New Roman" panose="02020603050405020304" pitchFamily="18" charset="0"/>
              </a:rPr>
              <a:t>							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9862" y="1035561"/>
            <a:ext cx="11216473" cy="6297772"/>
          </a:xfrm>
        </p:spPr>
        <p:txBody>
          <a:bodyPr>
            <a:noAutofit/>
          </a:bodyPr>
          <a:lstStyle/>
          <a:p>
            <a:pPr>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Web mining is used to mine the pattern of the user. Two algorithms are HITS and PageRank, these are used to rank the pages according to the popularity and quality of the pages.  </a:t>
            </a:r>
          </a:p>
          <a:p>
            <a:pP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The WPR(Weighted PageRank) ,and this is an expansion of the page rank algorithm. The benefit of WPR is that it considers the significance of both </a:t>
            </a:r>
            <a:r>
              <a:rPr lang="en-US" sz="2400" b="1" dirty="0" err="1" smtClean="0">
                <a:latin typeface="Times New Roman" panose="02020603050405020304" pitchFamily="18" charset="0"/>
                <a:cs typeface="Times New Roman" panose="02020603050405020304" pitchFamily="18" charset="0"/>
              </a:rPr>
              <a:t>inlinks</a:t>
            </a:r>
            <a:r>
              <a:rPr lang="en-US" sz="2400" b="1" dirty="0" smtClean="0">
                <a:latin typeface="Times New Roman" panose="02020603050405020304" pitchFamily="18" charset="0"/>
                <a:cs typeface="Times New Roman" panose="02020603050405020304" pitchFamily="18" charset="0"/>
              </a:rPr>
              <a:t> and </a:t>
            </a:r>
            <a:r>
              <a:rPr lang="en-US" sz="2400" b="1" dirty="0" err="1" smtClean="0">
                <a:latin typeface="Times New Roman" panose="02020603050405020304" pitchFamily="18" charset="0"/>
                <a:cs typeface="Times New Roman" panose="02020603050405020304" pitchFamily="18" charset="0"/>
              </a:rPr>
              <a:t>outlinks</a:t>
            </a:r>
            <a:r>
              <a:rPr lang="en-US" sz="2400" b="1" dirty="0" smtClean="0">
                <a:latin typeface="Times New Roman" panose="02020603050405020304" pitchFamily="18" charset="0"/>
                <a:cs typeface="Times New Roman" panose="02020603050405020304" pitchFamily="18" charset="0"/>
              </a:rPr>
              <a:t> of the hyperlinks or pages. </a:t>
            </a:r>
          </a:p>
          <a:p>
            <a:pP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Studies show that WPR acknowledges larger number of high quality pages in comparison with standard PageRank. </a:t>
            </a:r>
          </a:p>
          <a:p>
            <a:pPr marL="0" indent="0">
              <a:buNone/>
            </a:pP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In the existing version of WPR , only those </a:t>
            </a:r>
            <a:r>
              <a:rPr lang="en-US" sz="2400" b="1" dirty="0" err="1" smtClean="0">
                <a:latin typeface="Times New Roman" panose="02020603050405020304" pitchFamily="18" charset="0"/>
                <a:cs typeface="Times New Roman" panose="02020603050405020304" pitchFamily="18" charset="0"/>
              </a:rPr>
              <a:t>outlinks</a:t>
            </a:r>
            <a:r>
              <a:rPr lang="en-US" sz="2400" b="1" dirty="0" smtClean="0">
                <a:latin typeface="Times New Roman" panose="02020603050405020304" pitchFamily="18" charset="0"/>
                <a:cs typeface="Times New Roman" panose="02020603050405020304" pitchFamily="18" charset="0"/>
              </a:rPr>
              <a:t> and </a:t>
            </a:r>
            <a:r>
              <a:rPr lang="en-US" sz="2400" b="1" dirty="0" err="1" smtClean="0">
                <a:latin typeface="Times New Roman" panose="02020603050405020304" pitchFamily="18" charset="0"/>
                <a:cs typeface="Times New Roman" panose="02020603050405020304" pitchFamily="18" charset="0"/>
              </a:rPr>
              <a:t>inlinks</a:t>
            </a:r>
            <a:r>
              <a:rPr lang="en-US" sz="2400" b="1" dirty="0" smtClean="0">
                <a:latin typeface="Times New Roman" panose="02020603050405020304" pitchFamily="18" charset="0"/>
                <a:cs typeface="Times New Roman" panose="02020603050405020304" pitchFamily="18" charset="0"/>
              </a:rPr>
              <a:t> are used whose references occur. That is exactly what we have done in our project. </a:t>
            </a:r>
            <a:endParaRPr lang="en-IN" sz="2400" b="1" dirty="0" smtClean="0">
              <a:latin typeface="Times New Roman" panose="02020603050405020304" pitchFamily="18" charset="0"/>
              <a:cs typeface="Times New Roman" panose="02020603050405020304" pitchFamily="18" charset="0"/>
            </a:endParaRPr>
          </a:p>
          <a:p>
            <a:pPr marL="0" indent="0">
              <a:buNone/>
            </a:pPr>
            <a:endParaRPr lang="en-IN"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8825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Continued</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6860" y="1961762"/>
            <a:ext cx="11033974" cy="5082982"/>
          </a:xfrm>
        </p:spPr>
        <p:txBody>
          <a:bodyPr>
            <a:norm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We have emitted only those index ids who have references from the mapper, so it does not consider those papers which do not have any references</a:t>
            </a:r>
            <a:r>
              <a:rPr lang="en-US" sz="2400" b="1"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By this we are eliminating the null values which we may get while performing queries in hive. Once, we receive all the </a:t>
            </a:r>
            <a:r>
              <a:rPr lang="en-US" sz="2400" b="1" dirty="0" err="1">
                <a:latin typeface="Times New Roman" panose="02020603050405020304" pitchFamily="18" charset="0"/>
                <a:cs typeface="Times New Roman" panose="02020603050405020304" pitchFamily="18" charset="0"/>
              </a:rPr>
              <a:t>index_ids</a:t>
            </a:r>
            <a:r>
              <a:rPr lang="en-US" sz="2400" b="1" dirty="0">
                <a:latin typeface="Times New Roman" panose="02020603050405020304" pitchFamily="18" charset="0"/>
                <a:cs typeface="Times New Roman" panose="02020603050405020304" pitchFamily="18" charset="0"/>
              </a:rPr>
              <a:t> from the mapper, we proceed further with the query operations to find out the PageRank of pages. </a:t>
            </a: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444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189" y="2550017"/>
            <a:ext cx="10522039" cy="1015663"/>
          </a:xfrm>
          <a:prstGeom prst="rect">
            <a:avLst/>
          </a:prstGeom>
          <a:noFill/>
        </p:spPr>
        <p:txBody>
          <a:bodyPr wrap="square" rtlCol="0">
            <a:spAutoFit/>
          </a:bodyPr>
          <a:lstStyle/>
          <a:p>
            <a:r>
              <a:rPr lang="en-US" sz="6000" b="1" dirty="0" smtClean="0">
                <a:latin typeface="Times New Roman" panose="02020603050405020304" pitchFamily="18" charset="0"/>
                <a:cs typeface="Times New Roman" panose="02020603050405020304" pitchFamily="18" charset="0"/>
              </a:rPr>
              <a:t>          REFERENCES</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7270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525" y="982639"/>
            <a:ext cx="10222174" cy="4093428"/>
          </a:xfrm>
          <a:prstGeom prst="rect">
            <a:avLst/>
          </a:prstGeom>
        </p:spPr>
        <p:txBody>
          <a:bodyPr wrap="square">
            <a:spAutoFit/>
          </a:bodyPr>
          <a:lstStyle/>
          <a:p>
            <a:r>
              <a:rPr lang="en-US" sz="3600" b="1" dirty="0" smtClean="0">
                <a:latin typeface="Times New Roman" panose="02020603050405020304" pitchFamily="18" charset="0"/>
                <a:cs typeface="Times New Roman" panose="02020603050405020304" pitchFamily="18" charset="0"/>
              </a:rPr>
              <a:t>REFERENCES:</a:t>
            </a:r>
          </a:p>
          <a:p>
            <a:endParaRPr lang="en-US" sz="2000" b="1" dirty="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[1] </a:t>
            </a:r>
            <a:r>
              <a:rPr lang="en-US" sz="2800" b="1" dirty="0" smtClean="0">
                <a:latin typeface="Times New Roman" panose="02020603050405020304" pitchFamily="18" charset="0"/>
                <a:cs typeface="Times New Roman" panose="02020603050405020304" pitchFamily="18" charset="0"/>
                <a:hlinkClick r:id="rId2"/>
              </a:rPr>
              <a:t>https</a:t>
            </a:r>
            <a:r>
              <a:rPr lang="en-US" sz="2800" b="1" dirty="0">
                <a:latin typeface="Times New Roman" panose="02020603050405020304" pitchFamily="18" charset="0"/>
                <a:cs typeface="Times New Roman" panose="02020603050405020304" pitchFamily="18" charset="0"/>
                <a:hlinkClick r:id="rId2"/>
              </a:rPr>
              <a:t>://</a:t>
            </a:r>
            <a:r>
              <a:rPr lang="en-US" sz="2800" b="1" dirty="0" smtClean="0">
                <a:latin typeface="Times New Roman" panose="02020603050405020304" pitchFamily="18" charset="0"/>
                <a:cs typeface="Times New Roman" panose="02020603050405020304" pitchFamily="18" charset="0"/>
                <a:hlinkClick r:id="rId2"/>
              </a:rPr>
              <a:t>en.wikipedia.org/wiki/PageRank</a:t>
            </a:r>
            <a:endParaRPr lang="en-US" sz="2800" b="1" dirty="0" smtClean="0">
              <a:latin typeface="Times New Roman" panose="02020603050405020304" pitchFamily="18" charset="0"/>
              <a:cs typeface="Times New Roman" panose="02020603050405020304" pitchFamily="18" charset="0"/>
            </a:endParaRPr>
          </a:p>
          <a:p>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hlinkClick r:id="rId3"/>
              </a:rPr>
              <a:t>http://blog.woorank.com/2013/04/what-is-a-pagerank-and-how-important-is-it-in-2013</a:t>
            </a:r>
            <a:r>
              <a:rPr lang="en-US" sz="2800" b="1" dirty="0" smtClean="0">
                <a:latin typeface="Times New Roman" panose="02020603050405020304" pitchFamily="18" charset="0"/>
                <a:cs typeface="Times New Roman" panose="02020603050405020304" pitchFamily="18" charset="0"/>
                <a:hlinkClick r:id="rId3"/>
              </a:rPr>
              <a:t>/</a:t>
            </a:r>
            <a:endParaRPr lang="en-US" sz="2800" b="1" dirty="0">
              <a:latin typeface="Times New Roman" panose="02020603050405020304" pitchFamily="18" charset="0"/>
              <a:cs typeface="Times New Roman" panose="02020603050405020304" pitchFamily="18" charset="0"/>
            </a:endParaRPr>
          </a:p>
          <a:p>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[3] </a:t>
            </a:r>
            <a:r>
              <a:rPr lang="en-US" sz="2800" b="1" dirty="0">
                <a:latin typeface="Times New Roman" panose="02020603050405020304" pitchFamily="18" charset="0"/>
                <a:cs typeface="Times New Roman" panose="02020603050405020304" pitchFamily="18" charset="0"/>
              </a:rPr>
              <a:t>http://www.stackoverflow.com </a:t>
            </a:r>
            <a:endParaRPr lang="en-US" sz="2800" b="1"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72378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3195" y="2253802"/>
            <a:ext cx="7637171" cy="923330"/>
          </a:xfrm>
          <a:prstGeom prst="rect">
            <a:avLst/>
          </a:prstGeom>
          <a:noFill/>
        </p:spPr>
        <p:txBody>
          <a:bodyPr wrap="square" rtlCol="0">
            <a:spAutoFit/>
          </a:bodyPr>
          <a:lstStyle/>
          <a:p>
            <a:r>
              <a:rPr lang="en-US" sz="5400" b="1" dirty="0" smtClean="0">
                <a:latin typeface="Times New Roman" panose="02020603050405020304" pitchFamily="18" charset="0"/>
                <a:cs typeface="Times New Roman" panose="02020603050405020304" pitchFamily="18" charset="0"/>
              </a:rPr>
              <a:t>			THANK YOU</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670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0158" y="2305318"/>
            <a:ext cx="7894749" cy="1015663"/>
          </a:xfrm>
          <a:prstGeom prst="rect">
            <a:avLst/>
          </a:prstGeom>
          <a:noFill/>
        </p:spPr>
        <p:txBody>
          <a:bodyPr wrap="square" rtlCol="0">
            <a:spAutoFit/>
          </a:bodyPr>
          <a:lstStyle/>
          <a:p>
            <a:r>
              <a:rPr lang="en-US" sz="6000" b="1" dirty="0" smtClean="0">
                <a:latin typeface="Times New Roman" panose="02020603050405020304" pitchFamily="18" charset="0"/>
                <a:cs typeface="Times New Roman" panose="02020603050405020304" pitchFamily="18" charset="0"/>
              </a:rPr>
              <a:t>			INTRODUCTION</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962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smtClean="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	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980" y="1790163"/>
            <a:ext cx="11021095" cy="4572000"/>
          </a:xfrm>
        </p:spPr>
        <p:txBody>
          <a:bodyPr>
            <a:normAutofit/>
          </a:bodyPr>
          <a:lstStyle/>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Page Rank is a function that assigns a real number to each page in the Web .The intent is </a:t>
            </a:r>
            <a:r>
              <a:rPr lang="en-US" sz="2400" b="1" dirty="0" smtClean="0">
                <a:latin typeface="Times New Roman" panose="02020603050405020304" pitchFamily="18" charset="0"/>
                <a:cs typeface="Times New Roman" panose="02020603050405020304" pitchFamily="18" charset="0"/>
              </a:rPr>
              <a:t>that, </a:t>
            </a:r>
            <a:r>
              <a:rPr lang="en-US" sz="2400" b="1" dirty="0" smtClean="0">
                <a:latin typeface="Times New Roman" panose="02020603050405020304" pitchFamily="18" charset="0"/>
                <a:cs typeface="Times New Roman" panose="02020603050405020304" pitchFamily="18" charset="0"/>
              </a:rPr>
              <a:t>higher the PageRank of a page, the more important and of high quality it is.</a:t>
            </a:r>
          </a:p>
          <a:p>
            <a:pP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PageRank is a quality metric invented by Google’s owner Larry Page and Sergey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Brin</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value 0- 10 determine page’s importance , reliability and authority on the web according to Google.</a:t>
            </a:r>
          </a:p>
          <a:p>
            <a:pPr>
              <a:buFont typeface="Wingdings" panose="05000000000000000000" pitchFamily="2" charset="2"/>
              <a:buChar char="Ø"/>
            </a:pPr>
            <a:endPar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 metric does not affect a website’s search engine ranking .</a:t>
            </a:r>
          </a:p>
        </p:txBody>
      </p:sp>
    </p:spTree>
    <p:extLst>
      <p:ext uri="{BB962C8B-B14F-4D97-AF65-F5344CB8AC3E}">
        <p14:creationId xmlns:p14="http://schemas.microsoft.com/office/powerpoint/2010/main" val="1140200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1" y="218941"/>
            <a:ext cx="9825553" cy="1378039"/>
          </a:xfrm>
        </p:spPr>
        <p:txBody>
          <a:bodyPr/>
          <a:lstStyle/>
          <a:p>
            <a:r>
              <a:rPr lang="en-US" b="1" dirty="0" smtClean="0">
                <a:latin typeface="Times New Roman" panose="02020603050405020304" pitchFamily="18" charset="0"/>
                <a:cs typeface="Times New Roman" panose="02020603050405020304" pitchFamily="18" charset="0"/>
              </a:rPr>
              <a:t>				Overview of the Project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4850" y="1300767"/>
            <a:ext cx="11408537" cy="6342845"/>
          </a:xfrm>
        </p:spPr>
        <p:txBody>
          <a:bodyPr>
            <a:noAutofit/>
          </a:bodyPr>
          <a:lstStyle/>
          <a:p>
            <a:pPr>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 The DBLP Citation Network is a database of scientific publications such as papers and books. Each node in the network is a publication, and each edge represents a citation of a publication by another publication</a:t>
            </a: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We used DBLP-Citation network V7 which consists of 2,244,021 papers and 4,354,534 citation relationships.</a:t>
            </a:r>
          </a:p>
          <a:p>
            <a:pPr>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Each line of the dataset indicates an attribute of paper as follows:</a:t>
            </a:r>
          </a:p>
          <a:p>
            <a:pPr marL="0" indent="0">
              <a:buNone/>
            </a:pP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Transaction Management in </a:t>
            </a:r>
            <a:r>
              <a:rPr lang="en-US" sz="2000" b="1" dirty="0" err="1">
                <a:latin typeface="Times New Roman" panose="02020603050405020304" pitchFamily="18" charset="0"/>
                <a:cs typeface="Times New Roman" panose="02020603050405020304" pitchFamily="18" charset="0"/>
              </a:rPr>
              <a:t>Multidatabase</a:t>
            </a:r>
            <a:r>
              <a:rPr lang="en-US" sz="2000" b="1" dirty="0">
                <a:latin typeface="Times New Roman" panose="02020603050405020304" pitchFamily="18" charset="0"/>
                <a:cs typeface="Times New Roman" panose="02020603050405020304" pitchFamily="18" charset="0"/>
              </a:rPr>
              <a:t> Systems.</a:t>
            </a:r>
          </a:p>
          <a:p>
            <a:pPr marL="0" indent="0">
              <a:buNone/>
            </a:pP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Yuri </a:t>
            </a:r>
            <a:r>
              <a:rPr lang="en-US" sz="2000" b="1" dirty="0" err="1">
                <a:latin typeface="Times New Roman" panose="02020603050405020304" pitchFamily="18" charset="0"/>
                <a:cs typeface="Times New Roman" panose="02020603050405020304" pitchFamily="18" charset="0"/>
              </a:rPr>
              <a:t>Breitbart,Hector</a:t>
            </a:r>
            <a:r>
              <a:rPr lang="en-US" sz="2000" b="1" dirty="0">
                <a:latin typeface="Times New Roman" panose="02020603050405020304" pitchFamily="18" charset="0"/>
                <a:cs typeface="Times New Roman" panose="02020603050405020304" pitchFamily="18" charset="0"/>
              </a:rPr>
              <a:t> Garcia-</a:t>
            </a:r>
            <a:r>
              <a:rPr lang="en-US" sz="2000" b="1" dirty="0" err="1">
                <a:latin typeface="Times New Roman" panose="02020603050405020304" pitchFamily="18" charset="0"/>
                <a:cs typeface="Times New Roman" panose="02020603050405020304" pitchFamily="18" charset="0"/>
              </a:rPr>
              <a:t>Molina,Abraham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Silberschatz</a:t>
            </a: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t1995</a:t>
            </a:r>
          </a:p>
          <a:p>
            <a:pPr marL="0" indent="0">
              <a:buNone/>
            </a:pP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cModern</a:t>
            </a:r>
            <a:r>
              <a:rPr lang="en-US" sz="2000" b="1" dirty="0">
                <a:latin typeface="Times New Roman" panose="02020603050405020304" pitchFamily="18" charset="0"/>
                <a:cs typeface="Times New Roman" panose="02020603050405020304" pitchFamily="18" charset="0"/>
              </a:rPr>
              <a:t> Database Systems</a:t>
            </a:r>
          </a:p>
          <a:p>
            <a:pPr marL="0" indent="0">
              <a:buNone/>
            </a:pP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index3</a:t>
            </a:r>
          </a:p>
          <a:p>
            <a:pPr marL="0" indent="0">
              <a:buNone/>
            </a:pPr>
            <a:r>
              <a:rPr lang="en-US" sz="2000" b="1" dirty="0" smtClean="0">
                <a:latin typeface="Times New Roman" panose="02020603050405020304" pitchFamily="18" charset="0"/>
                <a:cs typeface="Times New Roman" panose="02020603050405020304" pitchFamily="18" charset="0"/>
              </a:rPr>
              <a:t>	#% </a:t>
            </a: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b="1" dirty="0" smtClean="0"/>
          </a:p>
          <a:p>
            <a:pPr marL="0" indent="0">
              <a:buNone/>
            </a:pPr>
            <a:r>
              <a:rPr lang="en-US" sz="2000" b="1" dirty="0" smtClean="0"/>
              <a:t> </a:t>
            </a:r>
            <a:endParaRPr lang="en-IN" sz="2000" b="1" dirty="0"/>
          </a:p>
        </p:txBody>
      </p:sp>
    </p:spTree>
    <p:extLst>
      <p:ext uri="{BB962C8B-B14F-4D97-AF65-F5344CB8AC3E}">
        <p14:creationId xmlns:p14="http://schemas.microsoft.com/office/powerpoint/2010/main" val="1723216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smtClean="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687134"/>
            <a:ext cx="10636922" cy="4116946"/>
          </a:xfrm>
        </p:spPr>
        <p:txBody>
          <a:bodyPr/>
          <a:lstStyle/>
          <a:p>
            <a:pPr marL="0" indent="0">
              <a:buNone/>
            </a:pPr>
            <a:r>
              <a:rPr lang="en-US" sz="2800" b="1" dirty="0" smtClean="0">
                <a:latin typeface="Times New Roman" panose="02020603050405020304" pitchFamily="18" charset="0"/>
                <a:cs typeface="Times New Roman" panose="02020603050405020304" pitchFamily="18" charset="0"/>
              </a:rPr>
              <a:t>To get the top 10 papers with the highest page rank using an algorithm which is PageRank algorithm. Also, the extended algorithm of the PageRank algorithm that is WPR(Weighted PageRank</a:t>
            </a:r>
            <a:r>
              <a:rPr lang="en-US" dirty="0" smtClean="0"/>
              <a:t>)</a:t>
            </a:r>
            <a:endParaRPr lang="en-IN" dirty="0"/>
          </a:p>
        </p:txBody>
      </p:sp>
    </p:spTree>
    <p:extLst>
      <p:ext uri="{BB962C8B-B14F-4D97-AF65-F5344CB8AC3E}">
        <p14:creationId xmlns:p14="http://schemas.microsoft.com/office/powerpoint/2010/main" val="2218361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				Mapper 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2277" y="1867437"/>
            <a:ext cx="10314950" cy="4013319"/>
          </a:xfrm>
        </p:spPr>
        <p:txBody>
          <a:bodyPr>
            <a:normAutofit/>
          </a:bodyPr>
          <a:lstStyle/>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We extract the citation graph from the given data set, for which we write a map function which receives all the lines regarding 1 paper.</a:t>
            </a:r>
          </a:p>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We write a map function to extract the </a:t>
            </a:r>
            <a:r>
              <a:rPr lang="en-US" sz="2400" b="1" dirty="0" err="1" smtClean="0">
                <a:latin typeface="Times New Roman" panose="02020603050405020304" pitchFamily="18" charset="0"/>
                <a:cs typeface="Times New Roman" panose="02020603050405020304" pitchFamily="18" charset="0"/>
              </a:rPr>
              <a:t>index_id</a:t>
            </a:r>
            <a:r>
              <a:rPr lang="en-US" sz="2400" b="1" dirty="0" smtClean="0">
                <a:latin typeface="Times New Roman" panose="02020603050405020304" pitchFamily="18" charset="0"/>
                <a:cs typeface="Times New Roman" panose="02020603050405020304" pitchFamily="18" charset="0"/>
              </a:rPr>
              <a:t> of those papers who cited these papers and also we extracted the title of these papers  .</a:t>
            </a:r>
          </a:p>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The output of the mapper class is saved in link.txt and the format of the file is </a:t>
            </a:r>
          </a:p>
          <a:p>
            <a:pPr lvl="1">
              <a:buFont typeface="Wingdings" panose="05000000000000000000" pitchFamily="2" charset="2"/>
              <a:buChar char="Ø"/>
            </a:pPr>
            <a:r>
              <a:rPr lang="en-US" sz="2400" b="1" dirty="0" err="1" smtClean="0">
                <a:latin typeface="Times New Roman" panose="02020603050405020304" pitchFamily="18" charset="0"/>
                <a:cs typeface="Times New Roman" panose="02020603050405020304" pitchFamily="18" charset="0"/>
              </a:rPr>
              <a:t>Index_id</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ref_id</a:t>
            </a:r>
            <a:r>
              <a:rPr lang="en-US" sz="2400" b="1" dirty="0" smtClean="0">
                <a:latin typeface="Times New Roman" panose="02020603050405020304" pitchFamily="18" charset="0"/>
                <a:cs typeface="Times New Roman" panose="02020603050405020304" pitchFamily="18" charset="0"/>
              </a:rPr>
              <a:t>	title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0274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6676" y="2240924"/>
            <a:ext cx="8912180" cy="1569660"/>
          </a:xfrm>
          <a:prstGeom prst="rect">
            <a:avLst/>
          </a:prstGeom>
          <a:noFill/>
        </p:spPr>
        <p:txBody>
          <a:bodyPr wrap="square" rtlCol="0">
            <a:spAutoFit/>
          </a:bodyPr>
          <a:lstStyle/>
          <a:p>
            <a:r>
              <a:rPr lang="en-US" sz="4800" b="1" dirty="0" smtClean="0">
                <a:latin typeface="Times New Roman" panose="02020603050405020304" pitchFamily="18" charset="0"/>
                <a:cs typeface="Times New Roman" panose="02020603050405020304" pitchFamily="18" charset="0"/>
              </a:rPr>
              <a:t>				</a:t>
            </a:r>
          </a:p>
          <a:p>
            <a:r>
              <a:rPr lang="en-US" sz="4800" b="1" dirty="0">
                <a:latin typeface="Times New Roman" panose="02020603050405020304" pitchFamily="18" charset="0"/>
                <a:cs typeface="Times New Roman" panose="02020603050405020304" pitchFamily="18" charset="0"/>
              </a:rPr>
              <a:t>	</a:t>
            </a:r>
            <a:r>
              <a:rPr lang="en-US" sz="4800" b="1" dirty="0" smtClean="0">
                <a:latin typeface="Times New Roman" panose="02020603050405020304" pitchFamily="18" charset="0"/>
                <a:cs typeface="Times New Roman" panose="02020603050405020304" pitchFamily="18" charset="0"/>
              </a:rPr>
              <a:t>			METHODOLOGY</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3167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7887" y="1313645"/>
            <a:ext cx="9852338" cy="6740307"/>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In our mapper class: Page_RankMapper we have considered the following type for input/output key value pair</a:t>
            </a:r>
            <a:r>
              <a:rPr lang="en-US" sz="2400" b="1" dirty="0" smtClean="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Input key-value pair: Longwritable, Text.</a:t>
            </a:r>
            <a:endParaRPr lang="en-IN" sz="2400" b="1"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		       Output </a:t>
            </a:r>
            <a:r>
              <a:rPr lang="en-US" sz="2400" b="1" dirty="0">
                <a:latin typeface="Times New Roman" panose="02020603050405020304" pitchFamily="18" charset="0"/>
                <a:cs typeface="Times New Roman" panose="02020603050405020304" pitchFamily="18" charset="0"/>
              </a:rPr>
              <a:t>key-value pair: Text, Text</a:t>
            </a:r>
            <a:r>
              <a:rPr lang="en-US" sz="2400" b="1" dirty="0" smtClean="0">
                <a:latin typeface="Times New Roman" panose="02020603050405020304" pitchFamily="18" charset="0"/>
                <a:cs typeface="Times New Roman" panose="02020603050405020304" pitchFamily="18" charset="0"/>
              </a:rPr>
              <a:t>.</a:t>
            </a:r>
          </a:p>
          <a:p>
            <a:endParaRPr lang="en-US" sz="2400" b="1" dirty="0" smtClean="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We use split function which receives a string literal as parameter. In the string on which split method is called, whenever the delimiter value is encountered, the string is split at that point</a:t>
            </a:r>
            <a:r>
              <a:rPr lang="en-US" sz="2400" b="1"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 the dataset the fields are separated by new line hence we use “\n” as the delimiter.</a:t>
            </a:r>
            <a:endParaRPr lang="en-I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I</a:t>
            </a:r>
          </a:p>
          <a:p>
            <a:pPr marL="285750" indent="-285750">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2453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511</TotalTime>
  <Words>1010</Words>
  <Application>Microsoft Office PowerPoint</Application>
  <PresentationFormat>Widescreen</PresentationFormat>
  <Paragraphs>169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Celestial</vt:lpstr>
      <vt:lpstr>FINDING MOST INFLUENTIAL PAPERS BASED ON DBLP CITATION NETWORK</vt:lpstr>
      <vt:lpstr>        CONTENTS</vt:lpstr>
      <vt:lpstr>PowerPoint Presentation</vt:lpstr>
      <vt:lpstr>       INTRODUCTION</vt:lpstr>
      <vt:lpstr>    Overview of the Project</vt:lpstr>
      <vt:lpstr>       OBJECTIVE</vt:lpstr>
      <vt:lpstr>    Mapper METHODOLOGY</vt:lpstr>
      <vt:lpstr>PowerPoint Presentation</vt:lpstr>
      <vt:lpstr>PowerPoint Presentation</vt:lpstr>
      <vt:lpstr>PowerPoint Presentation</vt:lpstr>
      <vt:lpstr>PowerPoint Presentation</vt:lpstr>
      <vt:lpstr>      HIVE METHODOLOGY</vt:lpstr>
      <vt:lpstr>    Continued hive script</vt:lpstr>
      <vt:lpstr>PowerPoint Presentation</vt:lpstr>
      <vt:lpstr>PowerPoint Presentation</vt:lpstr>
      <vt:lpstr>PowerPoint Presentation</vt:lpstr>
      <vt:lpstr>             RESULTS &amp;                                             CONCLUSIONS</vt:lpstr>
      <vt:lpstr>         Results</vt:lpstr>
      <vt:lpstr>PowerPoint Presentation</vt:lpstr>
      <vt:lpstr>       CONCLUSION</vt:lpstr>
      <vt:lpstr>Continued…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MOST INFLUENTIAL PAPERS BASED ON DBLP CITATION NETWORK</dc:title>
  <dc:creator>Acer PC</dc:creator>
  <cp:lastModifiedBy>Mitali Deshpande</cp:lastModifiedBy>
  <cp:revision>38</cp:revision>
  <dcterms:created xsi:type="dcterms:W3CDTF">2016-05-09T23:06:31Z</dcterms:created>
  <dcterms:modified xsi:type="dcterms:W3CDTF">2016-05-10T16:52:49Z</dcterms:modified>
</cp:coreProperties>
</file>