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7" r:id="rId2"/>
    <p:sldId id="258" r:id="rId3"/>
    <p:sldId id="259" r:id="rId4"/>
    <p:sldId id="264" r:id="rId5"/>
    <p:sldId id="260" r:id="rId6"/>
    <p:sldId id="265" r:id="rId7"/>
    <p:sldId id="266" r:id="rId8"/>
    <p:sldId id="263"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B8E6"/>
    <a:srgbClr val="A5EFD8"/>
    <a:srgbClr val="6F69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249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597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3691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4998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660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068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83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620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165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26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727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45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8933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2/8/2025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2229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2/8/2025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9806359"/>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problem in Bihar</a:t>
            </a:r>
            <a:endParaRPr lang="en-IN" dirty="0"/>
          </a:p>
        </p:txBody>
      </p:sp>
      <p:sp>
        <p:nvSpPr>
          <p:cNvPr id="3" name="Content Placeholder 2"/>
          <p:cNvSpPr>
            <a:spLocks noGrp="1"/>
          </p:cNvSpPr>
          <p:nvPr>
            <p:ph idx="1"/>
          </p:nvPr>
        </p:nvSpPr>
        <p:spPr>
          <a:xfrm>
            <a:off x="295055" y="2583330"/>
            <a:ext cx="7718645" cy="3636511"/>
          </a:xfrm>
        </p:spPr>
        <p:txBody>
          <a:bodyPr>
            <a:normAutofit fontScale="85000" lnSpcReduction="20000"/>
          </a:bodyPr>
          <a:lstStyle/>
          <a:p>
            <a:r>
              <a:rPr lang="en-IN" sz="2400" dirty="0" smtClean="0">
                <a:latin typeface="Calibri" panose="020F0502020204030204" pitchFamily="34" charset="0"/>
                <a:cs typeface="Calibri" panose="020F0502020204030204" pitchFamily="34" charset="0"/>
              </a:rPr>
              <a:t>High </a:t>
            </a:r>
            <a:r>
              <a:rPr lang="en-IN" sz="2400" dirty="0">
                <a:latin typeface="Calibri" panose="020F0502020204030204" pitchFamily="34" charset="0"/>
                <a:cs typeface="Calibri" panose="020F0502020204030204" pitchFamily="34" charset="0"/>
              </a:rPr>
              <a:t>maternal and infant mortality rates due to poor nutrition and healthcare access</a:t>
            </a:r>
            <a:r>
              <a:rPr lang="en-IN" sz="2400" dirty="0" smtClean="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Limited employment opportunities for healthcare professionals and educators in Bihar</a:t>
            </a:r>
            <a:r>
              <a:rPr lang="en-IN" sz="2400" dirty="0" smtClean="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Lack of awareness about prenatal care and mental development during pregnancy</a:t>
            </a:r>
            <a:r>
              <a:rPr lang="en-IN" sz="2400" dirty="0" smtClean="0">
                <a:latin typeface="Calibri" panose="020F0502020204030204" pitchFamily="34" charset="0"/>
                <a:cs typeface="Calibri" panose="020F0502020204030204" pitchFamily="34" charset="0"/>
              </a:rPr>
              <a:t>.</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Generational gap in parenting, leading to children lacking guidance and values</a:t>
            </a:r>
            <a:r>
              <a:rPr lang="en-IN" sz="2400" dirty="0" smtClean="0">
                <a:latin typeface="Calibri" panose="020F0502020204030204" pitchFamily="34" charset="0"/>
                <a:cs typeface="Calibri" panose="020F0502020204030204" pitchFamily="34" charset="0"/>
              </a:rPr>
              <a:t>.</a:t>
            </a:r>
          </a:p>
          <a:p>
            <a:r>
              <a:rPr lang="en-IN" sz="2400" dirty="0">
                <a:latin typeface="Calibri" panose="020F0502020204030204" pitchFamily="34" charset="0"/>
                <a:cs typeface="Calibri" panose="020F0502020204030204" pitchFamily="34" charset="0"/>
              </a:rPr>
              <a:t>T</a:t>
            </a:r>
            <a:r>
              <a:rPr lang="en-IN" sz="2400" dirty="0" smtClean="0">
                <a:latin typeface="Calibri" panose="020F0502020204030204" pitchFamily="34" charset="0"/>
                <a:cs typeface="Calibri" panose="020F0502020204030204" pitchFamily="34" charset="0"/>
              </a:rPr>
              <a:t>he </a:t>
            </a:r>
            <a:r>
              <a:rPr lang="en-IN" sz="2400" dirty="0">
                <a:latin typeface="Calibri" panose="020F0502020204030204" pitchFamily="34" charset="0"/>
                <a:cs typeface="Calibri" panose="020F0502020204030204" pitchFamily="34" charset="0"/>
              </a:rPr>
              <a:t>growing preference for isolated living over joint family structures has left many pregnant women without proper guidance and support during a crucial phase of their lives.</a:t>
            </a:r>
            <a:endParaRPr lang="en-IN" sz="2400" dirty="0" smtClean="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a:p>
            <a:endParaRPr lang="en-IN" sz="1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013700" y="2336587"/>
            <a:ext cx="3962400" cy="35943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858" y="722268"/>
            <a:ext cx="873879" cy="769896"/>
          </a:xfrm>
          <a:prstGeom prst="rect">
            <a:avLst/>
          </a:prstGeom>
          <a:ln>
            <a:noFill/>
          </a:ln>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0900" y="722268"/>
            <a:ext cx="2235200" cy="705853"/>
          </a:xfrm>
          <a:prstGeom prst="rect">
            <a:avLst/>
          </a:prstGeom>
        </p:spPr>
      </p:pic>
    </p:spTree>
    <p:extLst>
      <p:ext uri="{BB962C8B-B14F-4D97-AF65-F5344CB8AC3E}">
        <p14:creationId xmlns:p14="http://schemas.microsoft.com/office/powerpoint/2010/main" val="15569446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180" y="0"/>
            <a:ext cx="10572750" cy="969963"/>
          </a:xfrm>
        </p:spPr>
        <p:txBody>
          <a:bodyPr/>
          <a:lstStyle/>
          <a:p>
            <a:r>
              <a:rPr lang="en-IN" dirty="0" smtClean="0">
                <a:solidFill>
                  <a:srgbClr val="FFC000"/>
                </a:solidFill>
              </a:rPr>
              <a:t>Overall framework of our services</a:t>
            </a:r>
            <a:r>
              <a:rPr lang="en-IN" dirty="0" smtClean="0">
                <a:solidFill>
                  <a:srgbClr val="FFC000"/>
                </a:solidFill>
              </a:rPr>
              <a:t>:</a:t>
            </a:r>
            <a:endParaRPr lang="en-IN" dirty="0">
              <a:solidFill>
                <a:srgbClr val="FFC000"/>
              </a:solidFill>
            </a:endParaRPr>
          </a:p>
        </p:txBody>
      </p:sp>
      <p:sp>
        <p:nvSpPr>
          <p:cNvPr id="3" name="Oval 2"/>
          <p:cNvSpPr/>
          <p:nvPr/>
        </p:nvSpPr>
        <p:spPr>
          <a:xfrm>
            <a:off x="5156200" y="3035300"/>
            <a:ext cx="1905000" cy="168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156200" y="4988221"/>
            <a:ext cx="1905000" cy="168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p:cNvSpPr/>
          <p:nvPr/>
        </p:nvSpPr>
        <p:spPr>
          <a:xfrm>
            <a:off x="5156200" y="1122363"/>
            <a:ext cx="1905000" cy="168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5178318" y="1544419"/>
            <a:ext cx="1898650" cy="646331"/>
          </a:xfrm>
          <a:prstGeom prst="rect">
            <a:avLst/>
          </a:prstGeom>
          <a:noFill/>
          <a:ln>
            <a:noFill/>
          </a:ln>
        </p:spPr>
        <p:txBody>
          <a:bodyPr wrap="square" rtlCol="0">
            <a:spAutoFit/>
          </a:bodyPr>
          <a:lstStyle/>
          <a:p>
            <a:pPr algn="ctr"/>
            <a:r>
              <a:rPr lang="en-IN" dirty="0" err="1" smtClean="0"/>
              <a:t>Sanskar</a:t>
            </a:r>
            <a:r>
              <a:rPr lang="en-IN" dirty="0" smtClean="0"/>
              <a:t> </a:t>
            </a:r>
            <a:r>
              <a:rPr lang="en-IN" dirty="0" err="1" smtClean="0"/>
              <a:t>Arpanah</a:t>
            </a:r>
            <a:endParaRPr lang="en-IN" dirty="0"/>
          </a:p>
        </p:txBody>
      </p:sp>
      <p:sp>
        <p:nvSpPr>
          <p:cNvPr id="10" name="TextBox 9"/>
          <p:cNvSpPr txBox="1"/>
          <p:nvPr/>
        </p:nvSpPr>
        <p:spPr>
          <a:xfrm>
            <a:off x="5461000" y="5635405"/>
            <a:ext cx="1600200" cy="369332"/>
          </a:xfrm>
          <a:prstGeom prst="rect">
            <a:avLst/>
          </a:prstGeom>
          <a:noFill/>
          <a:ln>
            <a:noFill/>
          </a:ln>
        </p:spPr>
        <p:txBody>
          <a:bodyPr wrap="square" rtlCol="0">
            <a:spAutoFit/>
          </a:bodyPr>
          <a:lstStyle/>
          <a:p>
            <a:r>
              <a:rPr lang="en-IN" dirty="0" err="1" smtClean="0"/>
              <a:t>Astroconn</a:t>
            </a:r>
            <a:endParaRPr lang="en-IN" dirty="0"/>
          </a:p>
        </p:txBody>
      </p:sp>
      <p:sp>
        <p:nvSpPr>
          <p:cNvPr id="11" name="TextBox 10"/>
          <p:cNvSpPr txBox="1"/>
          <p:nvPr/>
        </p:nvSpPr>
        <p:spPr>
          <a:xfrm>
            <a:off x="5308600" y="3556684"/>
            <a:ext cx="1600200" cy="646331"/>
          </a:xfrm>
          <a:prstGeom prst="rect">
            <a:avLst/>
          </a:prstGeom>
          <a:noFill/>
        </p:spPr>
        <p:txBody>
          <a:bodyPr wrap="square" rtlCol="0">
            <a:spAutoFit/>
          </a:bodyPr>
          <a:lstStyle/>
          <a:p>
            <a:pPr algn="ctr"/>
            <a:r>
              <a:rPr lang="en-IN" dirty="0" smtClean="0"/>
              <a:t>Customized Services</a:t>
            </a:r>
            <a:endParaRPr lang="en-IN" dirty="0"/>
          </a:p>
        </p:txBody>
      </p:sp>
      <p:cxnSp>
        <p:nvCxnSpPr>
          <p:cNvPr id="16" name="Straight Arrow Connector 15"/>
          <p:cNvCxnSpPr/>
          <p:nvPr/>
        </p:nvCxnSpPr>
        <p:spPr>
          <a:xfrm flipH="1">
            <a:off x="4381500" y="2498769"/>
            <a:ext cx="2222" cy="944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Left Arrow Callout 13"/>
          <p:cNvSpPr/>
          <p:nvPr/>
        </p:nvSpPr>
        <p:spPr>
          <a:xfrm>
            <a:off x="2476500" y="5244989"/>
            <a:ext cx="2832100" cy="1413463"/>
          </a:xfrm>
          <a:prstGeom prst="left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326662" y="5173951"/>
            <a:ext cx="2289538" cy="1077218"/>
          </a:xfrm>
          <a:prstGeom prst="rect">
            <a:avLst/>
          </a:prstGeom>
          <a:noFill/>
        </p:spPr>
        <p:txBody>
          <a:bodyPr wrap="square" rtlCol="0">
            <a:spAutoFit/>
          </a:bodyPr>
          <a:lstStyle/>
          <a:p>
            <a:r>
              <a:rPr lang="en-IN" sz="1600" dirty="0" smtClean="0"/>
              <a:t>Interaction session with our astrologer:</a:t>
            </a:r>
          </a:p>
          <a:p>
            <a:r>
              <a:rPr lang="en-IN" sz="1600" dirty="0" smtClean="0">
                <a:solidFill>
                  <a:srgbClr val="FFFF00"/>
                </a:solidFill>
              </a:rPr>
              <a:t>Rs.49 (10 min.)</a:t>
            </a:r>
          </a:p>
          <a:p>
            <a:r>
              <a:rPr lang="en-IN" sz="1600" dirty="0" smtClean="0">
                <a:solidFill>
                  <a:srgbClr val="FFFF00"/>
                </a:solidFill>
              </a:rPr>
              <a:t>Rs.199 (45 min.)</a:t>
            </a:r>
          </a:p>
        </p:txBody>
      </p:sp>
      <p:sp>
        <p:nvSpPr>
          <p:cNvPr id="18" name="TextBox 17"/>
          <p:cNvSpPr txBox="1"/>
          <p:nvPr/>
        </p:nvSpPr>
        <p:spPr>
          <a:xfrm>
            <a:off x="1097016" y="1575439"/>
            <a:ext cx="1854200" cy="923330"/>
          </a:xfrm>
          <a:prstGeom prst="rect">
            <a:avLst/>
          </a:prstGeom>
          <a:noFill/>
        </p:spPr>
        <p:txBody>
          <a:bodyPr wrap="square" rtlCol="0">
            <a:spAutoFit/>
          </a:bodyPr>
          <a:lstStyle/>
          <a:p>
            <a:r>
              <a:rPr lang="en-IN" dirty="0" smtClean="0"/>
              <a:t>Mentor </a:t>
            </a:r>
            <a:r>
              <a:rPr lang="en-IN" dirty="0"/>
              <a:t>Consultation </a:t>
            </a:r>
          </a:p>
          <a:p>
            <a:r>
              <a:rPr lang="en-IN" dirty="0" smtClean="0">
                <a:solidFill>
                  <a:srgbClr val="FFFF00"/>
                </a:solidFill>
              </a:rPr>
              <a:t>(Rs.199)</a:t>
            </a:r>
            <a:endParaRPr lang="en-IN" dirty="0">
              <a:solidFill>
                <a:srgbClr val="FFFF00"/>
              </a:solidFill>
            </a:endParaRPr>
          </a:p>
        </p:txBody>
      </p:sp>
      <p:sp>
        <p:nvSpPr>
          <p:cNvPr id="23" name="Left Arrow Callout 22"/>
          <p:cNvSpPr/>
          <p:nvPr/>
        </p:nvSpPr>
        <p:spPr>
          <a:xfrm>
            <a:off x="2616200" y="1395413"/>
            <a:ext cx="2692400" cy="1143000"/>
          </a:xfrm>
          <a:prstGeom prst="left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p:cNvCxnSpPr/>
          <p:nvPr/>
        </p:nvCxnSpPr>
        <p:spPr>
          <a:xfrm flipH="1" flipV="1">
            <a:off x="4419600" y="4328160"/>
            <a:ext cx="2222" cy="9168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11920" y="3676540"/>
            <a:ext cx="685800" cy="3231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ysClr val="windowText" lastClr="000000"/>
              </a:solidFill>
            </a:endParaRPr>
          </a:p>
        </p:txBody>
      </p:sp>
      <p:sp>
        <p:nvSpPr>
          <p:cNvPr id="28" name="TextBox 27"/>
          <p:cNvSpPr txBox="1"/>
          <p:nvPr/>
        </p:nvSpPr>
        <p:spPr>
          <a:xfrm>
            <a:off x="4276952" y="3607678"/>
            <a:ext cx="685868" cy="400110"/>
          </a:xfrm>
          <a:prstGeom prst="rect">
            <a:avLst/>
          </a:prstGeom>
          <a:noFill/>
        </p:spPr>
        <p:txBody>
          <a:bodyPr wrap="square" rtlCol="0">
            <a:spAutoFit/>
          </a:bodyPr>
          <a:lstStyle/>
          <a:p>
            <a:r>
              <a:rPr lang="en-IN" sz="2000" b="1" dirty="0" smtClean="0"/>
              <a:t>+</a:t>
            </a:r>
            <a:endParaRPr lang="en-IN" sz="2000" b="1" dirty="0"/>
          </a:p>
        </p:txBody>
      </p:sp>
      <p:cxnSp>
        <p:nvCxnSpPr>
          <p:cNvPr id="30" name="Straight Arrow Connector 29"/>
          <p:cNvCxnSpPr/>
          <p:nvPr/>
        </p:nvCxnSpPr>
        <p:spPr>
          <a:xfrm flipV="1">
            <a:off x="7010400" y="3879849"/>
            <a:ext cx="924878"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Vertical Scroll 32"/>
          <p:cNvSpPr/>
          <p:nvPr/>
        </p:nvSpPr>
        <p:spPr>
          <a:xfrm>
            <a:off x="8483600" y="1687590"/>
            <a:ext cx="3378200" cy="4317147"/>
          </a:xfrm>
          <a:prstGeom prst="verticalScroll">
            <a:avLst/>
          </a:prstGeom>
          <a:solidFill>
            <a:schemeClr val="tx1"/>
          </a:solidFill>
          <a:ln w="38100">
            <a:solidFill>
              <a:srgbClr val="FFC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p:cNvSpPr txBox="1"/>
          <p:nvPr/>
        </p:nvSpPr>
        <p:spPr>
          <a:xfrm>
            <a:off x="3441695" y="5232981"/>
            <a:ext cx="1866906" cy="1477328"/>
          </a:xfrm>
          <a:prstGeom prst="rect">
            <a:avLst/>
          </a:prstGeom>
          <a:noFill/>
        </p:spPr>
        <p:txBody>
          <a:bodyPr wrap="square" rtlCol="0">
            <a:spAutoFit/>
          </a:bodyPr>
          <a:lstStyle/>
          <a:p>
            <a:pPr algn="ctr"/>
            <a:r>
              <a:rPr lang="en-IN" dirty="0" smtClean="0"/>
              <a:t>A. Bond between mother and </a:t>
            </a:r>
            <a:r>
              <a:rPr lang="en-IN" dirty="0" err="1" smtClean="0"/>
              <a:t>fetus</a:t>
            </a:r>
            <a:endParaRPr lang="en-IN" dirty="0" smtClean="0"/>
          </a:p>
          <a:p>
            <a:pPr algn="ctr"/>
            <a:r>
              <a:rPr lang="en-IN" dirty="0" smtClean="0"/>
              <a:t>B. </a:t>
            </a:r>
            <a:r>
              <a:rPr lang="en-IN" dirty="0" err="1" smtClean="0"/>
              <a:t>Vastu</a:t>
            </a:r>
            <a:r>
              <a:rPr lang="en-IN" dirty="0" smtClean="0"/>
              <a:t> dosh</a:t>
            </a:r>
            <a:endParaRPr lang="en-IN" dirty="0"/>
          </a:p>
        </p:txBody>
      </p:sp>
      <p:sp>
        <p:nvSpPr>
          <p:cNvPr id="37" name="TextBox 36"/>
          <p:cNvSpPr txBox="1"/>
          <p:nvPr/>
        </p:nvSpPr>
        <p:spPr>
          <a:xfrm>
            <a:off x="3771686" y="1344771"/>
            <a:ext cx="1733549" cy="1754326"/>
          </a:xfrm>
          <a:prstGeom prst="rect">
            <a:avLst/>
          </a:prstGeom>
          <a:noFill/>
        </p:spPr>
        <p:txBody>
          <a:bodyPr wrap="square" rtlCol="0">
            <a:spAutoFit/>
          </a:bodyPr>
          <a:lstStyle/>
          <a:p>
            <a:pPr marL="342900" indent="-342900">
              <a:buAutoNum type="arabicPeriod"/>
            </a:pPr>
            <a:r>
              <a:rPr lang="en-IN" dirty="0" smtClean="0"/>
              <a:t>QNA session</a:t>
            </a:r>
            <a:endParaRPr lang="en-IN" dirty="0"/>
          </a:p>
          <a:p>
            <a:r>
              <a:rPr lang="en-IN" dirty="0" smtClean="0"/>
              <a:t>2. Course discussion</a:t>
            </a:r>
          </a:p>
          <a:p>
            <a:endParaRPr lang="en-IN" dirty="0" smtClean="0"/>
          </a:p>
          <a:p>
            <a:endParaRPr lang="en-IN" dirty="0"/>
          </a:p>
        </p:txBody>
      </p:sp>
      <p:sp>
        <p:nvSpPr>
          <p:cNvPr id="38" name="TextBox 37"/>
          <p:cNvSpPr txBox="1"/>
          <p:nvPr/>
        </p:nvSpPr>
        <p:spPr>
          <a:xfrm>
            <a:off x="8935698" y="2221934"/>
            <a:ext cx="2672102" cy="3693319"/>
          </a:xfrm>
          <a:prstGeom prst="rect">
            <a:avLst/>
          </a:prstGeom>
          <a:noFill/>
          <a:ln>
            <a:noFill/>
          </a:ln>
        </p:spPr>
        <p:txBody>
          <a:bodyPr wrap="square" rtlCol="0">
            <a:spAutoFit/>
          </a:bodyPr>
          <a:lstStyle/>
          <a:p>
            <a:r>
              <a:rPr lang="en-IN" b="1" dirty="0" smtClean="0">
                <a:solidFill>
                  <a:schemeClr val="accent1"/>
                </a:solidFill>
              </a:rPr>
              <a:t>Premium Customer</a:t>
            </a:r>
          </a:p>
          <a:p>
            <a:endParaRPr lang="en-IN" dirty="0" smtClean="0">
              <a:solidFill>
                <a:schemeClr val="accent1"/>
              </a:solidFill>
            </a:endParaRPr>
          </a:p>
          <a:p>
            <a:pPr marL="285750" indent="-285750">
              <a:buFont typeface="Courier New" panose="02070309020205020404" pitchFamily="49" charset="0"/>
              <a:buChar char="o"/>
            </a:pPr>
            <a:r>
              <a:rPr lang="en-IN" dirty="0" err="1" smtClean="0">
                <a:solidFill>
                  <a:schemeClr val="accent1"/>
                </a:solidFill>
              </a:rPr>
              <a:t>Sanskar</a:t>
            </a:r>
            <a:r>
              <a:rPr lang="en-IN" dirty="0" smtClean="0">
                <a:solidFill>
                  <a:schemeClr val="accent1"/>
                </a:solidFill>
              </a:rPr>
              <a:t> </a:t>
            </a:r>
            <a:r>
              <a:rPr lang="en-IN" dirty="0" err="1" smtClean="0">
                <a:solidFill>
                  <a:schemeClr val="accent1"/>
                </a:solidFill>
              </a:rPr>
              <a:t>Arpanah</a:t>
            </a:r>
            <a:endParaRPr lang="en-IN" dirty="0" smtClean="0">
              <a:solidFill>
                <a:schemeClr val="accent1"/>
              </a:solidFill>
            </a:endParaRPr>
          </a:p>
          <a:p>
            <a:pPr marL="285750" indent="-285750">
              <a:buFont typeface="Courier New" panose="02070309020205020404" pitchFamily="49" charset="0"/>
              <a:buChar char="o"/>
            </a:pPr>
            <a:r>
              <a:rPr lang="en-IN" dirty="0" err="1" smtClean="0">
                <a:solidFill>
                  <a:schemeClr val="accent1"/>
                </a:solidFill>
              </a:rPr>
              <a:t>Astroconn</a:t>
            </a:r>
            <a:endParaRPr lang="en-IN" dirty="0" smtClean="0">
              <a:solidFill>
                <a:schemeClr val="accent1"/>
              </a:solidFill>
            </a:endParaRPr>
          </a:p>
          <a:p>
            <a:pPr marL="285750" indent="-285750">
              <a:buFont typeface="Courier New" panose="02070309020205020404" pitchFamily="49" charset="0"/>
              <a:buChar char="o"/>
            </a:pPr>
            <a:r>
              <a:rPr lang="en-IN" dirty="0" smtClean="0">
                <a:solidFill>
                  <a:schemeClr val="accent1"/>
                </a:solidFill>
              </a:rPr>
              <a:t>Daily Follow ups</a:t>
            </a:r>
          </a:p>
          <a:p>
            <a:pPr marL="285750" indent="-285750">
              <a:buFont typeface="Courier New" panose="02070309020205020404" pitchFamily="49" charset="0"/>
              <a:buChar char="o"/>
            </a:pPr>
            <a:r>
              <a:rPr lang="en-IN" dirty="0" smtClean="0">
                <a:solidFill>
                  <a:schemeClr val="accent1"/>
                </a:solidFill>
              </a:rPr>
              <a:t>Premium Mentorship</a:t>
            </a:r>
          </a:p>
          <a:p>
            <a:pPr marL="285750" indent="-285750">
              <a:buFont typeface="Courier New" panose="02070309020205020404" pitchFamily="49" charset="0"/>
              <a:buChar char="o"/>
            </a:pPr>
            <a:r>
              <a:rPr lang="en-IN" dirty="0" smtClean="0">
                <a:solidFill>
                  <a:schemeClr val="accent1"/>
                </a:solidFill>
              </a:rPr>
              <a:t>Gold Membership</a:t>
            </a:r>
          </a:p>
          <a:p>
            <a:r>
              <a:rPr lang="en-IN" dirty="0" smtClean="0">
                <a:solidFill>
                  <a:schemeClr val="accent1"/>
                </a:solidFill>
              </a:rPr>
              <a:t>(Spiritual Mantra recordings, Meditation tunes, Home visits)</a:t>
            </a:r>
          </a:p>
          <a:p>
            <a:pPr marL="285750" indent="-285750">
              <a:buFont typeface="Courier New" panose="02070309020205020404" pitchFamily="49" charset="0"/>
              <a:buChar char="o"/>
            </a:pPr>
            <a:endParaRPr lang="en-IN" dirty="0" smtClean="0">
              <a:solidFill>
                <a:schemeClr val="accent1"/>
              </a:solidFill>
            </a:endParaRPr>
          </a:p>
        </p:txBody>
      </p:sp>
      <p:cxnSp>
        <p:nvCxnSpPr>
          <p:cNvPr id="40" name="Straight Arrow Connector 39"/>
          <p:cNvCxnSpPr/>
          <p:nvPr/>
        </p:nvCxnSpPr>
        <p:spPr>
          <a:xfrm>
            <a:off x="1647338" y="2538413"/>
            <a:ext cx="0" cy="56068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1625600" y="4565204"/>
            <a:ext cx="21738" cy="63066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06484" y="3352543"/>
            <a:ext cx="3080418" cy="923330"/>
          </a:xfrm>
          <a:prstGeom prst="rect">
            <a:avLst/>
          </a:prstGeom>
          <a:noFill/>
        </p:spPr>
        <p:txBody>
          <a:bodyPr wrap="square" rtlCol="0">
            <a:spAutoFit/>
          </a:bodyPr>
          <a:lstStyle/>
          <a:p>
            <a:pPr algn="ctr"/>
            <a:r>
              <a:rPr lang="en-IN" b="1" dirty="0" smtClean="0"/>
              <a:t>To attract customer and for better market penetration</a:t>
            </a:r>
            <a:endParaRPr lang="en-IN" b="1" dirty="0"/>
          </a:p>
        </p:txBody>
      </p:sp>
      <p:cxnSp>
        <p:nvCxnSpPr>
          <p:cNvPr id="44" name="Straight Arrow Connector 43"/>
          <p:cNvCxnSpPr/>
          <p:nvPr/>
        </p:nvCxnSpPr>
        <p:spPr>
          <a:xfrm flipH="1">
            <a:off x="6145689" y="2447114"/>
            <a:ext cx="2222" cy="944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134094" y="4435253"/>
            <a:ext cx="2222" cy="9444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4839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a:xfrm>
            <a:off x="-31631" y="2971801"/>
            <a:ext cx="9068055" cy="3636511"/>
          </a:xfrm>
        </p:spPr>
        <p:txBody>
          <a:bodyPr>
            <a:noAutofit/>
          </a:bodyPr>
          <a:lstStyle/>
          <a:p>
            <a:r>
              <a:rPr lang="en-IN" dirty="0">
                <a:latin typeface="Calibri" panose="020F0502020204030204" pitchFamily="34" charset="0"/>
                <a:cs typeface="Calibri" panose="020F0502020204030204" pitchFamily="34" charset="0"/>
              </a:rPr>
              <a:t>To educate expecting mothers on proper nutrition, mental well-being, and traditional prenatal </a:t>
            </a:r>
            <a:r>
              <a:rPr lang="en-IN" dirty="0" smtClean="0">
                <a:latin typeface="Calibri" panose="020F0502020204030204" pitchFamily="34" charset="0"/>
                <a:cs typeface="Calibri" panose="020F0502020204030204" pitchFamily="34" charset="0"/>
              </a:rPr>
              <a:t>practices.</a:t>
            </a:r>
          </a:p>
          <a:p>
            <a:r>
              <a:rPr lang="en-IN" dirty="0">
                <a:latin typeface="Calibri" panose="020F0502020204030204" pitchFamily="34" charset="0"/>
                <a:cs typeface="Calibri" panose="020F0502020204030204" pitchFamily="34" charset="0"/>
              </a:rPr>
              <a:t>To create employment opportunities for healthcare professionals, nutritionists, and </a:t>
            </a:r>
            <a:r>
              <a:rPr lang="en-IN" dirty="0" smtClean="0">
                <a:latin typeface="Calibri" panose="020F0502020204030204" pitchFamily="34" charset="0"/>
                <a:cs typeface="Calibri" panose="020F0502020204030204" pitchFamily="34" charset="0"/>
              </a:rPr>
              <a:t>educators.</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To leverage technology to make prenatal care and </a:t>
            </a:r>
            <a:r>
              <a:rPr lang="en-IN" dirty="0" err="1">
                <a:latin typeface="Calibri" panose="020F0502020204030204" pitchFamily="34" charset="0"/>
                <a:cs typeface="Calibri" panose="020F0502020204030204" pitchFamily="34" charset="0"/>
              </a:rPr>
              <a:t>Garbh</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Sanskar</a:t>
            </a:r>
            <a:r>
              <a:rPr lang="en-IN" dirty="0">
                <a:latin typeface="Calibri" panose="020F0502020204030204" pitchFamily="34" charset="0"/>
                <a:cs typeface="Calibri" panose="020F0502020204030204" pitchFamily="34" charset="0"/>
              </a:rPr>
              <a:t> accessible to urban and rural populations.</a:t>
            </a:r>
          </a:p>
          <a:p>
            <a:r>
              <a:rPr lang="en-IN" dirty="0" smtClean="0">
                <a:latin typeface="Calibri" panose="020F0502020204030204" pitchFamily="34" charset="0"/>
                <a:cs typeface="Calibri" panose="020F0502020204030204" pitchFamily="34" charset="0"/>
              </a:rPr>
              <a:t>To </a:t>
            </a:r>
            <a:r>
              <a:rPr lang="en-IN" dirty="0">
                <a:latin typeface="Calibri" panose="020F0502020204030204" pitchFamily="34" charset="0"/>
                <a:cs typeface="Calibri" panose="020F0502020204030204" pitchFamily="34" charset="0"/>
              </a:rPr>
              <a:t>enhance child cognitive and emotional development from the womb, contributing to a skilled future workforce</a:t>
            </a:r>
            <a:r>
              <a:rPr lang="en-IN" dirty="0" smtClean="0">
                <a:latin typeface="Calibri" panose="020F0502020204030204" pitchFamily="34" charset="0"/>
                <a:cs typeface="Calibri" panose="020F0502020204030204" pitchFamily="34" charset="0"/>
              </a:rPr>
              <a:t>.</a:t>
            </a:r>
          </a:p>
          <a:p>
            <a:r>
              <a:rPr lang="en-IN" b="1" dirty="0" smtClean="0">
                <a:solidFill>
                  <a:srgbClr val="FFFF00"/>
                </a:solidFill>
                <a:latin typeface="Calibri" panose="020F0502020204030204" pitchFamily="34" charset="0"/>
                <a:cs typeface="Calibri" panose="020F0502020204030204" pitchFamily="34" charset="0"/>
              </a:rPr>
              <a:t>Conclusion</a:t>
            </a:r>
            <a:r>
              <a:rPr lang="en-IN" dirty="0" smtClean="0">
                <a:latin typeface="Calibri" panose="020F0502020204030204" pitchFamily="34" charset="0"/>
                <a:cs typeface="Calibri" panose="020F0502020204030204" pitchFamily="34" charset="0"/>
              </a:rPr>
              <a:t> : Thus, we came up with the idea of a digital platform - </a:t>
            </a:r>
            <a:r>
              <a:rPr lang="en-IN" dirty="0" err="1" smtClean="0">
                <a:latin typeface="Calibri" panose="020F0502020204030204" pitchFamily="34" charset="0"/>
                <a:cs typeface="Calibri" panose="020F0502020204030204" pitchFamily="34" charset="0"/>
              </a:rPr>
              <a:t>Parvarish</a:t>
            </a:r>
            <a:r>
              <a:rPr lang="en-IN" dirty="0" smtClean="0">
                <a:latin typeface="Calibri" panose="020F0502020204030204" pitchFamily="34" charset="0"/>
                <a:cs typeface="Calibri" panose="020F0502020204030204" pitchFamily="34" charset="0"/>
              </a:rPr>
              <a:t> (The Bond of Mother and Child) </a:t>
            </a:r>
            <a:r>
              <a:rPr lang="en-IN" dirty="0">
                <a:latin typeface="Calibri" panose="020F0502020204030204" pitchFamily="34" charset="0"/>
                <a:cs typeface="Calibri" panose="020F0502020204030204" pitchFamily="34" charset="0"/>
              </a:rPr>
              <a:t>is a digital platform aimed at providing educational training and nutritional care for expecting mothers, leveraging the concept of </a:t>
            </a:r>
            <a:r>
              <a:rPr lang="en-IN" dirty="0" err="1">
                <a:latin typeface="Calibri" panose="020F0502020204030204" pitchFamily="34" charset="0"/>
                <a:cs typeface="Calibri" panose="020F0502020204030204" pitchFamily="34" charset="0"/>
              </a:rPr>
              <a:t>Garbh</a:t>
            </a:r>
            <a:r>
              <a:rPr lang="en-IN" dirty="0">
                <a:latin typeface="Calibri" panose="020F0502020204030204" pitchFamily="34" charset="0"/>
                <a:cs typeface="Calibri" panose="020F0502020204030204" pitchFamily="34" charset="0"/>
              </a:rPr>
              <a:t> </a:t>
            </a:r>
            <a:r>
              <a:rPr lang="en-IN" dirty="0" err="1">
                <a:latin typeface="Calibri" panose="020F0502020204030204" pitchFamily="34" charset="0"/>
                <a:cs typeface="Calibri" panose="020F0502020204030204" pitchFamily="34" charset="0"/>
              </a:rPr>
              <a:t>Sanskar</a:t>
            </a:r>
            <a:r>
              <a:rPr lang="en-IN" dirty="0">
                <a:latin typeface="Calibri" panose="020F0502020204030204" pitchFamily="34" charset="0"/>
                <a:cs typeface="Calibri" panose="020F0502020204030204" pitchFamily="34" charset="0"/>
              </a:rPr>
              <a:t> to enhance </a:t>
            </a:r>
            <a:r>
              <a:rPr lang="en-IN" dirty="0" err="1">
                <a:latin typeface="Calibri" panose="020F0502020204030204" pitchFamily="34" charset="0"/>
                <a:cs typeface="Calibri" panose="020F0502020204030204" pitchFamily="34" charset="0"/>
              </a:rPr>
              <a:t>fetal</a:t>
            </a:r>
            <a:r>
              <a:rPr lang="en-IN" dirty="0">
                <a:latin typeface="Calibri" panose="020F0502020204030204" pitchFamily="34" charset="0"/>
                <a:cs typeface="Calibri" panose="020F0502020204030204" pitchFamily="34" charset="0"/>
              </a:rPr>
              <a:t> development. The platform is designed to create a scalable, inclusive, and technology-driven skill development solution for Bihar, boosting local employment opportunities while fostering a healthier, more skilled future generation.</a:t>
            </a:r>
          </a:p>
          <a:p>
            <a:endParaRPr lang="en-IN" dirty="0">
              <a:latin typeface="Calibri" panose="020F0502020204030204" pitchFamily="34" charset="0"/>
              <a:cs typeface="Calibri" panose="020F0502020204030204" pitchFamily="34" charset="0"/>
            </a:endParaRPr>
          </a:p>
          <a:p>
            <a:endParaRPr lang="en-IN" sz="16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915400" y="2205317"/>
            <a:ext cx="3169024" cy="3119720"/>
          </a:xfrm>
          <a:prstGeom prst="rect">
            <a:avLst/>
          </a:prstGeom>
        </p:spPr>
      </p:pic>
    </p:spTree>
    <p:extLst>
      <p:ext uri="{BB962C8B-B14F-4D97-AF65-F5344CB8AC3E}">
        <p14:creationId xmlns:p14="http://schemas.microsoft.com/office/powerpoint/2010/main" val="9046709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200" y="332888"/>
            <a:ext cx="3952500" cy="970450"/>
          </a:xfrm>
        </p:spPr>
        <p:txBody>
          <a:bodyPr/>
          <a:lstStyle/>
          <a:p>
            <a:r>
              <a:rPr lang="en-IN" dirty="0" smtClean="0"/>
              <a:t>Our offerings:</a:t>
            </a:r>
            <a:endParaRPr lang="en-IN" dirty="0"/>
          </a:p>
        </p:txBody>
      </p:sp>
      <p:sp>
        <p:nvSpPr>
          <p:cNvPr id="3" name="Content Placeholder 2"/>
          <p:cNvSpPr>
            <a:spLocks noGrp="1"/>
          </p:cNvSpPr>
          <p:nvPr>
            <p:ph idx="1"/>
          </p:nvPr>
        </p:nvSpPr>
        <p:spPr>
          <a:xfrm>
            <a:off x="0" y="2222287"/>
            <a:ext cx="12046857" cy="4635713"/>
          </a:xfrm>
        </p:spPr>
        <p:txBody>
          <a:bodyPr>
            <a:noAutofit/>
          </a:bodyPr>
          <a:lstStyle/>
          <a:p>
            <a:r>
              <a:rPr lang="en-US" sz="1400" b="1" dirty="0" smtClean="0">
                <a:solidFill>
                  <a:srgbClr val="FFFF00"/>
                </a:solidFill>
                <a:latin typeface="Calibri" panose="020F0502020204030204" pitchFamily="34" charset="0"/>
                <a:cs typeface="Calibri" panose="020F0502020204030204" pitchFamily="34" charset="0"/>
              </a:rPr>
              <a:t>1. Prenatal Education Classes: </a:t>
            </a:r>
            <a:r>
              <a:rPr lang="en-US" sz="1400" b="1" dirty="0" smtClean="0">
                <a:latin typeface="Calibri" panose="020F0502020204030204" pitchFamily="34" charset="0"/>
                <a:cs typeface="Calibri" panose="020F0502020204030204" pitchFamily="34" charset="0"/>
              </a:rPr>
              <a:t>Comprehensive classes covering various aspects of pregnancy, childbirth, and postpartum care, led by experienced healthcare professionals.</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2. Maternity Wellness Workshops:</a:t>
            </a:r>
            <a:r>
              <a:rPr lang="en-US" sz="1400" b="1" dirty="0" smtClean="0">
                <a:latin typeface="Calibri" panose="020F0502020204030204" pitchFamily="34" charset="0"/>
                <a:cs typeface="Calibri" panose="020F0502020204030204" pitchFamily="34" charset="0"/>
              </a:rPr>
              <a:t> workshops on physical and emotional well-being during pregnancy, including yoga, meditations, and nutrition counseling.</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3. Personalized Birth Plans: </a:t>
            </a:r>
            <a:r>
              <a:rPr lang="en-US" sz="1400" b="1" dirty="0" smtClean="0">
                <a:latin typeface="Calibri" panose="020F0502020204030204" pitchFamily="34" charset="0"/>
                <a:cs typeface="Calibri" panose="020F0502020204030204" pitchFamily="34" charset="0"/>
              </a:rPr>
              <a:t>Collaborative development of personalized birth plans with expecting mothers, ensuring their preferences and concerns are addressed during labor and delivery.</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4. Maternity Care Consultations:  </a:t>
            </a:r>
            <a:r>
              <a:rPr lang="en-US" sz="1400" b="1" dirty="0" smtClean="0">
                <a:latin typeface="Calibri" panose="020F0502020204030204" pitchFamily="34" charset="0"/>
                <a:cs typeface="Calibri" panose="020F0502020204030204" pitchFamily="34" charset="0"/>
              </a:rPr>
              <a:t>Individualized consultations with obstetricians, to address specific concerns and provide guidance throughout pregnancy.</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5. Support Groups:</a:t>
            </a:r>
            <a:r>
              <a:rPr lang="en-US" sz="1400" b="1" dirty="0" smtClean="0">
                <a:latin typeface="Calibri" panose="020F0502020204030204" pitchFamily="34" charset="0"/>
                <a:cs typeface="Calibri" panose="020F0502020204030204" pitchFamily="34" charset="0"/>
              </a:rPr>
              <a:t> Peer support groups for expecting mothers to share experiences, receive encouragement, and build a supportive community.</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6. Postpartum Support Services: </a:t>
            </a:r>
            <a:r>
              <a:rPr lang="en-US" sz="1400" b="1" dirty="0" smtClean="0">
                <a:latin typeface="Calibri" panose="020F0502020204030204" pitchFamily="34" charset="0"/>
                <a:cs typeface="Calibri" panose="020F0502020204030204" pitchFamily="34" charset="0"/>
              </a:rPr>
              <a:t>Resources and support for new mothers during the postpartum period, including lactation consulting, mental health counseling, and baby care classes.+</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7. Home Visits: </a:t>
            </a:r>
            <a:r>
              <a:rPr lang="en-US" sz="1400" b="1" dirty="0" smtClean="0">
                <a:latin typeface="Calibri" panose="020F0502020204030204" pitchFamily="34" charset="0"/>
                <a:cs typeface="Calibri" panose="020F0502020204030204" pitchFamily="34" charset="0"/>
              </a:rPr>
              <a:t>postpartum home visits by qualified healthcare professionals to provide personalized care, assistance with breastfeeding, and newborn care education.</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8. Online Resources: </a:t>
            </a:r>
            <a:r>
              <a:rPr lang="en-US" sz="1400" b="1" dirty="0" smtClean="0">
                <a:latin typeface="Calibri" panose="020F0502020204030204" pitchFamily="34" charset="0"/>
                <a:cs typeface="Calibri" panose="020F0502020204030204" pitchFamily="34" charset="0"/>
              </a:rPr>
              <a:t>Access an online platform with educational materials, articles, and forums to empower women with knowledge and connect them with expert advice and peer support.</a:t>
            </a:r>
            <a:endParaRPr lang="en-IN" sz="1400" b="1" dirty="0" smtClean="0">
              <a:latin typeface="Calibri" panose="020F0502020204030204" pitchFamily="34" charset="0"/>
              <a:cs typeface="Calibri" panose="020F0502020204030204" pitchFamily="34" charset="0"/>
            </a:endParaRPr>
          </a:p>
          <a:p>
            <a:r>
              <a:rPr lang="en-US" sz="1400" b="1" dirty="0" smtClean="0">
                <a:solidFill>
                  <a:srgbClr val="FFFF00"/>
                </a:solidFill>
                <a:latin typeface="Calibri" panose="020F0502020204030204" pitchFamily="34" charset="0"/>
                <a:cs typeface="Calibri" panose="020F0502020204030204" pitchFamily="34" charset="0"/>
              </a:rPr>
              <a:t>9. Telemedicine Services:</a:t>
            </a:r>
            <a:r>
              <a:rPr lang="en-US" sz="1400" b="1" dirty="0" smtClean="0">
                <a:latin typeface="Calibri" panose="020F0502020204030204" pitchFamily="34" charset="0"/>
                <a:cs typeface="Calibri" panose="020F0502020204030204" pitchFamily="34" charset="0"/>
              </a:rPr>
              <a:t> we provide telemedicine services for prenatal consultations, follow-up appointments, and lactation support, allowing women to access care from the comfort of their own homes.</a:t>
            </a:r>
            <a:endParaRPr lang="en-IN" sz="1400" b="1" dirty="0" smtClean="0">
              <a:latin typeface="Calibri" panose="020F0502020204030204" pitchFamily="34" charset="0"/>
              <a:cs typeface="Calibri" panose="020F0502020204030204" pitchFamily="34" charset="0"/>
            </a:endParaRPr>
          </a:p>
          <a:p>
            <a:endParaRPr lang="en-IN" sz="1400" b="1" dirty="0"/>
          </a:p>
        </p:txBody>
      </p:sp>
      <p:sp>
        <p:nvSpPr>
          <p:cNvPr id="4" name="TextBox 3"/>
          <p:cNvSpPr txBox="1"/>
          <p:nvPr/>
        </p:nvSpPr>
        <p:spPr>
          <a:xfrm>
            <a:off x="7216735" y="2803567"/>
            <a:ext cx="7602352" cy="369332"/>
          </a:xfrm>
          <a:prstGeom prst="rect">
            <a:avLst/>
          </a:prstGeom>
          <a:noFill/>
        </p:spPr>
        <p:txBody>
          <a:bodyPr wrap="square" rtlCol="0">
            <a:spAutoFit/>
          </a:bodyPr>
          <a:lstStyle/>
          <a:p>
            <a:endParaRPr lang="en-IN" dirty="0"/>
          </a:p>
        </p:txBody>
      </p:sp>
      <p:sp>
        <p:nvSpPr>
          <p:cNvPr id="31" name="Isosceles Triangle 30"/>
          <p:cNvSpPr/>
          <p:nvPr/>
        </p:nvSpPr>
        <p:spPr>
          <a:xfrm>
            <a:off x="5692735" y="442013"/>
            <a:ext cx="1566966" cy="1320800"/>
          </a:xfrm>
          <a:prstGeom prst="triangle">
            <a:avLst/>
          </a:prstGeom>
          <a:solidFill>
            <a:srgbClr val="FFC000"/>
          </a:solidFill>
          <a:effectLst>
            <a:glow rad="1397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FF00"/>
              </a:solidFill>
            </a:endParaRPr>
          </a:p>
        </p:txBody>
      </p:sp>
      <p:sp>
        <p:nvSpPr>
          <p:cNvPr id="32" name="Isosceles Triangle 31"/>
          <p:cNvSpPr/>
          <p:nvPr/>
        </p:nvSpPr>
        <p:spPr>
          <a:xfrm rot="10800000">
            <a:off x="6828973" y="442013"/>
            <a:ext cx="1524000" cy="1320800"/>
          </a:xfrm>
          <a:prstGeom prst="triangle">
            <a:avLst/>
          </a:prstGeom>
          <a:solidFill>
            <a:schemeClr val="tx2">
              <a:lumMod val="90000"/>
            </a:schemeClr>
          </a:solidFill>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Isosceles Triangle 32"/>
          <p:cNvSpPr/>
          <p:nvPr/>
        </p:nvSpPr>
        <p:spPr>
          <a:xfrm>
            <a:off x="7906737" y="442013"/>
            <a:ext cx="1582474" cy="1320800"/>
          </a:xfrm>
          <a:prstGeom prst="triangle">
            <a:avLst/>
          </a:prstGeom>
          <a:solidFill>
            <a:schemeClr val="accent5">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Isosceles Triangle 33"/>
          <p:cNvSpPr/>
          <p:nvPr/>
        </p:nvSpPr>
        <p:spPr>
          <a:xfrm rot="10800000">
            <a:off x="9058482" y="486320"/>
            <a:ext cx="1711117" cy="1320800"/>
          </a:xfrm>
          <a:prstGeom prst="triangle">
            <a:avLst/>
          </a:prstGeom>
          <a:solidFill>
            <a:srgbClr val="92D050"/>
          </a:solidFill>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Isosceles Triangle 34"/>
          <p:cNvSpPr/>
          <p:nvPr/>
        </p:nvSpPr>
        <p:spPr>
          <a:xfrm>
            <a:off x="10191592" y="427944"/>
            <a:ext cx="1836628" cy="1320800"/>
          </a:xfrm>
          <a:prstGeom prst="triangle">
            <a:avLst/>
          </a:prstGeom>
          <a:solidFill>
            <a:srgbClr val="F2B8E6"/>
          </a:solidFill>
          <a:effectLst>
            <a:glow rad="1016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TextBox 35"/>
          <p:cNvSpPr txBox="1"/>
          <p:nvPr/>
        </p:nvSpPr>
        <p:spPr>
          <a:xfrm>
            <a:off x="5844064" y="934006"/>
            <a:ext cx="1264308" cy="646331"/>
          </a:xfrm>
          <a:prstGeom prst="rect">
            <a:avLst/>
          </a:prstGeom>
          <a:noFill/>
        </p:spPr>
        <p:txBody>
          <a:bodyPr wrap="square" rtlCol="0">
            <a:spAutoFit/>
          </a:bodyPr>
          <a:lstStyle/>
          <a:p>
            <a:pPr algn="ctr"/>
            <a:r>
              <a:rPr lang="en-IN" b="1" dirty="0" smtClean="0">
                <a:solidFill>
                  <a:srgbClr val="C00000"/>
                </a:solidFill>
                <a:latin typeface="Calibri" panose="020F0502020204030204" pitchFamily="34" charset="0"/>
                <a:cs typeface="Calibri" panose="020F0502020204030204" pitchFamily="34" charset="0"/>
              </a:rPr>
              <a:t>Story</a:t>
            </a:r>
            <a:br>
              <a:rPr lang="en-IN" b="1" dirty="0" smtClean="0">
                <a:solidFill>
                  <a:srgbClr val="C00000"/>
                </a:solidFill>
                <a:latin typeface="Calibri" panose="020F0502020204030204" pitchFamily="34" charset="0"/>
                <a:cs typeface="Calibri" panose="020F0502020204030204" pitchFamily="34" charset="0"/>
              </a:rPr>
            </a:br>
            <a:r>
              <a:rPr lang="en-IN" b="1" dirty="0" smtClean="0">
                <a:solidFill>
                  <a:srgbClr val="C00000"/>
                </a:solidFill>
                <a:latin typeface="Calibri" panose="020F0502020204030204" pitchFamily="34" charset="0"/>
                <a:cs typeface="Calibri" panose="020F0502020204030204" pitchFamily="34" charset="0"/>
              </a:rPr>
              <a:t>Sharing</a:t>
            </a:r>
            <a:endParaRPr lang="en-IN" b="1" dirty="0">
              <a:solidFill>
                <a:srgbClr val="C00000"/>
              </a:solidFill>
              <a:latin typeface="Calibri" panose="020F0502020204030204" pitchFamily="34" charset="0"/>
              <a:cs typeface="Calibri" panose="020F0502020204030204" pitchFamily="34" charset="0"/>
            </a:endParaRPr>
          </a:p>
        </p:txBody>
      </p:sp>
      <p:sp>
        <p:nvSpPr>
          <p:cNvPr id="37" name="TextBox 36"/>
          <p:cNvSpPr txBox="1"/>
          <p:nvPr/>
        </p:nvSpPr>
        <p:spPr>
          <a:xfrm>
            <a:off x="6773579" y="456082"/>
            <a:ext cx="1704148" cy="646331"/>
          </a:xfrm>
          <a:prstGeom prst="rect">
            <a:avLst/>
          </a:prstGeom>
          <a:noFill/>
        </p:spPr>
        <p:txBody>
          <a:bodyPr wrap="square" rtlCol="0">
            <a:spAutoFit/>
          </a:bodyPr>
          <a:lstStyle/>
          <a:p>
            <a:pPr algn="ctr"/>
            <a:r>
              <a:rPr lang="en-IN" b="1" dirty="0">
                <a:solidFill>
                  <a:srgbClr val="C00000"/>
                </a:solidFill>
                <a:latin typeface="Calibri" panose="020F0502020204030204" pitchFamily="34" charset="0"/>
                <a:cs typeface="Calibri" panose="020F0502020204030204" pitchFamily="34" charset="0"/>
              </a:rPr>
              <a:t>Community Support</a:t>
            </a:r>
          </a:p>
        </p:txBody>
      </p:sp>
      <p:sp>
        <p:nvSpPr>
          <p:cNvPr id="38" name="TextBox 37"/>
          <p:cNvSpPr txBox="1"/>
          <p:nvPr/>
        </p:nvSpPr>
        <p:spPr>
          <a:xfrm>
            <a:off x="7742799" y="1192107"/>
            <a:ext cx="1984332" cy="584775"/>
          </a:xfrm>
          <a:prstGeom prst="rect">
            <a:avLst/>
          </a:prstGeom>
          <a:noFill/>
        </p:spPr>
        <p:txBody>
          <a:bodyPr wrap="square" rtlCol="0">
            <a:spAutoFit/>
          </a:bodyPr>
          <a:lstStyle/>
          <a:p>
            <a:pPr algn="ctr"/>
            <a:r>
              <a:rPr lang="en-IN" sz="1600" b="1" dirty="0">
                <a:solidFill>
                  <a:srgbClr val="C00000"/>
                </a:solidFill>
                <a:latin typeface="Calibri" panose="020F0502020204030204" pitchFamily="34" charset="0"/>
                <a:cs typeface="Calibri" panose="020F0502020204030204" pitchFamily="34" charset="0"/>
              </a:rPr>
              <a:t>Advocacy &amp; </a:t>
            </a:r>
            <a:r>
              <a:rPr lang="en-IN" sz="1600" b="1" dirty="0" smtClean="0">
                <a:solidFill>
                  <a:srgbClr val="C00000"/>
                </a:solidFill>
                <a:latin typeface="Calibri" panose="020F0502020204030204" pitchFamily="34" charset="0"/>
                <a:cs typeface="Calibri" panose="020F0502020204030204" pitchFamily="34" charset="0"/>
              </a:rPr>
              <a:t>Empowerment</a:t>
            </a:r>
            <a:endParaRPr lang="en-IN" sz="1600" b="1" dirty="0">
              <a:solidFill>
                <a:srgbClr val="C00000"/>
              </a:solidFill>
              <a:latin typeface="Calibri" panose="020F0502020204030204" pitchFamily="34" charset="0"/>
              <a:cs typeface="Calibri" panose="020F0502020204030204" pitchFamily="34" charset="0"/>
            </a:endParaRPr>
          </a:p>
        </p:txBody>
      </p:sp>
      <p:sp>
        <p:nvSpPr>
          <p:cNvPr id="39" name="TextBox 38"/>
          <p:cNvSpPr txBox="1"/>
          <p:nvPr/>
        </p:nvSpPr>
        <p:spPr>
          <a:xfrm>
            <a:off x="10374167" y="1051347"/>
            <a:ext cx="1493522" cy="646331"/>
          </a:xfrm>
          <a:prstGeom prst="rect">
            <a:avLst/>
          </a:prstGeom>
          <a:noFill/>
        </p:spPr>
        <p:txBody>
          <a:bodyPr wrap="square" rtlCol="0">
            <a:spAutoFit/>
          </a:bodyPr>
          <a:lstStyle/>
          <a:p>
            <a:pPr algn="ctr"/>
            <a:r>
              <a:rPr lang="en-IN" b="1" dirty="0">
                <a:solidFill>
                  <a:srgbClr val="C00000"/>
                </a:solidFill>
                <a:latin typeface="Calibri" panose="020F0502020204030204" pitchFamily="34" charset="0"/>
                <a:cs typeface="Calibri" panose="020F0502020204030204" pitchFamily="34" charset="0"/>
              </a:rPr>
              <a:t>Feedback Mechanism</a:t>
            </a:r>
          </a:p>
        </p:txBody>
      </p:sp>
      <p:sp>
        <p:nvSpPr>
          <p:cNvPr id="40" name="TextBox 39"/>
          <p:cNvSpPr txBox="1"/>
          <p:nvPr/>
        </p:nvSpPr>
        <p:spPr>
          <a:xfrm>
            <a:off x="9324153" y="407007"/>
            <a:ext cx="1177345" cy="923330"/>
          </a:xfrm>
          <a:prstGeom prst="rect">
            <a:avLst/>
          </a:prstGeom>
          <a:noFill/>
        </p:spPr>
        <p:txBody>
          <a:bodyPr wrap="square" rtlCol="0">
            <a:spAutoFit/>
          </a:bodyPr>
          <a:lstStyle/>
          <a:p>
            <a:pPr algn="ctr"/>
            <a:r>
              <a:rPr lang="en-IN" b="1" dirty="0">
                <a:solidFill>
                  <a:srgbClr val="C00000"/>
                </a:solidFill>
                <a:latin typeface="Calibri" panose="020F0502020204030204" pitchFamily="34" charset="0"/>
                <a:cs typeface="Calibri" panose="020F0502020204030204" pitchFamily="34" charset="0"/>
              </a:rPr>
              <a:t>Research &amp; Data </a:t>
            </a:r>
            <a:r>
              <a:rPr lang="en-IN" b="1" dirty="0" smtClean="0">
                <a:solidFill>
                  <a:srgbClr val="C00000"/>
                </a:solidFill>
                <a:latin typeface="Calibri" panose="020F0502020204030204" pitchFamily="34" charset="0"/>
                <a:cs typeface="Calibri" panose="020F0502020204030204" pitchFamily="34" charset="0"/>
              </a:rPr>
              <a:t>Analysis</a:t>
            </a:r>
            <a:endParaRPr lang="en-IN" b="1"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19826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Market Feasibility:</a:t>
            </a:r>
            <a:endParaRPr lang="en-IN" dirty="0"/>
          </a:p>
        </p:txBody>
      </p:sp>
      <p:sp>
        <p:nvSpPr>
          <p:cNvPr id="3" name="Content Placeholder 2"/>
          <p:cNvSpPr>
            <a:spLocks noGrp="1"/>
          </p:cNvSpPr>
          <p:nvPr>
            <p:ph idx="1"/>
          </p:nvPr>
        </p:nvSpPr>
        <p:spPr>
          <a:xfrm>
            <a:off x="151055" y="2062844"/>
            <a:ext cx="12040945" cy="2422284"/>
          </a:xfrm>
        </p:spPr>
        <p:txBody>
          <a:bodyPr/>
          <a:lstStyle/>
          <a:p>
            <a:pPr marL="0" indent="0">
              <a:buNone/>
            </a:pPr>
            <a:r>
              <a:rPr lang="en-IN" dirty="0">
                <a:latin typeface="Calibri" panose="020F0502020204030204" pitchFamily="34" charset="0"/>
                <a:cs typeface="Calibri" panose="020F0502020204030204" pitchFamily="34" charset="0"/>
              </a:rPr>
              <a:t>A pregnancy app could tap into a significant market </a:t>
            </a:r>
            <a:r>
              <a:rPr lang="en-IN" dirty="0" smtClean="0">
                <a:latin typeface="Calibri" panose="020F0502020204030204" pitchFamily="34" charset="0"/>
                <a:cs typeface="Calibri" panose="020F0502020204030204" pitchFamily="34" charset="0"/>
              </a:rPr>
              <a:t>by addressing </a:t>
            </a:r>
            <a:r>
              <a:rPr lang="en-IN" dirty="0">
                <a:latin typeface="Calibri" panose="020F0502020204030204" pitchFamily="34" charset="0"/>
                <a:cs typeface="Calibri" panose="020F0502020204030204" pitchFamily="34" charset="0"/>
              </a:rPr>
              <a:t>the needs of expecting mothers and couples throughout their pregnancy journey. </a:t>
            </a:r>
            <a:endParaRPr lang="en-IN" dirty="0" smtClean="0">
              <a:latin typeface="Calibri" panose="020F0502020204030204" pitchFamily="34" charset="0"/>
              <a:cs typeface="Calibri" panose="020F0502020204030204" pitchFamily="34" charset="0"/>
            </a:endParaRPr>
          </a:p>
          <a:p>
            <a:pPr marL="0" indent="0">
              <a:buNone/>
            </a:pPr>
            <a:r>
              <a:rPr lang="en-IN" sz="2400" b="1" dirty="0" smtClean="0">
                <a:solidFill>
                  <a:schemeClr val="accent1">
                    <a:lumMod val="60000"/>
                    <a:lumOff val="40000"/>
                  </a:schemeClr>
                </a:solidFill>
                <a:latin typeface="Calibri" panose="020F0502020204030204" pitchFamily="34" charset="0"/>
                <a:cs typeface="Calibri" panose="020F0502020204030204" pitchFamily="34" charset="0"/>
              </a:rPr>
              <a:t>Pricing for 6-months package (2</a:t>
            </a:r>
            <a:r>
              <a:rPr lang="en-IN" sz="2400" b="1" baseline="30000" dirty="0" smtClean="0">
                <a:solidFill>
                  <a:schemeClr val="accent1">
                    <a:lumMod val="60000"/>
                    <a:lumOff val="40000"/>
                  </a:schemeClr>
                </a:solidFill>
                <a:latin typeface="Calibri" panose="020F0502020204030204" pitchFamily="34" charset="0"/>
                <a:cs typeface="Calibri" panose="020F0502020204030204" pitchFamily="34" charset="0"/>
              </a:rPr>
              <a:t>nd</a:t>
            </a:r>
            <a:r>
              <a:rPr lang="en-IN" sz="2400" b="1" dirty="0" smtClean="0">
                <a:solidFill>
                  <a:schemeClr val="accent1">
                    <a:lumMod val="60000"/>
                    <a:lumOff val="40000"/>
                  </a:schemeClr>
                </a:solidFill>
                <a:latin typeface="Calibri" panose="020F0502020204030204" pitchFamily="34" charset="0"/>
                <a:cs typeface="Calibri" panose="020F0502020204030204" pitchFamily="34" charset="0"/>
              </a:rPr>
              <a:t> month – 7</a:t>
            </a:r>
            <a:r>
              <a:rPr lang="en-IN" sz="2400" b="1" baseline="30000" dirty="0" smtClean="0">
                <a:solidFill>
                  <a:schemeClr val="accent1">
                    <a:lumMod val="60000"/>
                    <a:lumOff val="40000"/>
                  </a:schemeClr>
                </a:solidFill>
                <a:latin typeface="Calibri" panose="020F0502020204030204" pitchFamily="34" charset="0"/>
                <a:cs typeface="Calibri" panose="020F0502020204030204" pitchFamily="34" charset="0"/>
              </a:rPr>
              <a:t>th</a:t>
            </a:r>
            <a:r>
              <a:rPr lang="en-IN" sz="2400" b="1" dirty="0" smtClean="0">
                <a:solidFill>
                  <a:schemeClr val="accent1">
                    <a:lumMod val="60000"/>
                    <a:lumOff val="40000"/>
                  </a:schemeClr>
                </a:solidFill>
                <a:latin typeface="Calibri" panose="020F0502020204030204" pitchFamily="34" charset="0"/>
                <a:cs typeface="Calibri" panose="020F0502020204030204" pitchFamily="34" charset="0"/>
              </a:rPr>
              <a:t> : month</a:t>
            </a:r>
            <a:r>
              <a:rPr lang="en-IN" sz="2400" b="1" dirty="0" smtClean="0">
                <a:solidFill>
                  <a:schemeClr val="accent1">
                    <a:lumMod val="60000"/>
                    <a:lumOff val="40000"/>
                  </a:schemeClr>
                </a:solidFill>
                <a:latin typeface="Calibri" panose="020F0502020204030204" pitchFamily="34" charset="0"/>
                <a:cs typeface="Calibri" panose="020F0502020204030204" pitchFamily="34" charset="0"/>
              </a:rPr>
              <a:t>):</a:t>
            </a:r>
          </a:p>
          <a:p>
            <a:pPr marL="0" indent="0">
              <a:buNone/>
            </a:pPr>
            <a:r>
              <a:rPr lang="en-IN" dirty="0" smtClean="0">
                <a:latin typeface="Calibri" panose="020F0502020204030204" pitchFamily="34" charset="0"/>
                <a:cs typeface="Calibri" panose="020F0502020204030204" pitchFamily="34" charset="0"/>
              </a:rPr>
              <a:t>We </a:t>
            </a:r>
            <a:r>
              <a:rPr lang="en-IN" dirty="0" smtClean="0">
                <a:latin typeface="Calibri" panose="020F0502020204030204" pitchFamily="34" charset="0"/>
                <a:cs typeface="Calibri" panose="020F0502020204030204" pitchFamily="34" charset="0"/>
              </a:rPr>
              <a:t>are categorizing our services as follows:</a:t>
            </a:r>
          </a:p>
          <a:p>
            <a:pPr marL="0" indent="0">
              <a:buNone/>
            </a:pPr>
            <a:endParaRPr lang="en-IN" dirty="0">
              <a:latin typeface="Calibri" panose="020F0502020204030204" pitchFamily="34" charset="0"/>
              <a:cs typeface="Calibri" panose="020F0502020204030204" pitchFamily="34" charset="0"/>
            </a:endParaRPr>
          </a:p>
          <a:p>
            <a:endParaRPr lang="en-IN" dirty="0"/>
          </a:p>
        </p:txBody>
      </p:sp>
      <p:sp>
        <p:nvSpPr>
          <p:cNvPr id="4" name="Rectangle 3"/>
          <p:cNvSpPr/>
          <p:nvPr/>
        </p:nvSpPr>
        <p:spPr>
          <a:xfrm>
            <a:off x="645459" y="3697940"/>
            <a:ext cx="2070847" cy="2985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645459" y="3856173"/>
            <a:ext cx="2070847" cy="739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33600" y="4041301"/>
            <a:ext cx="2094565" cy="369332"/>
          </a:xfrm>
          <a:prstGeom prst="rect">
            <a:avLst/>
          </a:prstGeom>
          <a:noFill/>
        </p:spPr>
        <p:txBody>
          <a:bodyPr wrap="square" rtlCol="0">
            <a:spAutoFit/>
          </a:bodyPr>
          <a:lstStyle/>
          <a:p>
            <a:pPr algn="ctr"/>
            <a:r>
              <a:rPr lang="en-IN" dirty="0" err="1" smtClean="0"/>
              <a:t>Sanskar</a:t>
            </a:r>
            <a:r>
              <a:rPr lang="en-IN" dirty="0" smtClean="0">
                <a:solidFill>
                  <a:srgbClr val="FFC000"/>
                </a:solidFill>
              </a:rPr>
              <a:t> </a:t>
            </a:r>
            <a:r>
              <a:rPr lang="en-IN" dirty="0" err="1" smtClean="0"/>
              <a:t>Arpanah</a:t>
            </a:r>
            <a:endParaRPr lang="en-IN" dirty="0"/>
          </a:p>
        </p:txBody>
      </p:sp>
      <p:sp>
        <p:nvSpPr>
          <p:cNvPr id="7" name="Rectangle 6"/>
          <p:cNvSpPr/>
          <p:nvPr/>
        </p:nvSpPr>
        <p:spPr>
          <a:xfrm>
            <a:off x="4907053" y="3697941"/>
            <a:ext cx="2070847" cy="2985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4907053" y="3813519"/>
            <a:ext cx="2070847" cy="739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9168652" y="3697941"/>
            <a:ext cx="2070847" cy="2985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9168652" y="3809040"/>
            <a:ext cx="2070847" cy="739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275726" y="3980182"/>
            <a:ext cx="1452283" cy="369332"/>
          </a:xfrm>
          <a:prstGeom prst="rect">
            <a:avLst/>
          </a:prstGeom>
          <a:noFill/>
        </p:spPr>
        <p:txBody>
          <a:bodyPr wrap="square" rtlCol="0">
            <a:spAutoFit/>
          </a:bodyPr>
          <a:lstStyle/>
          <a:p>
            <a:r>
              <a:rPr lang="en-IN" dirty="0" err="1" smtClean="0"/>
              <a:t>Astroconn</a:t>
            </a:r>
            <a:endParaRPr lang="en-IN" dirty="0"/>
          </a:p>
        </p:txBody>
      </p:sp>
      <p:sp>
        <p:nvSpPr>
          <p:cNvPr id="14" name="TextBox 13"/>
          <p:cNvSpPr txBox="1"/>
          <p:nvPr/>
        </p:nvSpPr>
        <p:spPr>
          <a:xfrm>
            <a:off x="9332260" y="3931131"/>
            <a:ext cx="1855694" cy="369332"/>
          </a:xfrm>
          <a:prstGeom prst="rect">
            <a:avLst/>
          </a:prstGeom>
          <a:noFill/>
        </p:spPr>
        <p:txBody>
          <a:bodyPr wrap="square" rtlCol="0">
            <a:spAutoFit/>
          </a:bodyPr>
          <a:lstStyle/>
          <a:p>
            <a:r>
              <a:rPr lang="en-IN" dirty="0" smtClean="0"/>
              <a:t>Customization</a:t>
            </a:r>
            <a:endParaRPr lang="en-IN" dirty="0"/>
          </a:p>
        </p:txBody>
      </p:sp>
      <p:sp>
        <p:nvSpPr>
          <p:cNvPr id="15" name="TextBox 14"/>
          <p:cNvSpPr txBox="1"/>
          <p:nvPr/>
        </p:nvSpPr>
        <p:spPr>
          <a:xfrm>
            <a:off x="945478" y="6337617"/>
            <a:ext cx="1583576" cy="369332"/>
          </a:xfrm>
          <a:prstGeom prst="rect">
            <a:avLst/>
          </a:prstGeom>
          <a:noFill/>
        </p:spPr>
        <p:txBody>
          <a:bodyPr wrap="square" rtlCol="0">
            <a:spAutoFit/>
          </a:bodyPr>
          <a:lstStyle/>
          <a:p>
            <a:r>
              <a:rPr lang="en-IN" b="1" dirty="0" err="1" smtClean="0"/>
              <a:t>Rs</a:t>
            </a:r>
            <a:r>
              <a:rPr lang="en-IN" b="1" dirty="0" smtClean="0"/>
              <a:t>. 32,000/-</a:t>
            </a:r>
            <a:endParaRPr lang="en-IN" b="1" dirty="0"/>
          </a:p>
        </p:txBody>
      </p:sp>
      <p:sp>
        <p:nvSpPr>
          <p:cNvPr id="16" name="TextBox 15"/>
          <p:cNvSpPr txBox="1"/>
          <p:nvPr/>
        </p:nvSpPr>
        <p:spPr>
          <a:xfrm>
            <a:off x="5377699" y="6337617"/>
            <a:ext cx="1129553" cy="369332"/>
          </a:xfrm>
          <a:prstGeom prst="rect">
            <a:avLst/>
          </a:prstGeom>
          <a:noFill/>
        </p:spPr>
        <p:txBody>
          <a:bodyPr wrap="square" rtlCol="0">
            <a:spAutoFit/>
          </a:bodyPr>
          <a:lstStyle/>
          <a:p>
            <a:r>
              <a:rPr lang="en-IN" b="1" dirty="0" err="1" smtClean="0"/>
              <a:t>Rs</a:t>
            </a:r>
            <a:r>
              <a:rPr lang="en-IN" b="1" dirty="0" smtClean="0"/>
              <a:t>. 599/-</a:t>
            </a:r>
            <a:endParaRPr lang="en-IN" b="1" dirty="0"/>
          </a:p>
        </p:txBody>
      </p:sp>
      <p:sp>
        <p:nvSpPr>
          <p:cNvPr id="17" name="TextBox 16"/>
          <p:cNvSpPr txBox="1"/>
          <p:nvPr/>
        </p:nvSpPr>
        <p:spPr>
          <a:xfrm>
            <a:off x="695913" y="4621085"/>
            <a:ext cx="2082705" cy="1815882"/>
          </a:xfrm>
          <a:prstGeom prst="rect">
            <a:avLst/>
          </a:prstGeom>
          <a:noFill/>
        </p:spPr>
        <p:txBody>
          <a:bodyPr wrap="square" rtlCol="0">
            <a:spAutoFit/>
          </a:bodyPr>
          <a:lstStyle/>
          <a:p>
            <a:pPr marL="285750" indent="-285750">
              <a:buFont typeface="Wingdings" panose="05000000000000000000" pitchFamily="2" charset="2"/>
              <a:buChar char="§"/>
            </a:pPr>
            <a:r>
              <a:rPr lang="en-IN" sz="1600" dirty="0" smtClean="0"/>
              <a:t>Prenatal Education classes</a:t>
            </a:r>
          </a:p>
          <a:p>
            <a:pPr marL="285750" indent="-285750">
              <a:buFont typeface="Wingdings" panose="05000000000000000000" pitchFamily="2" charset="2"/>
              <a:buChar char="§"/>
            </a:pPr>
            <a:r>
              <a:rPr lang="en-IN" sz="1600" dirty="0" smtClean="0"/>
              <a:t>Meditation</a:t>
            </a:r>
          </a:p>
          <a:p>
            <a:pPr marL="285750" indent="-285750">
              <a:buFont typeface="Wingdings" panose="05000000000000000000" pitchFamily="2" charset="2"/>
              <a:buChar char="§"/>
            </a:pPr>
            <a:r>
              <a:rPr lang="en-IN" sz="1600" dirty="0" smtClean="0"/>
              <a:t>Mantras</a:t>
            </a:r>
          </a:p>
          <a:p>
            <a:pPr marL="285750" indent="-285750">
              <a:buFont typeface="Wingdings" panose="05000000000000000000" pitchFamily="2" charset="2"/>
              <a:buChar char="§"/>
            </a:pPr>
            <a:r>
              <a:rPr lang="en-IN" sz="1600" dirty="0" smtClean="0"/>
              <a:t>Affirmations</a:t>
            </a:r>
          </a:p>
          <a:p>
            <a:pPr marL="285750" indent="-285750">
              <a:buFont typeface="Wingdings" panose="05000000000000000000" pitchFamily="2" charset="2"/>
              <a:buChar char="§"/>
            </a:pPr>
            <a:r>
              <a:rPr lang="en-IN" sz="1600" dirty="0" smtClean="0"/>
              <a:t>Mentorship</a:t>
            </a:r>
          </a:p>
        </p:txBody>
      </p:sp>
      <p:sp>
        <p:nvSpPr>
          <p:cNvPr id="18" name="TextBox 17"/>
          <p:cNvSpPr txBox="1"/>
          <p:nvPr/>
        </p:nvSpPr>
        <p:spPr>
          <a:xfrm>
            <a:off x="4932226" y="4585534"/>
            <a:ext cx="2045674" cy="2092881"/>
          </a:xfrm>
          <a:prstGeom prst="rect">
            <a:avLst/>
          </a:prstGeom>
          <a:noFill/>
        </p:spPr>
        <p:txBody>
          <a:bodyPr wrap="square" rtlCol="0">
            <a:spAutoFit/>
          </a:bodyPr>
          <a:lstStyle/>
          <a:p>
            <a:pPr marL="285750" indent="-285750">
              <a:buFont typeface="Wingdings" panose="05000000000000000000" pitchFamily="2" charset="2"/>
              <a:buChar char="§"/>
            </a:pPr>
            <a:r>
              <a:rPr lang="en-IN" sz="1600" dirty="0" err="1" smtClean="0"/>
              <a:t>Fetus</a:t>
            </a:r>
            <a:r>
              <a:rPr lang="en-IN" sz="1600" dirty="0" smtClean="0"/>
              <a:t> future prediction</a:t>
            </a:r>
          </a:p>
          <a:p>
            <a:pPr marL="285750" indent="-285750">
              <a:buFont typeface="Wingdings" panose="05000000000000000000" pitchFamily="2" charset="2"/>
              <a:buChar char="§"/>
            </a:pPr>
            <a:r>
              <a:rPr lang="en-IN" sz="1600" dirty="0" err="1" smtClean="0"/>
              <a:t>Vastu</a:t>
            </a:r>
            <a:r>
              <a:rPr lang="en-IN" sz="1600" dirty="0" smtClean="0"/>
              <a:t> dosh</a:t>
            </a:r>
          </a:p>
          <a:p>
            <a:pPr marL="285750" indent="-285750">
              <a:buFont typeface="Wingdings" panose="05000000000000000000" pitchFamily="2" charset="2"/>
              <a:buChar char="§"/>
            </a:pPr>
            <a:r>
              <a:rPr lang="en-IN" sz="1600" dirty="0" smtClean="0"/>
              <a:t>Strengthen bond between mother and child</a:t>
            </a:r>
          </a:p>
          <a:p>
            <a:pPr marL="285750" indent="-285750">
              <a:buFont typeface="Wingdings" panose="05000000000000000000" pitchFamily="2" charset="2"/>
              <a:buChar char="§"/>
            </a:pPr>
            <a:endParaRPr lang="en-IN" dirty="0"/>
          </a:p>
        </p:txBody>
      </p:sp>
      <p:sp>
        <p:nvSpPr>
          <p:cNvPr id="19" name="TextBox 18"/>
          <p:cNvSpPr txBox="1"/>
          <p:nvPr/>
        </p:nvSpPr>
        <p:spPr>
          <a:xfrm>
            <a:off x="9280714" y="4532727"/>
            <a:ext cx="1958786" cy="1754326"/>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t>1-to-1 Personalize service with customers and follow-ups.</a:t>
            </a:r>
            <a:endParaRPr lang="en-IN" dirty="0"/>
          </a:p>
        </p:txBody>
      </p:sp>
      <p:sp>
        <p:nvSpPr>
          <p:cNvPr id="20" name="TextBox 19"/>
          <p:cNvSpPr txBox="1"/>
          <p:nvPr/>
        </p:nvSpPr>
        <p:spPr>
          <a:xfrm>
            <a:off x="9639293" y="6313856"/>
            <a:ext cx="1908551" cy="369332"/>
          </a:xfrm>
          <a:prstGeom prst="rect">
            <a:avLst/>
          </a:prstGeom>
          <a:noFill/>
        </p:spPr>
        <p:txBody>
          <a:bodyPr wrap="square" rtlCol="0">
            <a:spAutoFit/>
          </a:bodyPr>
          <a:lstStyle/>
          <a:p>
            <a:r>
              <a:rPr lang="en-IN" b="1" dirty="0" err="1" smtClean="0"/>
              <a:t>Rs</a:t>
            </a:r>
            <a:r>
              <a:rPr lang="en-IN" b="1" dirty="0" smtClean="0"/>
              <a:t>. 42,000/-</a:t>
            </a:r>
            <a:endParaRPr lang="en-IN" b="1" dirty="0"/>
          </a:p>
        </p:txBody>
      </p:sp>
    </p:spTree>
    <p:extLst>
      <p:ext uri="{BB962C8B-B14F-4D97-AF65-F5344CB8AC3E}">
        <p14:creationId xmlns:p14="http://schemas.microsoft.com/office/powerpoint/2010/main" val="269209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65" y="607569"/>
            <a:ext cx="11128000" cy="970450"/>
          </a:xfrm>
        </p:spPr>
        <p:txBody>
          <a:bodyPr/>
          <a:lstStyle/>
          <a:p>
            <a:r>
              <a:rPr lang="en-IN" dirty="0" smtClean="0"/>
              <a:t>Potential Customer:</a:t>
            </a:r>
            <a:br>
              <a:rPr lang="en-IN" dirty="0" smtClean="0"/>
            </a:br>
            <a:endParaRPr lang="en-IN" dirty="0"/>
          </a:p>
        </p:txBody>
      </p:sp>
      <p:sp>
        <p:nvSpPr>
          <p:cNvPr id="3" name="Content Placeholder 2"/>
          <p:cNvSpPr>
            <a:spLocks noGrp="1"/>
          </p:cNvSpPr>
          <p:nvPr>
            <p:ph idx="1"/>
          </p:nvPr>
        </p:nvSpPr>
        <p:spPr>
          <a:xfrm>
            <a:off x="198582" y="2757055"/>
            <a:ext cx="11637818" cy="4391891"/>
          </a:xfrm>
          <a:ln>
            <a:noFill/>
          </a:ln>
        </p:spPr>
        <p:txBody>
          <a:bodyPr>
            <a:normAutofit fontScale="92500" lnSpcReduction="10000"/>
          </a:bodyPr>
          <a:lstStyle/>
          <a:p>
            <a:pPr marL="0" indent="0">
              <a:buNone/>
            </a:pPr>
            <a:r>
              <a:rPr lang="en-IN" dirty="0"/>
              <a:t>Potential customers could include expecting mothers, family members, and friends. </a:t>
            </a:r>
          </a:p>
          <a:p>
            <a:pPr lvl="0" fontAlgn="base"/>
            <a:r>
              <a:rPr lang="en-IN" b="1" dirty="0"/>
              <a:t>Expecting Mothers: </a:t>
            </a:r>
            <a:r>
              <a:rPr lang="en-IN" dirty="0"/>
              <a:t>Pregnant women are the primary users of pregnancy apps. They use these apps to track their pregnancy progress and </a:t>
            </a:r>
            <a:r>
              <a:rPr lang="en-IN" dirty="0" smtClean="0"/>
              <a:t>monitor their </a:t>
            </a:r>
            <a:r>
              <a:rPr lang="en-IN" dirty="0"/>
              <a:t>baby's development. </a:t>
            </a:r>
          </a:p>
          <a:p>
            <a:pPr lvl="0" fontAlgn="base"/>
            <a:r>
              <a:rPr lang="en-IN" b="1" dirty="0"/>
              <a:t> Family members and friends</a:t>
            </a:r>
            <a:r>
              <a:rPr lang="en-IN" dirty="0"/>
              <a:t>: Close family members and friends of expecting parents may use pregnancy apps to stay informed about pregnancy, and offer support and encouragement throughout the journey. </a:t>
            </a:r>
            <a:endParaRPr lang="en-IN" dirty="0" smtClean="0"/>
          </a:p>
          <a:p>
            <a:pPr marL="0" lvl="0" indent="0" fontAlgn="base">
              <a:buNone/>
            </a:pPr>
            <a:r>
              <a:rPr lang="en-IN" sz="2400" b="1" dirty="0" smtClean="0">
                <a:solidFill>
                  <a:srgbClr val="FFC000"/>
                </a:solidFill>
              </a:rPr>
              <a:t>Existing Competitors: </a:t>
            </a:r>
          </a:p>
          <a:p>
            <a:pPr defTabSz="914400" eaLnBrk="0" fontAlgn="base" hangingPunct="0">
              <a:spcBef>
                <a:spcPct val="0"/>
              </a:spcBef>
              <a:spcAft>
                <a:spcPct val="0"/>
              </a:spcAft>
              <a:buClrTx/>
            </a:pPr>
            <a:r>
              <a:rPr lang="en-US" altLang="en-US" b="1" dirty="0" smtClean="0">
                <a:latin typeface="Arial" panose="020B0604020202020204" pitchFamily="34" charset="0"/>
              </a:rPr>
              <a:t>Unique </a:t>
            </a:r>
            <a:r>
              <a:rPr lang="en-US" altLang="en-US" b="1" dirty="0">
                <a:latin typeface="Arial" panose="020B0604020202020204" pitchFamily="34" charset="0"/>
              </a:rPr>
              <a:t>Focus:</a:t>
            </a:r>
            <a:r>
              <a:rPr lang="en-US" altLang="en-US" dirty="0">
                <a:latin typeface="Arial" panose="020B0604020202020204" pitchFamily="34" charset="0"/>
              </a:rPr>
              <a:t> Our company emphasizes how a mother's mindset and environment impact a </a:t>
            </a:r>
            <a:r>
              <a:rPr lang="en-US" altLang="en-US" dirty="0" smtClean="0">
                <a:latin typeface="Arial" panose="020B0604020202020204" pitchFamily="34" charset="0"/>
              </a:rPr>
              <a:t>child's psychology </a:t>
            </a:r>
            <a:r>
              <a:rPr lang="en-US" altLang="en-US" dirty="0">
                <a:latin typeface="Arial" panose="020B0604020202020204" pitchFamily="34" charset="0"/>
              </a:rPr>
              <a:t>after </a:t>
            </a:r>
            <a:r>
              <a:rPr lang="en-US" altLang="en-US" dirty="0" smtClean="0">
                <a:latin typeface="Arial" panose="020B0604020202020204" pitchFamily="34" charset="0"/>
              </a:rPr>
              <a:t>birth</a:t>
            </a:r>
            <a:r>
              <a:rPr lang="en-US" altLang="en-US" dirty="0">
                <a:latin typeface="Arial" panose="020B0604020202020204" pitchFamily="34" charset="0"/>
              </a:rPr>
              <a:t> </a:t>
            </a:r>
            <a:r>
              <a:rPr lang="en-US" altLang="en-US" dirty="0" smtClean="0">
                <a:latin typeface="Arial" panose="020B0604020202020204" pitchFamily="34" charset="0"/>
              </a:rPr>
              <a:t>( not on </a:t>
            </a:r>
            <a:r>
              <a:rPr lang="en-US" altLang="en-US" dirty="0">
                <a:latin typeface="Arial" panose="020B0604020202020204" pitchFamily="34" charset="0"/>
              </a:rPr>
              <a:t>healthcare or delivery </a:t>
            </a:r>
            <a:r>
              <a:rPr lang="en-US" altLang="en-US" dirty="0" smtClean="0">
                <a:latin typeface="Arial" panose="020B0604020202020204" pitchFamily="34" charset="0"/>
              </a:rPr>
              <a:t>services ).</a:t>
            </a:r>
          </a:p>
          <a:p>
            <a:pPr marL="0" indent="0" defTabSz="914400" eaLnBrk="0" fontAlgn="base" hangingPunct="0">
              <a:spcBef>
                <a:spcPct val="0"/>
              </a:spcBef>
              <a:spcAft>
                <a:spcPct val="0"/>
              </a:spcAft>
              <a:buClrTx/>
              <a:buNone/>
            </a:pPr>
            <a:endParaRPr lang="en-US" altLang="en-US" dirty="0">
              <a:latin typeface="Arial" panose="020B0604020202020204" pitchFamily="34" charset="0"/>
            </a:endParaRPr>
          </a:p>
          <a:p>
            <a:pPr defTabSz="914400" eaLnBrk="0" fontAlgn="base" hangingPunct="0">
              <a:spcBef>
                <a:spcPct val="0"/>
              </a:spcBef>
              <a:spcAft>
                <a:spcPct val="0"/>
              </a:spcAft>
              <a:buClrTx/>
            </a:pPr>
            <a:r>
              <a:rPr lang="en-US" altLang="en-US" b="1" dirty="0">
                <a:latin typeface="Arial" panose="020B0604020202020204" pitchFamily="34" charset="0"/>
              </a:rPr>
              <a:t>Key Competitors:</a:t>
            </a:r>
            <a:r>
              <a:rPr lang="en-US" altLang="en-US" dirty="0">
                <a:latin typeface="Arial" panose="020B0604020202020204" pitchFamily="34" charset="0"/>
              </a:rPr>
              <a:t> </a:t>
            </a:r>
          </a:p>
          <a:p>
            <a:pPr marL="457200" lvl="1" indent="0" defTabSz="914400" eaLnBrk="0" fontAlgn="base" hangingPunct="0">
              <a:spcBef>
                <a:spcPct val="0"/>
              </a:spcBef>
              <a:spcAft>
                <a:spcPct val="0"/>
              </a:spcAft>
              <a:buClrTx/>
              <a:buFontTx/>
              <a:buAutoNum type="arabicPeriod"/>
            </a:pPr>
            <a:r>
              <a:rPr lang="en-US" altLang="en-US" sz="1800" b="1" dirty="0" smtClean="0">
                <a:latin typeface="Arial" panose="020B0604020202020204" pitchFamily="34" charset="0"/>
              </a:rPr>
              <a:t> </a:t>
            </a:r>
            <a:r>
              <a:rPr lang="en-US" altLang="en-US" sz="1800" b="1" dirty="0" err="1" smtClean="0">
                <a:latin typeface="Arial" panose="020B0604020202020204" pitchFamily="34" charset="0"/>
              </a:rPr>
              <a:t>Astrotalk</a:t>
            </a:r>
            <a:r>
              <a:rPr lang="en-US" altLang="en-US" sz="1800" dirty="0" smtClean="0">
                <a:latin typeface="Arial" panose="020B0604020202020204" pitchFamily="34" charset="0"/>
              </a:rPr>
              <a:t> </a:t>
            </a:r>
            <a:r>
              <a:rPr lang="en-US" altLang="en-US" sz="1800" dirty="0">
                <a:latin typeface="Arial" panose="020B0604020202020204" pitchFamily="34" charset="0"/>
              </a:rPr>
              <a:t>– Offers a similar concept in the market. </a:t>
            </a:r>
          </a:p>
          <a:p>
            <a:pPr marL="457200" lvl="1" indent="0" defTabSz="914400" eaLnBrk="0" fontAlgn="base" hangingPunct="0">
              <a:spcBef>
                <a:spcPct val="0"/>
              </a:spcBef>
              <a:spcAft>
                <a:spcPct val="0"/>
              </a:spcAft>
              <a:buClrTx/>
              <a:buNone/>
            </a:pPr>
            <a:r>
              <a:rPr lang="en-US" altLang="en-US" sz="1800" b="1" dirty="0" smtClean="0">
                <a:latin typeface="Arial" panose="020B0604020202020204" pitchFamily="34" charset="0"/>
              </a:rPr>
              <a:t>2. </a:t>
            </a:r>
            <a:r>
              <a:rPr lang="en-US" altLang="en-US" sz="1800" b="1" dirty="0" err="1" smtClean="0">
                <a:latin typeface="Arial" panose="020B0604020202020204" pitchFamily="34" charset="0"/>
              </a:rPr>
              <a:t>Cloudnine</a:t>
            </a:r>
            <a:r>
              <a:rPr lang="en-US" altLang="en-US" sz="1800" b="1" dirty="0" smtClean="0">
                <a:latin typeface="Arial" panose="020B0604020202020204" pitchFamily="34" charset="0"/>
              </a:rPr>
              <a:t> </a:t>
            </a:r>
            <a:r>
              <a:rPr lang="en-US" altLang="en-US" sz="1800" b="1" dirty="0">
                <a:latin typeface="Arial" panose="020B0604020202020204" pitchFamily="34" charset="0"/>
              </a:rPr>
              <a:t>Hospitals</a:t>
            </a:r>
            <a:r>
              <a:rPr lang="en-US" altLang="en-US" sz="1800" dirty="0">
                <a:latin typeface="Arial" panose="020B0604020202020204" pitchFamily="34" charset="0"/>
              </a:rPr>
              <a:t> – Specializes in maternity and women's </a:t>
            </a:r>
            <a:r>
              <a:rPr lang="en-US" altLang="en-US" sz="1800" dirty="0" smtClean="0">
                <a:latin typeface="Arial" panose="020B0604020202020204" pitchFamily="34" charset="0"/>
              </a:rPr>
              <a:t>healthcare</a:t>
            </a:r>
            <a:r>
              <a:rPr lang="en-US" altLang="en-US" sz="1800" dirty="0">
                <a:latin typeface="Arial" panose="020B0604020202020204" pitchFamily="34" charset="0"/>
              </a:rPr>
              <a:t> </a:t>
            </a:r>
            <a:r>
              <a:rPr lang="en-US" altLang="en-US" sz="1800" dirty="0" smtClean="0">
                <a:latin typeface="Arial" panose="020B0604020202020204" pitchFamily="34" charset="0"/>
              </a:rPr>
              <a:t>(but not on the digital platform)</a:t>
            </a:r>
          </a:p>
          <a:p>
            <a:pPr marL="457200" lvl="1" indent="0" defTabSz="914400" eaLnBrk="0" fontAlgn="base" hangingPunct="0">
              <a:spcBef>
                <a:spcPct val="0"/>
              </a:spcBef>
              <a:spcAft>
                <a:spcPct val="0"/>
              </a:spcAft>
              <a:buClrTx/>
              <a:buNone/>
            </a:pPr>
            <a:endParaRPr lang="en-US" altLang="en-US" sz="1800" dirty="0">
              <a:latin typeface="Arial" panose="020B0604020202020204" pitchFamily="34" charset="0"/>
            </a:endParaRPr>
          </a:p>
          <a:p>
            <a:pPr defTabSz="914400" eaLnBrk="0" fontAlgn="base" hangingPunct="0">
              <a:spcBef>
                <a:spcPct val="0"/>
              </a:spcBef>
              <a:spcAft>
                <a:spcPct val="0"/>
              </a:spcAft>
              <a:buClrTx/>
            </a:pPr>
            <a:r>
              <a:rPr lang="en-US" altLang="en-US" b="1" dirty="0">
                <a:latin typeface="Arial" panose="020B0604020202020204" pitchFamily="34" charset="0"/>
              </a:rPr>
              <a:t>Market Gap:</a:t>
            </a:r>
            <a:r>
              <a:rPr lang="en-US" altLang="en-US" dirty="0">
                <a:latin typeface="Arial" panose="020B0604020202020204" pitchFamily="34" charset="0"/>
              </a:rPr>
              <a:t> Research indicates no direct competitor currently exists with our unique approach</a:t>
            </a:r>
            <a:r>
              <a:rPr lang="en-US" altLang="en-US" dirty="0" smtClean="0">
                <a:latin typeface="Arial" panose="020B0604020202020204" pitchFamily="34" charset="0"/>
              </a:rPr>
              <a:t>. </a:t>
            </a:r>
            <a:r>
              <a:rPr lang="en-US" altLang="en-US" dirty="0">
                <a:latin typeface="Arial" panose="020B0604020202020204" pitchFamily="34" charset="0"/>
              </a:rPr>
              <a:t>B</a:t>
            </a:r>
            <a:r>
              <a:rPr lang="en-US" altLang="en-US" dirty="0" smtClean="0">
                <a:latin typeface="Arial" panose="020B0604020202020204" pitchFamily="34" charset="0"/>
              </a:rPr>
              <a:t>asically, there is an unorganized market can seen.</a:t>
            </a:r>
            <a:endParaRPr lang="en-US" altLang="en-US" dirty="0">
              <a:latin typeface="Arial" panose="020B0604020202020204" pitchFamily="34" charset="0"/>
            </a:endParaRPr>
          </a:p>
          <a:p>
            <a:pPr marL="0" lvl="0" indent="0" fontAlgn="base">
              <a:buNone/>
            </a:pPr>
            <a:endParaRPr lang="en-IN" sz="2400" b="1" dirty="0" smtClean="0">
              <a:solidFill>
                <a:srgbClr val="FFC000"/>
              </a:solidFill>
            </a:endParaRPr>
          </a:p>
          <a:p>
            <a:pPr marL="0" lvl="0" indent="0" fontAlgn="base">
              <a:buNone/>
            </a:pPr>
            <a:endParaRPr lang="en-IN" sz="2400" b="1" dirty="0">
              <a:solidFill>
                <a:srgbClr val="FFC000"/>
              </a:solidFill>
            </a:endParaRPr>
          </a:p>
          <a:p>
            <a:pPr marL="0" indent="0">
              <a:buNone/>
            </a:pPr>
            <a:endParaRPr lang="en-IN" dirty="0"/>
          </a:p>
        </p:txBody>
      </p:sp>
      <p:sp>
        <p:nvSpPr>
          <p:cNvPr id="10" name="Rectangle 7"/>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8"/>
          <p:cNvSpPr>
            <a:spLocks noChangeArrowheads="1"/>
          </p:cNvSpPr>
          <p:nvPr/>
        </p:nvSpPr>
        <p:spPr bwMode="auto">
          <a:xfrm>
            <a:off x="198582" y="1393353"/>
            <a:ext cx="74419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rgbClr val="FFFF00"/>
                </a:solidFill>
                <a:effectLst/>
                <a:latin typeface="Arial" panose="020B0604020202020204" pitchFamily="34" charset="0"/>
              </a:rPr>
              <a:t>Target Customers:</a:t>
            </a:r>
            <a:r>
              <a:rPr kumimoji="0" lang="en-US" altLang="en-US" sz="1800" b="0" i="0" u="none" strike="noStrike" cap="none" normalizeH="0" baseline="0" dirty="0" smtClean="0">
                <a:ln>
                  <a:noFill/>
                </a:ln>
                <a:solidFill>
                  <a:srgbClr val="FFFF00"/>
                </a:solidFill>
                <a:effectLst/>
                <a:latin typeface="Arial" panose="020B0604020202020204" pitchFamily="34" charset="0"/>
              </a:rPr>
              <a:t> Middle-income and upper-middle-income groups. </a:t>
            </a:r>
          </a:p>
        </p:txBody>
      </p:sp>
      <p:sp>
        <p:nvSpPr>
          <p:cNvPr id="12" name="Rectangle 11"/>
          <p:cNvSpPr/>
          <p:nvPr/>
        </p:nvSpPr>
        <p:spPr>
          <a:xfrm>
            <a:off x="198582" y="1098303"/>
            <a:ext cx="8543633" cy="369332"/>
          </a:xfrm>
          <a:prstGeom prst="rect">
            <a:avLst/>
          </a:prstGeom>
        </p:spPr>
        <p:txBody>
          <a:bodyPr wrap="square">
            <a:spAutoFit/>
          </a:bodyPr>
          <a:lstStyle/>
          <a:p>
            <a:pPr lvl="0" defTabSz="914400" eaLnBrk="0" fontAlgn="base" hangingPunct="0">
              <a:spcBef>
                <a:spcPct val="0"/>
              </a:spcBef>
              <a:spcAft>
                <a:spcPct val="0"/>
              </a:spcAft>
              <a:buFontTx/>
              <a:buChar char="•"/>
            </a:pPr>
            <a:r>
              <a:rPr lang="en-US" altLang="en-US" b="1" dirty="0">
                <a:solidFill>
                  <a:srgbClr val="FFFF00"/>
                </a:solidFill>
                <a:latin typeface="Arial" panose="020B0604020202020204" pitchFamily="34" charset="0"/>
              </a:rPr>
              <a:t>Target Region in Bihar:</a:t>
            </a:r>
            <a:r>
              <a:rPr lang="en-US" altLang="en-US" dirty="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Patna</a:t>
            </a:r>
            <a:r>
              <a:rPr lang="en-US" altLang="en-US" dirty="0">
                <a:solidFill>
                  <a:srgbClr val="FFFF00"/>
                </a:solidFill>
                <a:latin typeface="Arial" panose="020B0604020202020204" pitchFamily="34" charset="0"/>
              </a:rPr>
              <a:t>.</a:t>
            </a:r>
          </a:p>
        </p:txBody>
      </p:sp>
    </p:spTree>
    <p:extLst>
      <p:ext uri="{BB962C8B-B14F-4D97-AF65-F5344CB8AC3E}">
        <p14:creationId xmlns:p14="http://schemas.microsoft.com/office/powerpoint/2010/main" val="391073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00" y="536088"/>
            <a:ext cx="11128000" cy="970450"/>
          </a:xfrm>
        </p:spPr>
        <p:txBody>
          <a:bodyPr/>
          <a:lstStyle/>
          <a:p>
            <a:r>
              <a:rPr lang="en-IN" dirty="0" smtClean="0"/>
              <a:t>Marketing Strategies:</a:t>
            </a:r>
            <a:endParaRPr lang="en-IN" dirty="0"/>
          </a:p>
        </p:txBody>
      </p:sp>
      <p:sp>
        <p:nvSpPr>
          <p:cNvPr id="3" name="Content Placeholder 2"/>
          <p:cNvSpPr>
            <a:spLocks noGrp="1"/>
          </p:cNvSpPr>
          <p:nvPr>
            <p:ph idx="1"/>
          </p:nvPr>
        </p:nvSpPr>
        <p:spPr>
          <a:xfrm>
            <a:off x="168729" y="2075543"/>
            <a:ext cx="12023271" cy="4724400"/>
          </a:xfrm>
        </p:spPr>
        <p:txBody>
          <a:bodyPr>
            <a:normAutofit/>
          </a:bodyPr>
          <a:lstStyle/>
          <a:p>
            <a:pPr marL="0" indent="0">
              <a:buNone/>
            </a:pPr>
            <a:endParaRPr lang="en-IN" b="1" dirty="0" smtClean="0"/>
          </a:p>
          <a:p>
            <a:pPr marL="0" indent="0">
              <a:buNone/>
            </a:pPr>
            <a:endParaRPr lang="en-IN" b="1" dirty="0"/>
          </a:p>
        </p:txBody>
      </p:sp>
      <p:sp>
        <p:nvSpPr>
          <p:cNvPr id="4" name="TextBox 3"/>
          <p:cNvSpPr txBox="1"/>
          <p:nvPr/>
        </p:nvSpPr>
        <p:spPr>
          <a:xfrm>
            <a:off x="168729" y="3205149"/>
            <a:ext cx="11166764" cy="3877985"/>
          </a:xfrm>
          <a:prstGeom prst="rect">
            <a:avLst/>
          </a:prstGeom>
          <a:noFill/>
        </p:spPr>
        <p:txBody>
          <a:bodyPr wrap="square" rtlCol="0">
            <a:spAutoFit/>
          </a:bodyPr>
          <a:lstStyle/>
          <a:p>
            <a:pPr fontAlgn="base"/>
            <a:r>
              <a:rPr lang="en-IN" b="1" dirty="0" smtClean="0">
                <a:solidFill>
                  <a:srgbClr val="FFFF00"/>
                </a:solidFill>
              </a:rPr>
              <a:t>Our tie-ups with: </a:t>
            </a:r>
            <a:endParaRPr lang="en-IN" dirty="0" smtClean="0">
              <a:solidFill>
                <a:srgbClr val="FFFF00"/>
              </a:solidFill>
            </a:endParaRPr>
          </a:p>
          <a:p>
            <a:pPr marL="285750" indent="-285750" fontAlgn="base">
              <a:buFont typeface="Arial" panose="020B0604020202020204" pitchFamily="34" charset="0"/>
              <a:buChar char="•"/>
            </a:pPr>
            <a:r>
              <a:rPr lang="en-IN" b="1" dirty="0" smtClean="0"/>
              <a:t>Fortis </a:t>
            </a:r>
            <a:r>
              <a:rPr lang="en-IN" b="1" dirty="0"/>
              <a:t>Healthcare:</a:t>
            </a:r>
            <a:r>
              <a:rPr lang="en-IN" dirty="0"/>
              <a:t>-Fortis Healthcare is another maternity care service, including antenatal care, </a:t>
            </a:r>
            <a:r>
              <a:rPr lang="en-IN" dirty="0" smtClean="0"/>
              <a:t>   childbirth</a:t>
            </a:r>
            <a:r>
              <a:rPr lang="en-IN" dirty="0"/>
              <a:t>, and postnatal </a:t>
            </a:r>
            <a:r>
              <a:rPr lang="en-IN" dirty="0" smtClean="0"/>
              <a:t>care.</a:t>
            </a:r>
            <a:endParaRPr lang="en-IN" b="1" dirty="0" smtClean="0"/>
          </a:p>
          <a:p>
            <a:pPr marL="285750" indent="-285750" fontAlgn="base">
              <a:buFont typeface="Arial" panose="020B0604020202020204" pitchFamily="34" charset="0"/>
              <a:buChar char="•"/>
            </a:pPr>
            <a:r>
              <a:rPr lang="en-IN" b="1" dirty="0" smtClean="0"/>
              <a:t>Motherhood </a:t>
            </a:r>
            <a:r>
              <a:rPr lang="en-IN" b="1" dirty="0"/>
              <a:t>Hospitals:</a:t>
            </a:r>
            <a:r>
              <a:rPr lang="en-IN" dirty="0"/>
              <a:t> -Motherhood Hospitals focus solely on women and maternity care, offering services such as Obstetrics, </a:t>
            </a:r>
            <a:r>
              <a:rPr lang="en-IN" dirty="0" err="1"/>
              <a:t>Gynecology</a:t>
            </a:r>
            <a:r>
              <a:rPr lang="en-IN" dirty="0"/>
              <a:t>, Neonatology, and Fertility </a:t>
            </a:r>
            <a:r>
              <a:rPr lang="en-IN" dirty="0" smtClean="0"/>
              <a:t>Treatments.</a:t>
            </a:r>
            <a:endParaRPr lang="en-IN" sz="1600" dirty="0"/>
          </a:p>
          <a:p>
            <a:pPr marL="285750" indent="-285750" fontAlgn="base">
              <a:buFont typeface="Arial" panose="020B0604020202020204" pitchFamily="34" charset="0"/>
              <a:buChar char="•"/>
            </a:pPr>
            <a:r>
              <a:rPr lang="en-IN" b="1" dirty="0" smtClean="0"/>
              <a:t>Birth </a:t>
            </a:r>
            <a:r>
              <a:rPr lang="en-IN" b="1" dirty="0"/>
              <a:t>Centres:</a:t>
            </a:r>
            <a:r>
              <a:rPr lang="en-IN" dirty="0"/>
              <a:t> -Facilities that offer a home-like setting for childbirth often emphasizing natural birth options and personalized care.: -Facilities that offer a home-like setting for childbirth, often emphasizing natural birth options and personalized care</a:t>
            </a:r>
            <a:r>
              <a:rPr lang="en-IN" dirty="0" smtClean="0"/>
              <a:t>.</a:t>
            </a:r>
          </a:p>
          <a:p>
            <a:pPr marL="285750" indent="-285750" fontAlgn="base">
              <a:buFont typeface="Arial" panose="020B0604020202020204" pitchFamily="34" charset="0"/>
              <a:buChar char="•"/>
            </a:pPr>
            <a:endParaRPr lang="en-IN" dirty="0" smtClean="0"/>
          </a:p>
          <a:p>
            <a:pPr fontAlgn="base"/>
            <a:r>
              <a:rPr lang="en-IN" sz="1600" b="1" dirty="0" smtClean="0">
                <a:solidFill>
                  <a:srgbClr val="FFFF00"/>
                </a:solidFill>
              </a:rPr>
              <a:t>Other Strategies: </a:t>
            </a:r>
          </a:p>
          <a:p>
            <a:pPr fontAlgn="base"/>
            <a:r>
              <a:rPr lang="en-IN" sz="1600" dirty="0" smtClean="0"/>
              <a:t>Social Media awareness program with the help of influencers like </a:t>
            </a:r>
            <a:r>
              <a:rPr lang="en-IN" sz="1600" dirty="0" err="1" smtClean="0"/>
              <a:t>Garbh</a:t>
            </a:r>
            <a:r>
              <a:rPr lang="en-IN" sz="1600" dirty="0" smtClean="0"/>
              <a:t> </a:t>
            </a:r>
            <a:r>
              <a:rPr lang="en-IN" sz="1600" dirty="0" err="1" smtClean="0"/>
              <a:t>Sanskar</a:t>
            </a:r>
            <a:r>
              <a:rPr lang="en-IN" sz="1600" dirty="0" smtClean="0"/>
              <a:t> guru ( 175k followers), </a:t>
            </a:r>
            <a:r>
              <a:rPr lang="en-IN" sz="1600" dirty="0" err="1" smtClean="0"/>
              <a:t>Garbh</a:t>
            </a:r>
            <a:r>
              <a:rPr lang="en-IN" sz="1600" dirty="0" smtClean="0"/>
              <a:t> </a:t>
            </a:r>
            <a:r>
              <a:rPr lang="en-IN" sz="1600" dirty="0" err="1" smtClean="0"/>
              <a:t>Sanskar</a:t>
            </a:r>
            <a:r>
              <a:rPr lang="en-IN" sz="1600" dirty="0" smtClean="0"/>
              <a:t> challenge channel, etc.</a:t>
            </a:r>
            <a:endParaRPr lang="en-IN" sz="1600" dirty="0"/>
          </a:p>
          <a:p>
            <a:r>
              <a:rPr lang="en-IN" dirty="0"/>
              <a:t> </a:t>
            </a:r>
            <a:endParaRPr lang="en-IN" sz="1600" dirty="0"/>
          </a:p>
          <a:p>
            <a:endParaRPr lang="en-IN" dirty="0"/>
          </a:p>
        </p:txBody>
      </p:sp>
      <p:sp>
        <p:nvSpPr>
          <p:cNvPr id="5" name="Rectangle 1"/>
          <p:cNvSpPr>
            <a:spLocks noChangeArrowheads="1"/>
          </p:cNvSpPr>
          <p:nvPr/>
        </p:nvSpPr>
        <p:spPr bwMode="auto">
          <a:xfrm>
            <a:off x="168729" y="2281819"/>
            <a:ext cx="1202327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We plan to enhance our marketing strategies by partnering with various hospitals in Patna to increase customer awareness of our services. Additionally, integrating our offerings with these hospitals will help achieve better market penetration.</a:t>
            </a:r>
          </a:p>
        </p:txBody>
      </p:sp>
    </p:spTree>
    <p:extLst>
      <p:ext uri="{BB962C8B-B14F-4D97-AF65-F5344CB8AC3E}">
        <p14:creationId xmlns:p14="http://schemas.microsoft.com/office/powerpoint/2010/main" val="2615216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Financial Feasibility:</a:t>
            </a:r>
            <a:endParaRPr lang="en-IN" dirty="0"/>
          </a:p>
        </p:txBody>
      </p:sp>
      <p:sp>
        <p:nvSpPr>
          <p:cNvPr id="3" name="Content Placeholder 2"/>
          <p:cNvSpPr>
            <a:spLocks noGrp="1"/>
          </p:cNvSpPr>
          <p:nvPr>
            <p:ph idx="1"/>
          </p:nvPr>
        </p:nvSpPr>
        <p:spPr>
          <a:xfrm>
            <a:off x="166900" y="793868"/>
            <a:ext cx="10554574" cy="3636511"/>
          </a:xfrm>
        </p:spPr>
        <p:txBody>
          <a:bodyPr>
            <a:normAutofit/>
          </a:bodyPr>
          <a:lstStyle/>
          <a:p>
            <a:pPr marL="0" indent="0">
              <a:buNone/>
            </a:pPr>
            <a:r>
              <a:rPr lang="en-IN" sz="2000" b="1" dirty="0" smtClean="0">
                <a:solidFill>
                  <a:srgbClr val="FFC000"/>
                </a:solidFill>
              </a:rPr>
              <a:t>Demand Forecasting:</a:t>
            </a:r>
          </a:p>
          <a:p>
            <a:pPr marL="0" indent="0">
              <a:buNone/>
            </a:pPr>
            <a:endParaRPr lang="en-IN" b="1" dirty="0">
              <a:solidFill>
                <a:srgbClr val="FFC000"/>
              </a:solidFill>
            </a:endParaRPr>
          </a:p>
        </p:txBody>
      </p:sp>
      <p:sp>
        <p:nvSpPr>
          <p:cNvPr id="6" name="Rectangle 3"/>
          <p:cNvSpPr>
            <a:spLocks noChangeArrowheads="1"/>
          </p:cNvSpPr>
          <p:nvPr/>
        </p:nvSpPr>
        <p:spPr bwMode="auto">
          <a:xfrm>
            <a:off x="166900" y="2750622"/>
            <a:ext cx="1185819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Using secondary data, we estimate the total female population in Patna to be around 3-4 million. For better analysis.</a:t>
            </a:r>
          </a:p>
          <a:p>
            <a:pPr lvl="0" defTabSz="914400" eaLnBrk="0" fontAlgn="base" hangingPunct="0">
              <a:spcBef>
                <a:spcPct val="0"/>
              </a:spcBef>
              <a:spcAft>
                <a:spcPct val="0"/>
              </a:spcAft>
            </a:pPr>
            <a:r>
              <a:rPr lang="en-US" altLang="en-US" dirty="0">
                <a:latin typeface="Arial" panose="020B0604020202020204" pitchFamily="34" charset="0"/>
              </a:rPr>
              <a:t>Assumptions: Targeting </a:t>
            </a:r>
            <a:r>
              <a:rPr lang="en-US" altLang="en-US" dirty="0" smtClean="0">
                <a:latin typeface="Arial" panose="020B0604020202020204" pitchFamily="34" charset="0"/>
              </a:rPr>
              <a:t>45 </a:t>
            </a:r>
            <a:r>
              <a:rPr lang="en-US" altLang="en-US" dirty="0">
                <a:latin typeface="Arial" panose="020B0604020202020204" pitchFamily="34" charset="0"/>
              </a:rPr>
              <a:t>women (from middle and upper-middle-income groups) in the first six months—</a:t>
            </a:r>
          </a:p>
          <a:p>
            <a:pPr lvl="0" defTabSz="914400" eaLnBrk="0" fontAlgn="base" hangingPunct="0">
              <a:spcBef>
                <a:spcPct val="0"/>
              </a:spcBef>
              <a:spcAft>
                <a:spcPct val="0"/>
              </a:spcAft>
            </a:pPr>
            <a:r>
              <a:rPr lang="en-US" altLang="en-US" dirty="0" err="1">
                <a:solidFill>
                  <a:srgbClr val="FFFF00"/>
                </a:solidFill>
                <a:latin typeface="Arial" panose="020B0604020202020204" pitchFamily="34" charset="0"/>
              </a:rPr>
              <a:t>Sanskar</a:t>
            </a:r>
            <a:r>
              <a:rPr lang="en-US" altLang="en-US" dirty="0">
                <a:solidFill>
                  <a:srgbClr val="FFFF00"/>
                </a:solidFill>
                <a:latin typeface="Arial" panose="020B0604020202020204" pitchFamily="34" charset="0"/>
              </a:rPr>
              <a:t> </a:t>
            </a:r>
            <a:r>
              <a:rPr lang="en-US" altLang="en-US" dirty="0" err="1">
                <a:solidFill>
                  <a:srgbClr val="FFFF00"/>
                </a:solidFill>
                <a:latin typeface="Arial" panose="020B0604020202020204" pitchFamily="34" charset="0"/>
              </a:rPr>
              <a:t>Arpanah</a:t>
            </a:r>
            <a:r>
              <a:rPr lang="en-US" altLang="en-US" dirty="0">
                <a:solidFill>
                  <a:srgbClr val="FFFF00"/>
                </a:solidFill>
                <a:latin typeface="Arial" panose="020B0604020202020204" pitchFamily="34" charset="0"/>
              </a:rPr>
              <a:t> – </a:t>
            </a:r>
            <a:r>
              <a:rPr lang="en-US" altLang="en-US" dirty="0" smtClean="0">
                <a:solidFill>
                  <a:srgbClr val="FFFF00"/>
                </a:solidFill>
                <a:latin typeface="Arial" panose="020B0604020202020204" pitchFamily="34" charset="0"/>
              </a:rPr>
              <a:t>15 women </a:t>
            </a:r>
            <a:r>
              <a:rPr lang="en-US" altLang="en-US" dirty="0">
                <a:solidFill>
                  <a:srgbClr val="FFFF00"/>
                </a:solidFill>
                <a:latin typeface="Arial" panose="020B0604020202020204" pitchFamily="34" charset="0"/>
              </a:rPr>
              <a:t>– 15*30,000 </a:t>
            </a:r>
            <a:r>
              <a:rPr lang="en-US" altLang="en-US" dirty="0" smtClean="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4,50,000</a:t>
            </a:r>
            <a:r>
              <a:rPr lang="en-US" altLang="en-US" dirty="0">
                <a:solidFill>
                  <a:srgbClr val="FFFF00"/>
                </a:solidFill>
                <a:latin typeface="Arial" panose="020B0604020202020204" pitchFamily="34" charset="0"/>
              </a:rPr>
              <a:t>/-</a:t>
            </a:r>
          </a:p>
          <a:p>
            <a:pPr lvl="0" defTabSz="914400" eaLnBrk="0" fontAlgn="base" hangingPunct="0">
              <a:spcBef>
                <a:spcPct val="0"/>
              </a:spcBef>
              <a:spcAft>
                <a:spcPct val="0"/>
              </a:spcAft>
            </a:pPr>
            <a:r>
              <a:rPr lang="en-US" altLang="en-US" dirty="0" err="1">
                <a:solidFill>
                  <a:srgbClr val="FFFF00"/>
                </a:solidFill>
                <a:latin typeface="Arial" panose="020B0604020202020204" pitchFamily="34" charset="0"/>
              </a:rPr>
              <a:t>Astroconn</a:t>
            </a:r>
            <a:r>
              <a:rPr lang="en-US" altLang="en-US" dirty="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10 women </a:t>
            </a:r>
            <a:r>
              <a:rPr lang="en-US" altLang="en-US" dirty="0">
                <a:solidFill>
                  <a:srgbClr val="FFFF00"/>
                </a:solidFill>
                <a:latin typeface="Arial" panose="020B0604020202020204" pitchFamily="34" charset="0"/>
              </a:rPr>
              <a:t>– 10*599 </a:t>
            </a:r>
            <a:r>
              <a:rPr lang="en-US" altLang="en-US" dirty="0" smtClean="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5990</a:t>
            </a:r>
            <a:r>
              <a:rPr lang="en-US" altLang="en-US" dirty="0" smtClean="0">
                <a:solidFill>
                  <a:srgbClr val="FFFF00"/>
                </a:solidFill>
                <a:latin typeface="Arial" panose="020B0604020202020204" pitchFamily="34" charset="0"/>
              </a:rPr>
              <a:t>/-</a:t>
            </a:r>
            <a:endParaRPr lang="en-US" altLang="en-US" dirty="0">
              <a:solidFill>
                <a:srgbClr val="FFFF00"/>
              </a:solidFill>
              <a:latin typeface="Arial" panose="020B0604020202020204" pitchFamily="34" charset="0"/>
            </a:endParaRPr>
          </a:p>
          <a:p>
            <a:pPr lvl="0" defTabSz="914400" eaLnBrk="0" fontAlgn="base" hangingPunct="0">
              <a:spcBef>
                <a:spcPct val="0"/>
              </a:spcBef>
              <a:spcAft>
                <a:spcPct val="0"/>
              </a:spcAft>
            </a:pPr>
            <a:r>
              <a:rPr lang="en-US" altLang="en-US" dirty="0">
                <a:solidFill>
                  <a:srgbClr val="FFFF00"/>
                </a:solidFill>
                <a:latin typeface="Arial" panose="020B0604020202020204" pitchFamily="34" charset="0"/>
              </a:rPr>
              <a:t>Customized services – </a:t>
            </a:r>
            <a:r>
              <a:rPr lang="en-US" altLang="en-US" dirty="0" smtClean="0">
                <a:solidFill>
                  <a:srgbClr val="FFFF00"/>
                </a:solidFill>
                <a:latin typeface="Arial" panose="020B0604020202020204" pitchFamily="34" charset="0"/>
              </a:rPr>
              <a:t>10 women - 10*45000 </a:t>
            </a:r>
            <a:r>
              <a:rPr lang="en-US" altLang="en-US" dirty="0">
                <a:solidFill>
                  <a:srgbClr val="FFFF00"/>
                </a:solidFill>
                <a:latin typeface="Arial" panose="020B0604020202020204" pitchFamily="34" charset="0"/>
              </a:rPr>
              <a:t>=</a:t>
            </a:r>
            <a:r>
              <a:rPr lang="en-US" altLang="en-US" dirty="0" smtClean="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4,50,000/-</a:t>
            </a:r>
            <a:endParaRPr lang="en-US" altLang="en-US" dirty="0">
              <a:solidFill>
                <a:srgbClr val="FFFF00"/>
              </a:solidFill>
              <a:latin typeface="Arial" panose="020B0604020202020204" pitchFamily="34" charset="0"/>
            </a:endParaRPr>
          </a:p>
          <a:p>
            <a:pPr defTabSz="914400" eaLnBrk="0" fontAlgn="base" hangingPunct="0">
              <a:spcBef>
                <a:spcPct val="0"/>
              </a:spcBef>
              <a:spcAft>
                <a:spcPct val="0"/>
              </a:spcAft>
            </a:pPr>
            <a:r>
              <a:rPr lang="en-US" altLang="en-US" baseline="0" dirty="0" smtClean="0">
                <a:latin typeface="Arial" panose="020B0604020202020204" pitchFamily="34" charset="0"/>
              </a:rPr>
              <a:t>Revenue Estimation: </a:t>
            </a:r>
            <a:r>
              <a:rPr lang="en-US" altLang="en-US" b="1" dirty="0" smtClean="0">
                <a:latin typeface="Arial" panose="020B0604020202020204" pitchFamily="34" charset="0"/>
              </a:rPr>
              <a:t>905990/- (For first 6-months)</a:t>
            </a: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rgbClr val="92D050"/>
              </a:solidFill>
              <a:effectLst/>
              <a:latin typeface="Arial" panose="020B0604020202020204" pitchFamily="34" charset="0"/>
            </a:endParaRPr>
          </a:p>
        </p:txBody>
      </p:sp>
      <p:sp>
        <p:nvSpPr>
          <p:cNvPr id="7" name="Rectangle 6"/>
          <p:cNvSpPr/>
          <p:nvPr/>
        </p:nvSpPr>
        <p:spPr>
          <a:xfrm>
            <a:off x="166900" y="4998231"/>
            <a:ext cx="10238509" cy="1754326"/>
          </a:xfrm>
          <a:prstGeom prst="rect">
            <a:avLst/>
          </a:prstGeom>
        </p:spPr>
        <p:txBody>
          <a:bodyPr wrap="square">
            <a:spAutoFit/>
          </a:bodyPr>
          <a:lstStyle/>
          <a:p>
            <a:pPr lvl="0" defTabSz="914400" eaLnBrk="0" fontAlgn="base" hangingPunct="0">
              <a:spcBef>
                <a:spcPct val="0"/>
              </a:spcBef>
              <a:spcAft>
                <a:spcPct val="0"/>
              </a:spcAft>
            </a:pPr>
            <a:r>
              <a:rPr lang="en-US" altLang="en-US" dirty="0">
                <a:latin typeface="Arial" panose="020B0604020202020204" pitchFamily="34" charset="0"/>
              </a:rPr>
              <a:t>Assumptions: Targeting </a:t>
            </a:r>
            <a:r>
              <a:rPr lang="en-US" altLang="en-US" dirty="0" smtClean="0">
                <a:latin typeface="Arial" panose="020B0604020202020204" pitchFamily="34" charset="0"/>
              </a:rPr>
              <a:t>90 </a:t>
            </a:r>
            <a:r>
              <a:rPr lang="en-US" altLang="en-US" dirty="0">
                <a:latin typeface="Arial" panose="020B0604020202020204" pitchFamily="34" charset="0"/>
              </a:rPr>
              <a:t>women (from middle and upper-middle-income groups) in the </a:t>
            </a:r>
            <a:r>
              <a:rPr lang="en-US" altLang="en-US" dirty="0" smtClean="0">
                <a:latin typeface="Arial" panose="020B0604020202020204" pitchFamily="34" charset="0"/>
              </a:rPr>
              <a:t>another  </a:t>
            </a:r>
            <a:r>
              <a:rPr lang="en-US" altLang="en-US" dirty="0">
                <a:latin typeface="Arial" panose="020B0604020202020204" pitchFamily="34" charset="0"/>
              </a:rPr>
              <a:t>six months—</a:t>
            </a:r>
          </a:p>
          <a:p>
            <a:pPr lvl="0" defTabSz="914400" eaLnBrk="0" fontAlgn="base" hangingPunct="0">
              <a:spcBef>
                <a:spcPct val="0"/>
              </a:spcBef>
              <a:spcAft>
                <a:spcPct val="0"/>
              </a:spcAft>
            </a:pPr>
            <a:r>
              <a:rPr lang="en-US" altLang="en-US" dirty="0" err="1">
                <a:solidFill>
                  <a:srgbClr val="FFFF00"/>
                </a:solidFill>
                <a:latin typeface="Arial" panose="020B0604020202020204" pitchFamily="34" charset="0"/>
              </a:rPr>
              <a:t>Sanskar</a:t>
            </a:r>
            <a:r>
              <a:rPr lang="en-US" altLang="en-US" dirty="0">
                <a:solidFill>
                  <a:srgbClr val="FFFF00"/>
                </a:solidFill>
                <a:latin typeface="Arial" panose="020B0604020202020204" pitchFamily="34" charset="0"/>
              </a:rPr>
              <a:t> </a:t>
            </a:r>
            <a:r>
              <a:rPr lang="en-US" altLang="en-US" dirty="0" err="1">
                <a:solidFill>
                  <a:srgbClr val="FFFF00"/>
                </a:solidFill>
                <a:latin typeface="Arial" panose="020B0604020202020204" pitchFamily="34" charset="0"/>
              </a:rPr>
              <a:t>Arpanah</a:t>
            </a:r>
            <a:r>
              <a:rPr lang="en-US" altLang="en-US" dirty="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a:t>
            </a:r>
            <a:r>
              <a:rPr lang="en-US" altLang="en-US" dirty="0" smtClean="0">
                <a:solidFill>
                  <a:srgbClr val="FFFF00"/>
                </a:solidFill>
                <a:latin typeface="Arial" panose="020B0604020202020204" pitchFamily="34" charset="0"/>
              </a:rPr>
              <a:t>35 women–35*30,000 = 1,05,0000</a:t>
            </a:r>
            <a:r>
              <a:rPr lang="en-US" altLang="en-US" dirty="0" smtClean="0">
                <a:solidFill>
                  <a:srgbClr val="FFFF00"/>
                </a:solidFill>
                <a:latin typeface="Arial" panose="020B0604020202020204" pitchFamily="34" charset="0"/>
              </a:rPr>
              <a:t>/-</a:t>
            </a:r>
            <a:endParaRPr lang="en-US" altLang="en-US" dirty="0">
              <a:solidFill>
                <a:srgbClr val="FFFF00"/>
              </a:solidFill>
              <a:latin typeface="Arial" panose="020B0604020202020204" pitchFamily="34" charset="0"/>
            </a:endParaRPr>
          </a:p>
          <a:p>
            <a:pPr lvl="0" defTabSz="914400" eaLnBrk="0" fontAlgn="base" hangingPunct="0">
              <a:spcBef>
                <a:spcPct val="0"/>
              </a:spcBef>
              <a:spcAft>
                <a:spcPct val="0"/>
              </a:spcAft>
            </a:pPr>
            <a:r>
              <a:rPr lang="en-US" altLang="en-US" dirty="0" err="1">
                <a:solidFill>
                  <a:srgbClr val="FFFF00"/>
                </a:solidFill>
                <a:latin typeface="Arial" panose="020B0604020202020204" pitchFamily="34" charset="0"/>
              </a:rPr>
              <a:t>Astroconn</a:t>
            </a:r>
            <a:r>
              <a:rPr lang="en-US" altLang="en-US" dirty="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30 women– </a:t>
            </a:r>
            <a:r>
              <a:rPr lang="en-US" altLang="en-US" dirty="0" smtClean="0">
                <a:solidFill>
                  <a:srgbClr val="FFFF00"/>
                </a:solidFill>
                <a:latin typeface="Arial" panose="020B0604020202020204" pitchFamily="34" charset="0"/>
              </a:rPr>
              <a:t>30*599 </a:t>
            </a:r>
            <a:r>
              <a:rPr lang="en-US" altLang="en-US" dirty="0" smtClean="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17,970/-</a:t>
            </a:r>
          </a:p>
          <a:p>
            <a:pPr lvl="0" defTabSz="914400" eaLnBrk="0" fontAlgn="base" hangingPunct="0">
              <a:spcBef>
                <a:spcPct val="0"/>
              </a:spcBef>
              <a:spcAft>
                <a:spcPct val="0"/>
              </a:spcAft>
            </a:pPr>
            <a:r>
              <a:rPr lang="en-US" altLang="en-US" dirty="0" smtClean="0">
                <a:solidFill>
                  <a:srgbClr val="FFFF00"/>
                </a:solidFill>
                <a:latin typeface="Arial" panose="020B0604020202020204" pitchFamily="34" charset="0"/>
              </a:rPr>
              <a:t>Customized </a:t>
            </a:r>
            <a:r>
              <a:rPr lang="en-US" altLang="en-US" dirty="0">
                <a:solidFill>
                  <a:srgbClr val="FFFF00"/>
                </a:solidFill>
                <a:latin typeface="Arial" panose="020B0604020202020204" pitchFamily="34" charset="0"/>
              </a:rPr>
              <a:t>services </a:t>
            </a:r>
            <a:r>
              <a:rPr lang="en-US" altLang="en-US" dirty="0" smtClean="0">
                <a:solidFill>
                  <a:srgbClr val="FFFF00"/>
                </a:solidFill>
                <a:latin typeface="Arial" panose="020B0604020202020204" pitchFamily="34" charset="0"/>
              </a:rPr>
              <a:t>–25 women- 25*45000 </a:t>
            </a:r>
            <a:r>
              <a:rPr lang="en-US" altLang="en-US" dirty="0">
                <a:solidFill>
                  <a:srgbClr val="FFFF00"/>
                </a:solidFill>
                <a:latin typeface="Arial" panose="020B0604020202020204" pitchFamily="34" charset="0"/>
              </a:rPr>
              <a:t>=</a:t>
            </a:r>
            <a:r>
              <a:rPr lang="en-US" altLang="en-US" dirty="0" smtClean="0">
                <a:solidFill>
                  <a:srgbClr val="FFFF00"/>
                </a:solidFill>
                <a:latin typeface="Arial" panose="020B0604020202020204" pitchFamily="34" charset="0"/>
              </a:rPr>
              <a:t> </a:t>
            </a:r>
            <a:r>
              <a:rPr lang="en-US" altLang="en-US" dirty="0" smtClean="0">
                <a:solidFill>
                  <a:srgbClr val="FFFF00"/>
                </a:solidFill>
                <a:latin typeface="Arial" panose="020B0604020202020204" pitchFamily="34" charset="0"/>
              </a:rPr>
              <a:t>11,25000/-</a:t>
            </a:r>
            <a:endParaRPr lang="en-US" altLang="en-US" dirty="0">
              <a:solidFill>
                <a:srgbClr val="FFFF00"/>
              </a:solidFill>
              <a:latin typeface="Arial" panose="020B0604020202020204" pitchFamily="34" charset="0"/>
            </a:endParaRPr>
          </a:p>
          <a:p>
            <a:pPr defTabSz="914400" eaLnBrk="0" fontAlgn="base" hangingPunct="0">
              <a:spcBef>
                <a:spcPct val="0"/>
              </a:spcBef>
              <a:spcAft>
                <a:spcPct val="0"/>
              </a:spcAft>
            </a:pPr>
            <a:r>
              <a:rPr lang="en-US" altLang="en-US" dirty="0" smtClean="0">
                <a:latin typeface="Arial" panose="020B0604020202020204" pitchFamily="34" charset="0"/>
              </a:rPr>
              <a:t>Revenue </a:t>
            </a:r>
            <a:r>
              <a:rPr lang="en-US" altLang="en-US" dirty="0">
                <a:latin typeface="Arial" panose="020B0604020202020204" pitchFamily="34" charset="0"/>
              </a:rPr>
              <a:t>Estimation: </a:t>
            </a:r>
            <a:r>
              <a:rPr lang="en-US" altLang="en-US" b="1" dirty="0" smtClean="0">
                <a:latin typeface="Arial" panose="020B0604020202020204" pitchFamily="34" charset="0"/>
              </a:rPr>
              <a:t>21,92,970/- </a:t>
            </a:r>
            <a:r>
              <a:rPr lang="en-US" altLang="en-US" b="1" dirty="0">
                <a:latin typeface="Arial" panose="020B0604020202020204" pitchFamily="34" charset="0"/>
              </a:rPr>
              <a:t>(For </a:t>
            </a:r>
            <a:r>
              <a:rPr lang="en-US" altLang="en-US" b="1" dirty="0" smtClean="0">
                <a:latin typeface="Arial" panose="020B0604020202020204" pitchFamily="34" charset="0"/>
              </a:rPr>
              <a:t>another 6-months</a:t>
            </a:r>
            <a:r>
              <a:rPr lang="en-US" altLang="en-US" b="1" dirty="0">
                <a:latin typeface="Arial" panose="020B0604020202020204" pitchFamily="34" charset="0"/>
              </a:rPr>
              <a:t>)</a:t>
            </a:r>
          </a:p>
        </p:txBody>
      </p:sp>
      <p:sp>
        <p:nvSpPr>
          <p:cNvPr id="9" name="Rectangle 8"/>
          <p:cNvSpPr/>
          <p:nvPr/>
        </p:nvSpPr>
        <p:spPr>
          <a:xfrm>
            <a:off x="8866909" y="5626798"/>
            <a:ext cx="3158188" cy="112575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079709" y="5875394"/>
            <a:ext cx="3283529" cy="646331"/>
          </a:xfrm>
          <a:prstGeom prst="rect">
            <a:avLst/>
          </a:prstGeom>
          <a:noFill/>
        </p:spPr>
        <p:txBody>
          <a:bodyPr wrap="square" rtlCol="0">
            <a:spAutoFit/>
          </a:bodyPr>
          <a:lstStyle/>
          <a:p>
            <a:r>
              <a:rPr lang="en-IN" b="1" dirty="0" smtClean="0">
                <a:solidFill>
                  <a:srgbClr val="FFFF00"/>
                </a:solidFill>
              </a:rPr>
              <a:t>Total Revenue Estimation (1-year) – Rs.30,98,960/-</a:t>
            </a:r>
            <a:endParaRPr lang="en-IN" b="1" dirty="0">
              <a:solidFill>
                <a:srgbClr val="FFFF00"/>
              </a:solidFill>
            </a:endParaRPr>
          </a:p>
        </p:txBody>
      </p:sp>
      <p:sp>
        <p:nvSpPr>
          <p:cNvPr id="13" name="Wave 12"/>
          <p:cNvSpPr/>
          <p:nvPr/>
        </p:nvSpPr>
        <p:spPr>
          <a:xfrm>
            <a:off x="7725183" y="273717"/>
            <a:ext cx="3856568" cy="1379121"/>
          </a:xfrm>
          <a:prstGeom prst="wave">
            <a:avLst/>
          </a:prstGeom>
          <a:solidFill>
            <a:srgbClr val="F2B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7725183" y="592410"/>
            <a:ext cx="3856568" cy="646331"/>
          </a:xfrm>
          <a:prstGeom prst="rect">
            <a:avLst/>
          </a:prstGeom>
          <a:noFill/>
        </p:spPr>
        <p:txBody>
          <a:bodyPr wrap="square" rtlCol="0">
            <a:spAutoFit/>
          </a:bodyPr>
          <a:lstStyle/>
          <a:p>
            <a:pPr algn="ctr"/>
            <a:r>
              <a:rPr lang="en-IN" b="1" dirty="0" smtClean="0">
                <a:solidFill>
                  <a:schemeClr val="bg1"/>
                </a:solidFill>
              </a:rPr>
              <a:t>Revenue Estimation</a:t>
            </a:r>
          </a:p>
          <a:p>
            <a:pPr algn="ctr"/>
            <a:r>
              <a:rPr lang="en-IN" b="1" dirty="0" smtClean="0">
                <a:solidFill>
                  <a:schemeClr val="bg1"/>
                </a:solidFill>
              </a:rPr>
              <a:t> (Demand forecasting * Pricing)</a:t>
            </a:r>
            <a:endParaRPr lang="en-IN" b="1" dirty="0">
              <a:solidFill>
                <a:schemeClr val="bg1"/>
              </a:solidFill>
            </a:endParaRPr>
          </a:p>
        </p:txBody>
      </p:sp>
    </p:spTree>
    <p:extLst>
      <p:ext uri="{BB962C8B-B14F-4D97-AF65-F5344CB8AC3E}">
        <p14:creationId xmlns:p14="http://schemas.microsoft.com/office/powerpoint/2010/main" val="3698766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000" y="396160"/>
            <a:ext cx="11128000" cy="970450"/>
          </a:xfrm>
        </p:spPr>
        <p:txBody>
          <a:bodyPr/>
          <a:lstStyle/>
          <a:p>
            <a:r>
              <a:rPr lang="en-IN" dirty="0"/>
              <a:t>Financial </a:t>
            </a:r>
            <a:r>
              <a:rPr lang="en-IN" dirty="0" smtClean="0"/>
              <a:t>Feasibility:</a:t>
            </a:r>
            <a:endParaRPr lang="en-IN" dirty="0"/>
          </a:p>
        </p:txBody>
      </p:sp>
      <p:sp>
        <p:nvSpPr>
          <p:cNvPr id="3" name="Content Placeholder 2"/>
          <p:cNvSpPr>
            <a:spLocks noGrp="1"/>
          </p:cNvSpPr>
          <p:nvPr>
            <p:ph idx="1"/>
          </p:nvPr>
        </p:nvSpPr>
        <p:spPr>
          <a:xfrm>
            <a:off x="139700" y="2244438"/>
            <a:ext cx="11912600" cy="1828799"/>
          </a:xfrm>
        </p:spPr>
        <p:txBody>
          <a:bodyPr>
            <a:normAutofit/>
          </a:bodyPr>
          <a:lstStyle/>
          <a:p>
            <a:pPr marL="0" indent="0">
              <a:buNone/>
            </a:pPr>
            <a:r>
              <a:rPr lang="en-IN" sz="2400" b="1" dirty="0" smtClean="0"/>
              <a:t>Income Statement:</a:t>
            </a:r>
          </a:p>
          <a:p>
            <a:pPr marL="0" indent="0">
              <a:buNone/>
            </a:pPr>
            <a:endParaRPr lang="en-IN" sz="2400" b="1" dirty="0" smtClean="0"/>
          </a:p>
          <a:p>
            <a:pPr marL="0" indent="0">
              <a:buNone/>
            </a:pPr>
            <a:endParaRPr lang="en-IN" sz="2400" b="1" dirty="0" smtClean="0"/>
          </a:p>
          <a:p>
            <a:pPr marL="0" indent="0">
              <a:buNone/>
            </a:pPr>
            <a:endParaRPr lang="en-IN" sz="2400" b="1" dirty="0"/>
          </a:p>
        </p:txBody>
      </p:sp>
      <p:graphicFrame>
        <p:nvGraphicFramePr>
          <p:cNvPr id="4" name="Table 3"/>
          <p:cNvGraphicFramePr>
            <a:graphicFrameLocks noGrp="1"/>
          </p:cNvGraphicFramePr>
          <p:nvPr>
            <p:extLst>
              <p:ext uri="{D42A27DB-BD31-4B8C-83A1-F6EECF244321}">
                <p14:modId xmlns:p14="http://schemas.microsoft.com/office/powerpoint/2010/main" val="3106851227"/>
              </p:ext>
            </p:extLst>
          </p:nvPr>
        </p:nvGraphicFramePr>
        <p:xfrm>
          <a:off x="680691" y="2687008"/>
          <a:ext cx="6482109" cy="3810662"/>
        </p:xfrm>
        <a:graphic>
          <a:graphicData uri="http://schemas.openxmlformats.org/drawingml/2006/table">
            <a:tbl>
              <a:tblPr firstRow="1" bandRow="1">
                <a:tableStyleId>{7E9639D4-E3E2-4D34-9284-5A2195B3D0D7}</a:tableStyleId>
              </a:tblPr>
              <a:tblGrid>
                <a:gridCol w="3838095">
                  <a:extLst>
                    <a:ext uri="{9D8B030D-6E8A-4147-A177-3AD203B41FA5}">
                      <a16:colId xmlns:a16="http://schemas.microsoft.com/office/drawing/2014/main" val="3188310515"/>
                    </a:ext>
                  </a:extLst>
                </a:gridCol>
                <a:gridCol w="2644014">
                  <a:extLst>
                    <a:ext uri="{9D8B030D-6E8A-4147-A177-3AD203B41FA5}">
                      <a16:colId xmlns:a16="http://schemas.microsoft.com/office/drawing/2014/main" val="576355776"/>
                    </a:ext>
                  </a:extLst>
                </a:gridCol>
              </a:tblGrid>
              <a:tr h="499538">
                <a:tc>
                  <a:txBody>
                    <a:bodyPr/>
                    <a:lstStyle/>
                    <a:p>
                      <a:pPr algn="ctr"/>
                      <a:r>
                        <a:rPr lang="en-IN" sz="2400" dirty="0" smtClean="0"/>
                        <a:t>Expenses</a:t>
                      </a:r>
                      <a:endParaRPr lang="en-IN" sz="2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0000"/>
                    </a:solidFill>
                  </a:tcPr>
                </a:tc>
                <a:tc>
                  <a:txBody>
                    <a:bodyPr/>
                    <a:lstStyle/>
                    <a:p>
                      <a:pPr algn="ctr"/>
                      <a:r>
                        <a:rPr lang="en-IN" sz="2400" dirty="0" smtClean="0"/>
                        <a:t>Revenue</a:t>
                      </a:r>
                      <a:endParaRPr lang="en-IN" sz="2400"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92D050"/>
                    </a:solidFill>
                  </a:tcPr>
                </a:tc>
                <a:extLst>
                  <a:ext uri="{0D108BD9-81ED-4DB2-BD59-A6C34878D82A}">
                    <a16:rowId xmlns:a16="http://schemas.microsoft.com/office/drawing/2014/main" val="790002524"/>
                  </a:ext>
                </a:extLst>
              </a:tr>
              <a:tr h="445174">
                <a:tc>
                  <a:txBody>
                    <a:bodyPr/>
                    <a:lstStyle/>
                    <a:p>
                      <a:r>
                        <a:rPr lang="en-IN" dirty="0" smtClean="0"/>
                        <a:t>Salaries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IN" dirty="0" smtClean="0"/>
                        <a:t>Consultation</a:t>
                      </a:r>
                      <a:r>
                        <a:rPr lang="en-IN" baseline="0" dirty="0" smtClean="0"/>
                        <a:t> services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29099356"/>
                  </a:ext>
                </a:extLst>
              </a:tr>
              <a:tr h="445174">
                <a:tc>
                  <a:txBody>
                    <a:bodyPr/>
                    <a:lstStyle/>
                    <a:p>
                      <a:r>
                        <a:rPr lang="en-IN" dirty="0" smtClean="0"/>
                        <a:t>Technology</a:t>
                      </a:r>
                      <a:r>
                        <a:rPr lang="en-IN" baseline="0" dirty="0" smtClean="0"/>
                        <a:t> and maintenance</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IN" dirty="0" smtClean="0"/>
                        <a:t>Services</a:t>
                      </a:r>
                      <a:r>
                        <a:rPr lang="en-IN" baseline="0" dirty="0" smtClean="0"/>
                        <a:t> Purchasing</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85351623"/>
                  </a:ext>
                </a:extLst>
              </a:tr>
              <a:tr h="508019">
                <a:tc>
                  <a:txBody>
                    <a:bodyPr/>
                    <a:lstStyle/>
                    <a:p>
                      <a:r>
                        <a:rPr lang="en-IN" dirty="0" smtClean="0"/>
                        <a:t>Marketing</a:t>
                      </a:r>
                      <a:r>
                        <a:rPr lang="en-IN" baseline="0" dirty="0" smtClean="0"/>
                        <a:t> and Branding</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IN" dirty="0" smtClean="0"/>
                        <a:t>Affiliate Partnerships &amp; Sponsorships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79319395"/>
                  </a:ext>
                </a:extLst>
              </a:tr>
              <a:tr h="445174">
                <a:tc>
                  <a:txBody>
                    <a:bodyPr/>
                    <a:lstStyle/>
                    <a:p>
                      <a:r>
                        <a:rPr lang="en-IN" dirty="0" smtClean="0"/>
                        <a:t>Office</a:t>
                      </a:r>
                      <a:r>
                        <a:rPr lang="en-IN" baseline="0" dirty="0" smtClean="0"/>
                        <a:t> space and utilities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3148739"/>
                  </a:ext>
                </a:extLst>
              </a:tr>
              <a:tr h="445174">
                <a:tc>
                  <a:txBody>
                    <a:bodyPr/>
                    <a:lstStyle/>
                    <a:p>
                      <a:r>
                        <a:rPr lang="en-IN" dirty="0" smtClean="0"/>
                        <a:t>Miscellaneous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14284460"/>
                  </a:ext>
                </a:extLst>
              </a:tr>
              <a:tr h="445174">
                <a:tc>
                  <a:txBody>
                    <a:bodyPr/>
                    <a:lstStyle/>
                    <a:p>
                      <a:r>
                        <a:rPr lang="en-IN" b="1" dirty="0" smtClean="0"/>
                        <a:t>Total :</a:t>
                      </a:r>
                      <a:endParaRPr lang="en-IN" b="1"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83426446"/>
                  </a:ext>
                </a:extLst>
              </a:tr>
              <a:tr h="44517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smtClean="0">
                          <a:solidFill>
                            <a:srgbClr val="FFFF00"/>
                          </a:solidFill>
                        </a:rPr>
                        <a:t>Rs.290000/-</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c>
                  <a:txBody>
                    <a:bodyPr/>
                    <a:lstStyle/>
                    <a:p>
                      <a:r>
                        <a:rPr lang="en-IN" b="1" dirty="0" smtClean="0">
                          <a:solidFill>
                            <a:srgbClr val="FFFF00"/>
                          </a:solidFill>
                        </a:rPr>
                        <a:t>Rs.30,98,960/-</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740696433"/>
                  </a:ext>
                </a:extLst>
              </a:tr>
            </a:tbl>
          </a:graphicData>
        </a:graphic>
      </p:graphicFrame>
      <p:sp>
        <p:nvSpPr>
          <p:cNvPr id="9" name="TextBox 8"/>
          <p:cNvSpPr txBox="1"/>
          <p:nvPr/>
        </p:nvSpPr>
        <p:spPr>
          <a:xfrm>
            <a:off x="8062190" y="3914784"/>
            <a:ext cx="3851564" cy="923330"/>
          </a:xfrm>
          <a:prstGeom prst="rect">
            <a:avLst/>
          </a:prstGeom>
          <a:noFill/>
        </p:spPr>
        <p:txBody>
          <a:bodyPr wrap="square" rtlCol="0">
            <a:spAutoFit/>
          </a:bodyPr>
          <a:lstStyle/>
          <a:p>
            <a:r>
              <a:rPr lang="en-IN" dirty="0" smtClean="0"/>
              <a:t>Profit : Revenue – Expenses</a:t>
            </a:r>
          </a:p>
          <a:p>
            <a:r>
              <a:rPr lang="en-IN" dirty="0" smtClean="0"/>
              <a:t>            (30,98,960 – 290000) </a:t>
            </a:r>
          </a:p>
          <a:p>
            <a:pPr algn="ctr"/>
            <a:r>
              <a:rPr lang="en-IN" b="1" dirty="0" err="1" smtClean="0">
                <a:solidFill>
                  <a:srgbClr val="FFFF00"/>
                </a:solidFill>
              </a:rPr>
              <a:t>Rs</a:t>
            </a:r>
            <a:r>
              <a:rPr lang="en-IN" b="1" dirty="0" smtClean="0">
                <a:solidFill>
                  <a:srgbClr val="FFFF00"/>
                </a:solidFill>
              </a:rPr>
              <a:t>. 2,808,960 /-</a:t>
            </a:r>
            <a:endParaRPr lang="en-IN" b="1" dirty="0">
              <a:solidFill>
                <a:srgbClr val="FFFF00"/>
              </a:solidFill>
            </a:endParaRPr>
          </a:p>
        </p:txBody>
      </p:sp>
    </p:spTree>
    <p:extLst>
      <p:ext uri="{BB962C8B-B14F-4D97-AF65-F5344CB8AC3E}">
        <p14:creationId xmlns:p14="http://schemas.microsoft.com/office/powerpoint/2010/main" val="3118025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3180" y="0"/>
            <a:ext cx="10572750" cy="969963"/>
          </a:xfrm>
        </p:spPr>
        <p:txBody>
          <a:bodyPr/>
          <a:lstStyle/>
          <a:p>
            <a:r>
              <a:rPr lang="en-IN" dirty="0" smtClean="0">
                <a:solidFill>
                  <a:srgbClr val="FFC000"/>
                </a:solidFill>
              </a:rPr>
              <a:t>Human Resource Feasibility:</a:t>
            </a:r>
            <a:endParaRPr lang="en-IN" dirty="0">
              <a:solidFill>
                <a:srgbClr val="FFC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1656268500"/>
              </p:ext>
            </p:extLst>
          </p:nvPr>
        </p:nvGraphicFramePr>
        <p:xfrm>
          <a:off x="457201" y="1083432"/>
          <a:ext cx="10321638" cy="5454909"/>
        </p:xfrm>
        <a:graphic>
          <a:graphicData uri="http://schemas.openxmlformats.org/drawingml/2006/table">
            <a:tbl>
              <a:tblPr firstRow="1" bandRow="1">
                <a:tableStyleId>{85BE263C-DBD7-4A20-BB59-AAB30ACAA65A}</a:tableStyleId>
              </a:tblPr>
              <a:tblGrid>
                <a:gridCol w="1684972">
                  <a:extLst>
                    <a:ext uri="{9D8B030D-6E8A-4147-A177-3AD203B41FA5}">
                      <a16:colId xmlns:a16="http://schemas.microsoft.com/office/drawing/2014/main" val="4139883616"/>
                    </a:ext>
                  </a:extLst>
                </a:gridCol>
                <a:gridCol w="2120258">
                  <a:extLst>
                    <a:ext uri="{9D8B030D-6E8A-4147-A177-3AD203B41FA5}">
                      <a16:colId xmlns:a16="http://schemas.microsoft.com/office/drawing/2014/main" val="3889651281"/>
                    </a:ext>
                  </a:extLst>
                </a:gridCol>
                <a:gridCol w="6516408">
                  <a:extLst>
                    <a:ext uri="{9D8B030D-6E8A-4147-A177-3AD203B41FA5}">
                      <a16:colId xmlns:a16="http://schemas.microsoft.com/office/drawing/2014/main" val="2168645817"/>
                    </a:ext>
                  </a:extLst>
                </a:gridCol>
              </a:tblGrid>
              <a:tr h="514158">
                <a:tc>
                  <a:txBody>
                    <a:bodyPr/>
                    <a:lstStyle/>
                    <a:p>
                      <a:r>
                        <a:rPr lang="en-IN" dirty="0" smtClean="0"/>
                        <a:t>Number of</a:t>
                      </a:r>
                      <a:r>
                        <a:rPr lang="en-IN" baseline="0" dirty="0" smtClean="0"/>
                        <a:t> Employees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tc>
                  <a:txBody>
                    <a:bodyPr/>
                    <a:lstStyle/>
                    <a:p>
                      <a:r>
                        <a:rPr lang="en-IN" dirty="0" smtClean="0"/>
                        <a:t>Profession</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tc>
                  <a:txBody>
                    <a:bodyPr/>
                    <a:lstStyle/>
                    <a:p>
                      <a:r>
                        <a:rPr lang="en-IN" dirty="0" smtClean="0"/>
                        <a:t>Activities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lumMod val="75000"/>
                      </a:schemeClr>
                    </a:solidFill>
                  </a:tcPr>
                </a:tc>
                <a:extLst>
                  <a:ext uri="{0D108BD9-81ED-4DB2-BD59-A6C34878D82A}">
                    <a16:rowId xmlns:a16="http://schemas.microsoft.com/office/drawing/2014/main" val="12938341"/>
                  </a:ext>
                </a:extLst>
              </a:tr>
              <a:tr h="51415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4 </a:t>
                      </a:r>
                    </a:p>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r>
                        <a:rPr lang="en-IN" dirty="0" smtClean="0"/>
                        <a:t>Mentors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Related to prenatal education classes and guidance (</a:t>
                      </a:r>
                      <a:r>
                        <a:rPr lang="en-IN" dirty="0" err="1" smtClean="0"/>
                        <a:t>Sanskar</a:t>
                      </a:r>
                      <a:r>
                        <a:rPr lang="en-IN" dirty="0" smtClean="0"/>
                        <a:t> </a:t>
                      </a:r>
                      <a:r>
                        <a:rPr lang="en-IN" dirty="0" err="1" smtClean="0"/>
                        <a:t>Arpanah</a:t>
                      </a:r>
                      <a:r>
                        <a:rPr lang="en-IN" dirty="0" smtClean="0"/>
                        <a:t>)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3666318349"/>
                  </a:ext>
                </a:extLst>
              </a:tr>
              <a:tr h="734511">
                <a:tc>
                  <a:txBody>
                    <a:bodyPr/>
                    <a:lstStyle/>
                    <a:p>
                      <a:r>
                        <a:rPr lang="en-IN" dirty="0" smtClean="0"/>
                        <a:t>2</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Nutritionist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Primarily focuses on addressing nutritional deficiencies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2727319131"/>
                  </a:ext>
                </a:extLst>
              </a:tr>
              <a:tr h="514158">
                <a:tc>
                  <a:txBody>
                    <a:bodyPr/>
                    <a:lstStyle/>
                    <a:p>
                      <a:r>
                        <a:rPr lang="en-IN" dirty="0" smtClean="0"/>
                        <a:t>1</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r>
                        <a:rPr lang="en-IN" dirty="0" smtClean="0"/>
                        <a:t>Astrologer</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Future prediction of </a:t>
                      </a:r>
                      <a:r>
                        <a:rPr lang="en-IN" dirty="0" err="1" smtClean="0"/>
                        <a:t>fetus</a:t>
                      </a:r>
                      <a:r>
                        <a:rPr lang="en-IN" dirty="0" smtClean="0"/>
                        <a:t>, mother and a whole family (</a:t>
                      </a:r>
                      <a:r>
                        <a:rPr lang="en-IN" dirty="0" err="1" smtClean="0"/>
                        <a:t>Astroconn</a:t>
                      </a:r>
                      <a:r>
                        <a:rPr lang="en-IN" dirty="0" smtClean="0"/>
                        <a:t>)</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3179826426"/>
                  </a:ext>
                </a:extLst>
              </a:tr>
              <a:tr h="514158">
                <a:tc>
                  <a:txBody>
                    <a:bodyPr/>
                    <a:lstStyle/>
                    <a:p>
                      <a:r>
                        <a:rPr lang="en-IN" dirty="0" smtClean="0"/>
                        <a:t>2</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Web Developer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Working on the application dynamics and approach</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2001595136"/>
                  </a:ext>
                </a:extLst>
              </a:tr>
              <a:tr h="514158">
                <a:tc>
                  <a:txBody>
                    <a:bodyPr/>
                    <a:lstStyle/>
                    <a:p>
                      <a:r>
                        <a:rPr lang="en-IN" dirty="0" smtClean="0"/>
                        <a:t>1</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Accountant </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Finance management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1258853315"/>
                  </a:ext>
                </a:extLst>
              </a:tr>
              <a:tr h="514158">
                <a:tc>
                  <a:txBody>
                    <a:bodyPr/>
                    <a:lstStyle/>
                    <a:p>
                      <a:r>
                        <a:rPr lang="en-IN" dirty="0" smtClean="0"/>
                        <a:t>1</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Human</a:t>
                      </a:r>
                      <a:r>
                        <a:rPr lang="en-IN" baseline="0" dirty="0" smtClean="0"/>
                        <a:t> Resource</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Help and support (Customer and employees)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1213334767"/>
                  </a:ext>
                </a:extLst>
              </a:tr>
              <a:tr h="514158">
                <a:tc>
                  <a:txBody>
                    <a:bodyPr/>
                    <a:lstStyle/>
                    <a:p>
                      <a:r>
                        <a:rPr lang="en-IN" dirty="0" smtClean="0"/>
                        <a:t>3</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Workers</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smtClean="0"/>
                        <a:t>For maintaining hygiene and cleanliness</a:t>
                      </a:r>
                    </a:p>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158951064"/>
                  </a:ext>
                </a:extLst>
              </a:tr>
              <a:tr h="293804">
                <a:tc>
                  <a:txBody>
                    <a:bodyPr/>
                    <a:lstStyle/>
                    <a:p>
                      <a:r>
                        <a:rPr lang="en-IN" dirty="0" smtClean="0"/>
                        <a:t>Total : 12</a:t>
                      </a:r>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endParaRPr lang="en-IN"/>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tc>
                  <a:txBody>
                    <a:bodyPr/>
                    <a:lstStyle/>
                    <a:p>
                      <a:endParaRPr lang="en-IN"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2B8E6"/>
                    </a:solidFill>
                  </a:tcPr>
                </a:tc>
                <a:extLst>
                  <a:ext uri="{0D108BD9-81ED-4DB2-BD59-A6C34878D82A}">
                    <a16:rowId xmlns:a16="http://schemas.microsoft.com/office/drawing/2014/main" val="1389885831"/>
                  </a:ext>
                </a:extLst>
              </a:tr>
            </a:tbl>
          </a:graphicData>
        </a:graphic>
      </p:graphicFrame>
      <p:sp>
        <p:nvSpPr>
          <p:cNvPr id="25" name="5-Point Star 24"/>
          <p:cNvSpPr/>
          <p:nvPr/>
        </p:nvSpPr>
        <p:spPr>
          <a:xfrm>
            <a:off x="10889675" y="5347862"/>
            <a:ext cx="1039091" cy="969818"/>
          </a:xfrm>
          <a:prstGeom prst="star5">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ounded Rectangle 25"/>
          <p:cNvSpPr/>
          <p:nvPr/>
        </p:nvSpPr>
        <p:spPr>
          <a:xfrm>
            <a:off x="11055930" y="5943607"/>
            <a:ext cx="762000" cy="74814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4656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TM03457503[[fn=Quotable]]</Template>
  <TotalTime>3108</TotalTime>
  <Words>1294</Words>
  <Application>Microsoft Office PowerPoint</Application>
  <PresentationFormat>Widescreen</PresentationFormat>
  <Paragraphs>155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Courier New</vt:lpstr>
      <vt:lpstr>Wingdings</vt:lpstr>
      <vt:lpstr>Wingdings 2</vt:lpstr>
      <vt:lpstr>Quotable</vt:lpstr>
      <vt:lpstr>Root problem in Bihar</vt:lpstr>
      <vt:lpstr>Solution:</vt:lpstr>
      <vt:lpstr>Our offerings:</vt:lpstr>
      <vt:lpstr>Market Feasibility:</vt:lpstr>
      <vt:lpstr>Potential Customer: </vt:lpstr>
      <vt:lpstr>Marketing Strategies:</vt:lpstr>
      <vt:lpstr>Financial Feasibility:</vt:lpstr>
      <vt:lpstr>Financial Feasibility:</vt:lpstr>
      <vt:lpstr>Human Resource Feasibility:</vt:lpstr>
      <vt:lpstr>Overall framework of our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PARVARISH</dc:title>
  <dc:creator>Mitanshu Kumar</dc:creator>
  <cp:lastModifiedBy>Mitanshu Kumar</cp:lastModifiedBy>
  <cp:revision>53</cp:revision>
  <dcterms:created xsi:type="dcterms:W3CDTF">2025-02-02T03:28:47Z</dcterms:created>
  <dcterms:modified xsi:type="dcterms:W3CDTF">2025-02-08T09:26:07Z</dcterms:modified>
</cp:coreProperties>
</file>