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0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00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8C1DC-6C64-EE48-978F-0DB4E6BF1F47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D380D-19A6-A941-919E-A440E0639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D380D-19A6-A941-919E-A440E0639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04AF466F-BDA4-4F18-9C7B-FF0A9A1B0E80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7B613C-1AD7-49D3-885D-F654C5CDBAA6}" type="datetime1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327B613C-1AD7-49D3-885D-F654C5CDBAA6}" type="datetime1">
              <a:rPr lang="en-US" smtClean="0"/>
              <a:pPr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Income Effects</a:t>
            </a:r>
            <a:br>
              <a:rPr lang="en-US" sz="4000" dirty="0" smtClean="0"/>
            </a:br>
            <a:r>
              <a:rPr lang="en-US" sz="4000" dirty="0" smtClean="0"/>
              <a:t>on Poverty and Unemployment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Mitali Sathaye and </a:t>
            </a:r>
            <a:r>
              <a:rPr lang="en-US" dirty="0" err="1" smtClean="0"/>
              <a:t>Saqib</a:t>
            </a:r>
            <a:r>
              <a:rPr lang="en-US" dirty="0" smtClean="0"/>
              <a:t>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3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 in Tableau</a:t>
            </a:r>
            <a:endParaRPr lang="en-US" dirty="0"/>
          </a:p>
        </p:txBody>
      </p:sp>
      <p:pic>
        <p:nvPicPr>
          <p:cNvPr id="4" name="Content Placeholder 3" descr="Screen Shot 2015-05-11 at 12.13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b="5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136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Sheet 1</a:t>
            </a:r>
            <a:r>
              <a:rPr lang="en-US" dirty="0"/>
              <a:t>: Average Income vs. Average Unemployment</a:t>
            </a:r>
          </a:p>
        </p:txBody>
      </p:sp>
      <p:pic>
        <p:nvPicPr>
          <p:cNvPr id="4" name="Content Placeholder 3" descr="Screen Shot 2015-05-11 at 12.24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r="1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970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Sheet 1: Average </a:t>
            </a:r>
            <a:r>
              <a:rPr lang="en-US" dirty="0"/>
              <a:t>Income vs. Average Unemployment</a:t>
            </a:r>
          </a:p>
        </p:txBody>
      </p:sp>
      <p:pic>
        <p:nvPicPr>
          <p:cNvPr id="10" name="Picture 9" descr="hell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35" y="2047558"/>
            <a:ext cx="6574331" cy="39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Sheet 2: Average Income vs. Average Crime</a:t>
            </a:r>
          </a:p>
        </p:txBody>
      </p:sp>
      <p:pic>
        <p:nvPicPr>
          <p:cNvPr id="4" name="Picture 3" descr="Screen Shot 2015-05-11 at 12.2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79" y="1901456"/>
            <a:ext cx="6321642" cy="45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9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Sheet 2: Average Income vs. Average Crime</a:t>
            </a:r>
          </a:p>
        </p:txBody>
      </p:sp>
      <p:pic>
        <p:nvPicPr>
          <p:cNvPr id="3" name="Picture 2" descr="pi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19" y="2108200"/>
            <a:ext cx="7679029" cy="36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8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Sheet </a:t>
            </a:r>
            <a:r>
              <a:rPr lang="en-US" sz="3200" dirty="0"/>
              <a:t>3: </a:t>
            </a:r>
            <a:r>
              <a:rPr lang="en-US" sz="3200" dirty="0" smtClean="0"/>
              <a:t>California - </a:t>
            </a:r>
            <a:r>
              <a:rPr lang="en-US" sz="3200" dirty="0"/>
              <a:t>Income vs. Crime</a:t>
            </a:r>
          </a:p>
        </p:txBody>
      </p:sp>
      <p:pic>
        <p:nvPicPr>
          <p:cNvPr id="4" name="Content Placeholder 3" descr="Screen Shot 2015-05-11 at 12.32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26" r="-281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932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Sheet </a:t>
            </a:r>
            <a:r>
              <a:rPr lang="en-US" sz="3200" dirty="0"/>
              <a:t>3: </a:t>
            </a:r>
            <a:r>
              <a:rPr lang="en-US" sz="3200" dirty="0" smtClean="0"/>
              <a:t>California - </a:t>
            </a:r>
            <a:r>
              <a:rPr lang="en-US" sz="3200" dirty="0"/>
              <a:t>Income vs. Crime</a:t>
            </a:r>
          </a:p>
        </p:txBody>
      </p:sp>
      <p:pic>
        <p:nvPicPr>
          <p:cNvPr id="5" name="Content Placeholder 4" descr="pic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28" b="-149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61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Sheet 4: </a:t>
            </a:r>
            <a:r>
              <a:rPr lang="en-US" dirty="0" smtClean="0"/>
              <a:t>California - </a:t>
            </a:r>
            <a:r>
              <a:rPr lang="en-US" dirty="0"/>
              <a:t>Crime per Capita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04268"/>
            <a:ext cx="7345363" cy="3931920"/>
          </a:xfrm>
        </p:spPr>
        <p:txBody>
          <a:bodyPr/>
          <a:lstStyle/>
          <a:p>
            <a:r>
              <a:rPr lang="en-US" dirty="0" smtClean="0"/>
              <a:t>Created a calculated field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11 at 12.2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07" y="2486424"/>
            <a:ext cx="6579623" cy="395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9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Sheet 4: </a:t>
            </a:r>
            <a:r>
              <a:rPr lang="en-US" dirty="0" smtClean="0"/>
              <a:t>California - </a:t>
            </a:r>
            <a:r>
              <a:rPr lang="en-US" dirty="0"/>
              <a:t>Crime per Capita</a:t>
            </a:r>
          </a:p>
        </p:txBody>
      </p:sp>
      <p:pic>
        <p:nvPicPr>
          <p:cNvPr id="5" name="Content Placeholder 4" descr="Screen Shot 2015-05-11 at 12.35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29" r="-26429"/>
          <a:stretch>
            <a:fillRect/>
          </a:stretch>
        </p:blipFill>
        <p:spPr>
          <a:xfrm>
            <a:off x="900113" y="1905000"/>
            <a:ext cx="7345362" cy="3930650"/>
          </a:xfrm>
        </p:spPr>
      </p:pic>
    </p:spTree>
    <p:extLst>
      <p:ext uri="{BB962C8B-B14F-4D97-AF65-F5344CB8AC3E}">
        <p14:creationId xmlns:p14="http://schemas.microsoft.com/office/powerpoint/2010/main" val="131069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Sheet 4: </a:t>
            </a:r>
            <a:r>
              <a:rPr lang="en-US" dirty="0" smtClean="0"/>
              <a:t>California - </a:t>
            </a:r>
            <a:r>
              <a:rPr lang="en-US" dirty="0"/>
              <a:t>Crime per Capita</a:t>
            </a:r>
          </a:p>
        </p:txBody>
      </p:sp>
      <p:pic>
        <p:nvPicPr>
          <p:cNvPr id="4" name="Content Placeholder 3" descr="pic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24" b="-132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198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in the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Household Poverty and Nonfatal Violent Victimization (Bureau of Justice Statistics): “Persons in poor households at or below the Federal Poverty Level had more than double the rate of violent victimization as persons in high-income households”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Data Shows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investigation needed, but there is a correlation between income levels and crime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01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this analysis for many states and demographic data (education, poverty, birth rate,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Could use this kind of analysis for planning future legislation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6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income correlate with crime and unemployment statistics?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6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Census</a:t>
            </a:r>
          </a:p>
          <a:p>
            <a:r>
              <a:rPr lang="en-US" dirty="0" smtClean="0"/>
              <a:t>From the years 2005 – 2010</a:t>
            </a:r>
          </a:p>
          <a:p>
            <a:r>
              <a:rPr lang="en-US" dirty="0" smtClean="0"/>
              <a:t>State, County, Population, Income, Crime, Unemployment Rate</a:t>
            </a:r>
          </a:p>
          <a:p>
            <a:r>
              <a:rPr lang="en-US" dirty="0" smtClean="0"/>
              <a:t>Source: </a:t>
            </a:r>
            <a:r>
              <a:rPr lang="en-US" dirty="0"/>
              <a:t>https://</a:t>
            </a:r>
            <a:r>
              <a:rPr lang="en-US" dirty="0" err="1"/>
              <a:t>www.census.gov</a:t>
            </a:r>
            <a:r>
              <a:rPr lang="en-US" dirty="0"/>
              <a:t>/support/</a:t>
            </a:r>
            <a:r>
              <a:rPr lang="en-US" dirty="0" err="1"/>
              <a:t>USACdataDownloads.html#POP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7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 </a:t>
            </a:r>
            <a:r>
              <a:rPr lang="en-US" dirty="0" smtClean="0"/>
              <a:t>Data to Oracle</a:t>
            </a:r>
            <a:endParaRPr lang="en-US" dirty="0"/>
          </a:p>
        </p:txBody>
      </p:sp>
      <p:pic>
        <p:nvPicPr>
          <p:cNvPr id="4" name="Content Placeholder 3" descr="Screen Shot 2015-05-11 at 11.42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" b="5659"/>
          <a:stretch>
            <a:fillRect/>
          </a:stretch>
        </p:blipFill>
        <p:spPr>
          <a:xfrm>
            <a:off x="490006" y="1914074"/>
            <a:ext cx="8161589" cy="4368840"/>
          </a:xfrm>
        </p:spPr>
      </p:pic>
      <p:sp>
        <p:nvSpPr>
          <p:cNvPr id="5" name="Rectangle 4"/>
          <p:cNvSpPr/>
          <p:nvPr/>
        </p:nvSpPr>
        <p:spPr>
          <a:xfrm>
            <a:off x="701040" y="3484880"/>
            <a:ext cx="1391920" cy="3556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INCOME &lt;- </a:t>
            </a:r>
            <a:r>
              <a:rPr lang="en-US" sz="1400" dirty="0" err="1"/>
              <a:t>data.frame</a:t>
            </a:r>
            <a:r>
              <a:rPr lang="en-US" sz="1400" dirty="0"/>
              <a:t>(</a:t>
            </a:r>
            <a:r>
              <a:rPr lang="en-US" sz="1400" dirty="0" err="1"/>
              <a:t>eval</a:t>
            </a:r>
            <a:r>
              <a:rPr lang="en-US" sz="1400" dirty="0"/>
              <a:t>(parse(text=substring(</a:t>
            </a:r>
            <a:r>
              <a:rPr lang="en-US" sz="1400" dirty="0" err="1"/>
              <a:t>getURL</a:t>
            </a:r>
            <a:r>
              <a:rPr lang="en-US" sz="1400" dirty="0"/>
              <a:t>(</a:t>
            </a:r>
            <a:r>
              <a:rPr lang="en-US" sz="1400" dirty="0" err="1"/>
              <a:t>URLencode</a:t>
            </a:r>
            <a:r>
              <a:rPr lang="en-US" sz="1400" dirty="0"/>
              <a:t>('http://129.152.144.84:5001/rest/native/?query="select * from FINALINCOME"'), </a:t>
            </a:r>
            <a:r>
              <a:rPr lang="en-US" sz="1400" dirty="0" err="1"/>
              <a:t>httpheader</a:t>
            </a:r>
            <a:r>
              <a:rPr lang="en-US" sz="1400" dirty="0"/>
              <a:t>=c(DB='</a:t>
            </a:r>
            <a:r>
              <a:rPr lang="en-US" sz="1400" dirty="0" err="1"/>
              <a:t>jdbc:oracle:thin</a:t>
            </a:r>
            <a:r>
              <a:rPr lang="en-US" sz="1400" dirty="0"/>
              <a:t>:@129.152.144.84:1521:ORCL', USER='C##cs329e_mks2426', PASS='orcl_mks2426', MODE='</a:t>
            </a:r>
            <a:r>
              <a:rPr lang="en-US" sz="1400" dirty="0" err="1"/>
              <a:t>native_mode</a:t>
            </a:r>
            <a:r>
              <a:rPr lang="en-US" sz="1400" dirty="0"/>
              <a:t>', MODEL='model', </a:t>
            </a:r>
            <a:r>
              <a:rPr lang="en-US" sz="1400" dirty="0" err="1"/>
              <a:t>returnFor</a:t>
            </a:r>
            <a:r>
              <a:rPr lang="en-US" sz="1400" dirty="0"/>
              <a:t> = 'R', </a:t>
            </a:r>
            <a:r>
              <a:rPr lang="en-US" sz="1400" dirty="0" err="1"/>
              <a:t>returnDimensions</a:t>
            </a:r>
            <a:r>
              <a:rPr lang="en-US" sz="1400" dirty="0"/>
              <a:t> = 'False'), verbose = TRUE), 1, 2^31-1)))) %&gt;% </a:t>
            </a:r>
            <a:r>
              <a:rPr lang="en-US" sz="1400" dirty="0">
                <a:solidFill>
                  <a:srgbClr val="FF0000"/>
                </a:solidFill>
              </a:rPr>
              <a:t>arrange(STATE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tbl_df</a:t>
            </a:r>
            <a:r>
              <a:rPr lang="en-US" sz="1400" dirty="0">
                <a:solidFill>
                  <a:schemeClr val="tx1"/>
                </a:solidFill>
              </a:rPr>
              <a:t>(INCOME))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Screen Shot 2015-05-11 at 11.52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3601721"/>
            <a:ext cx="3721100" cy="2463800"/>
          </a:xfrm>
          <a:prstGeom prst="rect">
            <a:avLst/>
          </a:prstGeom>
          <a:ln>
            <a:solidFill>
              <a:srgbClr val="4B5A60"/>
            </a:solidFill>
          </a:ln>
        </p:spPr>
      </p:pic>
    </p:spTree>
    <p:extLst>
      <p:ext uri="{BB962C8B-B14F-4D97-AF65-F5344CB8AC3E}">
        <p14:creationId xmlns:p14="http://schemas.microsoft.com/office/powerpoint/2010/main" val="175551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Compute Basic Statistics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averageincomebystate</a:t>
            </a:r>
            <a:r>
              <a:rPr lang="en-US" dirty="0"/>
              <a:t> &lt;- INCOME %&gt;% </a:t>
            </a:r>
            <a:r>
              <a:rPr lang="en-US" dirty="0" err="1"/>
              <a:t>group_by</a:t>
            </a:r>
            <a:r>
              <a:rPr lang="en-US" dirty="0"/>
              <a:t>(STATE) %&gt;%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AvgIncome_State</a:t>
            </a:r>
            <a:r>
              <a:rPr lang="en-US" dirty="0"/>
              <a:t>=mean(INCOME)) %&gt;% arrange(</a:t>
            </a:r>
            <a:r>
              <a:rPr lang="en-US" dirty="0" err="1"/>
              <a:t>desc</a:t>
            </a:r>
            <a:r>
              <a:rPr lang="en-US" dirty="0"/>
              <a:t>(</a:t>
            </a:r>
            <a:r>
              <a:rPr lang="en-US" dirty="0" err="1"/>
              <a:t>AvgIncome_State</a:t>
            </a:r>
            <a:r>
              <a:rPr lang="en-US" dirty="0"/>
              <a:t>))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highestincomebycountyinstate</a:t>
            </a:r>
            <a:r>
              <a:rPr lang="en-US" dirty="0"/>
              <a:t> &lt;- INCOME %&gt;% </a:t>
            </a:r>
            <a:r>
              <a:rPr lang="en-US" dirty="0" err="1"/>
              <a:t>group_by</a:t>
            </a:r>
            <a:r>
              <a:rPr lang="en-US" dirty="0"/>
              <a:t>(STATE) %&gt;%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HighestIncome</a:t>
            </a:r>
            <a:r>
              <a:rPr lang="en-US" dirty="0"/>
              <a:t>=max(INCOME)) %&gt;% arrange(</a:t>
            </a:r>
            <a:r>
              <a:rPr lang="en-US" dirty="0" err="1"/>
              <a:t>desc</a:t>
            </a:r>
            <a:r>
              <a:rPr lang="en-US" dirty="0"/>
              <a:t>(</a:t>
            </a:r>
            <a:r>
              <a:rPr lang="en-US" dirty="0" err="1"/>
              <a:t>HighestIncome</a:t>
            </a:r>
            <a:r>
              <a:rPr lang="en-US" dirty="0"/>
              <a:t>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lowestincomebycountyinstate</a:t>
            </a:r>
            <a:r>
              <a:rPr lang="en-US" dirty="0"/>
              <a:t> &lt;- INCOME %&gt;% </a:t>
            </a:r>
            <a:r>
              <a:rPr lang="en-US" dirty="0" err="1"/>
              <a:t>group_by</a:t>
            </a:r>
            <a:r>
              <a:rPr lang="en-US" dirty="0"/>
              <a:t>(STATE) %&gt;%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LowestIncome</a:t>
            </a:r>
            <a:r>
              <a:rPr lang="en-US" dirty="0"/>
              <a:t>=min(INCOME)) %&gt;% arrange(</a:t>
            </a:r>
            <a:r>
              <a:rPr lang="en-US" dirty="0" err="1"/>
              <a:t>LowestIncome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82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Melt Data into One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We wanted to graph income vs. crime, and to do that we needed to melt the data into one table</a:t>
            </a:r>
          </a:p>
          <a:p>
            <a:r>
              <a:rPr lang="en-US" sz="1600" dirty="0" err="1" smtClean="0"/>
              <a:t>combineone</a:t>
            </a:r>
            <a:r>
              <a:rPr lang="en-US" sz="1600" dirty="0" smtClean="0"/>
              <a:t> </a:t>
            </a:r>
            <a:r>
              <a:rPr lang="en-US" sz="1600" dirty="0"/>
              <a:t>&lt;- </a:t>
            </a:r>
            <a:r>
              <a:rPr lang="en-US" sz="1600" dirty="0" err="1"/>
              <a:t>full_join</a:t>
            </a:r>
            <a:r>
              <a:rPr lang="en-US" sz="1600" dirty="0"/>
              <a:t>(</a:t>
            </a:r>
            <a:r>
              <a:rPr lang="en-US" sz="1600" dirty="0" err="1"/>
              <a:t>averageincomebystate</a:t>
            </a:r>
            <a:r>
              <a:rPr lang="en-US" sz="1600" dirty="0"/>
              <a:t>, </a:t>
            </a:r>
            <a:r>
              <a:rPr lang="en-US" sz="1600" dirty="0" err="1"/>
              <a:t>averagecrimebystate</a:t>
            </a:r>
            <a:r>
              <a:rPr lang="en-US" sz="1600" dirty="0"/>
              <a:t>,  by </a:t>
            </a:r>
            <a:r>
              <a:rPr lang="en-US" sz="1600" dirty="0" smtClean="0"/>
              <a:t>= "</a:t>
            </a:r>
            <a:r>
              <a:rPr lang="en-US" sz="1600" dirty="0"/>
              <a:t>STATE")</a:t>
            </a:r>
          </a:p>
          <a:p>
            <a:r>
              <a:rPr lang="en-US" sz="1600" dirty="0" err="1"/>
              <a:t>melttable</a:t>
            </a:r>
            <a:r>
              <a:rPr lang="en-US" sz="1600" dirty="0"/>
              <a:t> &lt;- melt(</a:t>
            </a:r>
            <a:r>
              <a:rPr lang="en-US" sz="1600" dirty="0" err="1"/>
              <a:t>combineone</a:t>
            </a:r>
            <a:r>
              <a:rPr lang="en-US" sz="1600" dirty="0"/>
              <a:t>, id=c("STATE"))</a:t>
            </a:r>
          </a:p>
        </p:txBody>
      </p:sp>
    </p:spTree>
    <p:extLst>
      <p:ext uri="{BB962C8B-B14F-4D97-AF65-F5344CB8AC3E}">
        <p14:creationId xmlns:p14="http://schemas.microsoft.com/office/powerpoint/2010/main" val="6027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 err="1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/>
              <a:t>melttable</a:t>
            </a:r>
            <a:r>
              <a:rPr lang="en-US" sz="1400" dirty="0"/>
              <a:t> %&gt;% </a:t>
            </a:r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aes</a:t>
            </a:r>
            <a:r>
              <a:rPr lang="en-US" sz="1400" dirty="0"/>
              <a:t>(x=STATE, y= value, color=variable)) + </a:t>
            </a:r>
            <a:r>
              <a:rPr lang="en-US" sz="1400" dirty="0" err="1"/>
              <a:t>geom_point</a:t>
            </a:r>
            <a:r>
              <a:rPr lang="en-US" sz="1400" dirty="0"/>
              <a:t>(</a:t>
            </a:r>
            <a:r>
              <a:rPr lang="en-US" sz="1400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 descr="pic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71" y="2469762"/>
            <a:ext cx="6924927" cy="37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7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86</TotalTime>
  <Words>560</Words>
  <Application>Microsoft Macintosh PowerPoint</Application>
  <PresentationFormat>On-screen Show (4:3)</PresentationFormat>
  <Paragraphs>45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Capital</vt:lpstr>
      <vt:lpstr>Income Effects on Poverty and Unemployment</vt:lpstr>
      <vt:lpstr>Research in the Field</vt:lpstr>
      <vt:lpstr>Our Question</vt:lpstr>
      <vt:lpstr>Data</vt:lpstr>
      <vt:lpstr>Upload Data to Oracle</vt:lpstr>
      <vt:lpstr>Import Data to R</vt:lpstr>
      <vt:lpstr>Compute Basic Statistics</vt:lpstr>
      <vt:lpstr>Melt Data into One Table</vt:lpstr>
      <vt:lpstr>Rstudio ggplot</vt:lpstr>
      <vt:lpstr>Import Data in Tableau</vt:lpstr>
      <vt:lpstr>Sheet 1: Average Income vs. Average Unemployment</vt:lpstr>
      <vt:lpstr>Sheet 1: Average Income vs. Average Unemployment</vt:lpstr>
      <vt:lpstr>Sheet 2: Average Income vs. Average Crime</vt:lpstr>
      <vt:lpstr>Sheet 2: Average Income vs. Average Crime</vt:lpstr>
      <vt:lpstr>Sheet 3: California - Income vs. Crime</vt:lpstr>
      <vt:lpstr>Sheet 3: California - Income vs. Crime</vt:lpstr>
      <vt:lpstr>Sheet 4: California - Crime per Capita</vt:lpstr>
      <vt:lpstr>Sheet 4: California - Crime per Capita</vt:lpstr>
      <vt:lpstr>Sheet 4: California - Crime per Capita</vt:lpstr>
      <vt:lpstr>What the Data Shows</vt:lpstr>
      <vt:lpstr>Steps for the Future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Effects on Poverty and Unemployment</dc:title>
  <dc:creator>Mitali Sathaye</dc:creator>
  <cp:lastModifiedBy>Mitali Sathaye</cp:lastModifiedBy>
  <cp:revision>5</cp:revision>
  <dcterms:created xsi:type="dcterms:W3CDTF">2015-05-11T16:03:59Z</dcterms:created>
  <dcterms:modified xsi:type="dcterms:W3CDTF">2015-05-11T17:39:05Z</dcterms:modified>
</cp:coreProperties>
</file>