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EB Garamond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EBGaramondMedium-bold.fntdata"/><Relationship Id="rId14" Type="http://schemas.openxmlformats.org/officeDocument/2006/relationships/slide" Target="slides/slide9.xml"/><Relationship Id="rId36" Type="http://schemas.openxmlformats.org/officeDocument/2006/relationships/font" Target="fonts/EBGaramondMedium-regular.fntdata"/><Relationship Id="rId17" Type="http://schemas.openxmlformats.org/officeDocument/2006/relationships/slide" Target="slides/slide12.xml"/><Relationship Id="rId39" Type="http://schemas.openxmlformats.org/officeDocument/2006/relationships/font" Target="fonts/EBGaramondMedium-boldItalic.fntdata"/><Relationship Id="rId16" Type="http://schemas.openxmlformats.org/officeDocument/2006/relationships/slide" Target="slides/slide11.xml"/><Relationship Id="rId38" Type="http://schemas.openxmlformats.org/officeDocument/2006/relationships/font" Target="fonts/EBGaramond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c391910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c391910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8ee6ce60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8ee6ce60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e9166c1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e9166c1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8ee6ce60e_1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8ee6ce60e_1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e9166c17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e9166c17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8ee6ce60e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8ee6ce60e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8ee6ce60e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8ee6ce60e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8ee6ce60e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8ee6ce60e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e9166c17d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e9166c17d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8ee6ce60e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8ee6ce60e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7b5c32f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7b5c32f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8ee6ce60e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8ee6ce60e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8ee6ce60e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8ee6ce60e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8ee6ce60e_1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8ee6ce60e_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8ee6ce60e_1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8ee6ce60e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 started this project I wanted to predict which streaming platforms have the movies that you would enjoy the most as a user. However, that quickly got pushed aside as a lot of the streaming </a:t>
            </a:r>
            <a:r>
              <a:rPr lang="en"/>
              <a:t>platform</a:t>
            </a:r>
            <a:r>
              <a:rPr lang="en"/>
              <a:t> APIs have been put behind a very high paywall, resulting in the grouplens API and movielens API. I tried going back to look for maybe a pre-existing dataset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8ee6ce60e_1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8ee6ce60e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8ee6ce60e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8ee6ce60e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Overlap of 3100 movies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c391910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c391910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rgbClr val="434343"/>
                </a:solidFill>
                <a:latin typeface="Roboto"/>
                <a:ea typeface="Roboto"/>
                <a:cs typeface="Roboto"/>
                <a:sym typeface="Roboto"/>
              </a:rPr>
              <a:t>There were issues finding data, and once I found it I was drowning in it, unable to compute it all but determined to use it all as well.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8ee6ce60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8ee6ce60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7b5c32f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7b5c32f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8ee6ce60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8ee6ce60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8ee6ce60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8ee6ce60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8ee6ce60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8ee6ce60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8ee6ce60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8ee6ce60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8ee6ce60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8ee6ce60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colab.research.google.com/drive/15RdHYXzNu8bcaGsL5cpD0gh5VSAId9-u#scrollTo=FEH6lsFFpGE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Movie Recommender System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Movie Suggestions for old and new users</a:t>
            </a:r>
            <a:endParaRPr sz="1700"/>
          </a:p>
          <a:p>
            <a:pPr indent="0" lvl="0" marL="0" rtl="0" algn="l">
              <a:spcBef>
                <a:spcPts val="0"/>
              </a:spcBef>
              <a:spcAft>
                <a:spcPts val="0"/>
              </a:spcAft>
              <a:buNone/>
            </a:pPr>
            <a:r>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394550" y="73550"/>
            <a:ext cx="6354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Frequency of Users</a:t>
            </a:r>
            <a:endParaRPr/>
          </a:p>
        </p:txBody>
      </p:sp>
      <p:sp>
        <p:nvSpPr>
          <p:cNvPr id="142" name="Google Shape;142;p22"/>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2"/>
          <p:cNvPicPr preferRelativeResize="0"/>
          <p:nvPr/>
        </p:nvPicPr>
        <p:blipFill>
          <a:blip r:embed="rId3">
            <a:alphaModFix/>
          </a:blip>
          <a:stretch>
            <a:fillRect/>
          </a:stretch>
        </p:blipFill>
        <p:spPr>
          <a:xfrm>
            <a:off x="1976875" y="928850"/>
            <a:ext cx="5190255" cy="40094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Genres and Tags</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3"/>
          <p:cNvPicPr preferRelativeResize="0"/>
          <p:nvPr/>
        </p:nvPicPr>
        <p:blipFill>
          <a:blip r:embed="rId3">
            <a:alphaModFix/>
          </a:blip>
          <a:stretch>
            <a:fillRect/>
          </a:stretch>
        </p:blipFill>
        <p:spPr>
          <a:xfrm>
            <a:off x="79425" y="931500"/>
            <a:ext cx="4857750" cy="3705225"/>
          </a:xfrm>
          <a:prstGeom prst="rect">
            <a:avLst/>
          </a:prstGeom>
          <a:noFill/>
          <a:ln cap="flat" cmpd="sng" w="19050">
            <a:solidFill>
              <a:schemeClr val="dk2"/>
            </a:solidFill>
            <a:prstDash val="solid"/>
            <a:round/>
            <a:headEnd len="sm" w="sm" type="none"/>
            <a:tailEnd len="sm" w="sm" type="none"/>
          </a:ln>
        </p:spPr>
      </p:pic>
      <p:pic>
        <p:nvPicPr>
          <p:cNvPr id="151" name="Google Shape;151;p23"/>
          <p:cNvPicPr preferRelativeResize="0"/>
          <p:nvPr/>
        </p:nvPicPr>
        <p:blipFill>
          <a:blip r:embed="rId4">
            <a:alphaModFix/>
          </a:blip>
          <a:stretch>
            <a:fillRect/>
          </a:stretch>
        </p:blipFill>
        <p:spPr>
          <a:xfrm>
            <a:off x="5146748" y="1711150"/>
            <a:ext cx="3945400" cy="205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Embedding Layers</a:t>
            </a:r>
            <a:endParaRPr/>
          </a:p>
        </p:txBody>
      </p:sp>
      <p:sp>
        <p:nvSpPr>
          <p:cNvPr id="162" name="Google Shape;16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Cannot use movieId and userId as </a:t>
            </a:r>
            <a:r>
              <a:rPr lang="en"/>
              <a:t>numerical input since I cannot perform mathematical functions on them.</a:t>
            </a:r>
            <a:endParaRPr/>
          </a:p>
          <a:p>
            <a:pPr indent="0" lvl="0" marL="0" rtl="0" algn="l">
              <a:spcBef>
                <a:spcPts val="1600"/>
              </a:spcBef>
              <a:spcAft>
                <a:spcPts val="0"/>
              </a:spcAft>
              <a:buNone/>
            </a:pPr>
            <a:r>
              <a:rPr lang="en"/>
              <a:t>Cannot do OHE on user and movie inputs due to scaling and efficiency issues since I had around 20M inputs </a:t>
            </a:r>
            <a:endParaRPr/>
          </a:p>
          <a:p>
            <a:pPr indent="0" lvl="0" marL="0" rtl="0" algn="l">
              <a:spcBef>
                <a:spcPts val="1600"/>
              </a:spcBef>
              <a:spcAft>
                <a:spcPts val="0"/>
              </a:spcAft>
              <a:buNone/>
            </a:pPr>
            <a:r>
              <a:rPr lang="en"/>
              <a:t>A</a:t>
            </a:r>
            <a:r>
              <a:rPr lang="en"/>
              <a:t>n </a:t>
            </a:r>
            <a:r>
              <a:rPr b="1" lang="en"/>
              <a:t>embedding layer</a:t>
            </a:r>
            <a:r>
              <a:rPr lang="en"/>
              <a:t> would map each element in a set of discrete things (like words, users, or movies) to a dense vector of real numbers (its embedding).</a:t>
            </a:r>
            <a:endParaRPr/>
          </a:p>
          <a:p>
            <a:pPr indent="0" lvl="0" marL="0" rtl="0" algn="l">
              <a:spcBef>
                <a:spcPts val="1600"/>
              </a:spcBef>
              <a:spcAft>
                <a:spcPts val="1600"/>
              </a:spcAft>
              <a:buNone/>
            </a:pPr>
            <a:r>
              <a:rPr lang="en" sz="1300"/>
              <a:t>Aside: A key implementation detail is that embedding layers take as input the index of the entity being embedded (i.e. we can give it our userIds and movieIds as input). You can think of it as a sort of 'lookup table'. This is much more efficient than taking a one-hot vector and doing a huge matrix multiplication.</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Created</a:t>
            </a:r>
            <a:endParaRPr/>
          </a:p>
        </p:txBody>
      </p:sp>
      <p:sp>
        <p:nvSpPr>
          <p:cNvPr id="168" name="Google Shape;168;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26"/>
          <p:cNvPicPr preferRelativeResize="0"/>
          <p:nvPr/>
        </p:nvPicPr>
        <p:blipFill>
          <a:blip r:embed="rId3">
            <a:alphaModFix/>
          </a:blip>
          <a:stretch>
            <a:fillRect/>
          </a:stretch>
        </p:blipFill>
        <p:spPr>
          <a:xfrm>
            <a:off x="280838" y="1045037"/>
            <a:ext cx="8582323" cy="3708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27"/>
          <p:cNvPicPr preferRelativeResize="0"/>
          <p:nvPr/>
        </p:nvPicPr>
        <p:blipFill>
          <a:blip r:embed="rId3">
            <a:alphaModFix/>
          </a:blip>
          <a:stretch>
            <a:fillRect/>
          </a:stretch>
        </p:blipFill>
        <p:spPr>
          <a:xfrm>
            <a:off x="1233000" y="88075"/>
            <a:ext cx="6677998" cy="5055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Metrics</a:t>
            </a:r>
            <a:endParaRPr/>
          </a:p>
        </p:txBody>
      </p:sp>
      <p:sp>
        <p:nvSpPr>
          <p:cNvPr id="182" name="Google Shape;182;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28"/>
          <p:cNvPicPr preferRelativeResize="0"/>
          <p:nvPr/>
        </p:nvPicPr>
        <p:blipFill>
          <a:blip r:embed="rId3">
            <a:alphaModFix/>
          </a:blip>
          <a:stretch>
            <a:fillRect/>
          </a:stretch>
        </p:blipFill>
        <p:spPr>
          <a:xfrm>
            <a:off x="0" y="1081300"/>
            <a:ext cx="9144003" cy="3429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52400" y="491050"/>
            <a:ext cx="8839204" cy="26327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Creating Recommendation for users</a:t>
            </a:r>
            <a:endParaRPr sz="3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Existing Users</a:t>
            </a:r>
            <a:endParaRPr/>
          </a:p>
        </p:txBody>
      </p:sp>
      <p:sp>
        <p:nvSpPr>
          <p:cNvPr id="199" name="Google Shape;199;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F</a:t>
            </a:r>
            <a:r>
              <a:rPr lang="en"/>
              <a:t>or existing users that have already rated movies before:</a:t>
            </a:r>
            <a:endParaRPr/>
          </a:p>
          <a:p>
            <a:pPr indent="-342900" lvl="0" marL="457200" rtl="0" algn="l">
              <a:lnSpc>
                <a:spcPct val="200000"/>
              </a:lnSpc>
              <a:spcBef>
                <a:spcPts val="0"/>
              </a:spcBef>
              <a:spcAft>
                <a:spcPts val="0"/>
              </a:spcAft>
              <a:buSzPts val="1800"/>
              <a:buChar char="●"/>
            </a:pPr>
            <a:r>
              <a:rPr lang="en"/>
              <a:t>Create </a:t>
            </a:r>
            <a:r>
              <a:rPr lang="en"/>
              <a:t>list</a:t>
            </a:r>
            <a:r>
              <a:rPr lang="en"/>
              <a:t> of movies they have already rated.</a:t>
            </a:r>
            <a:endParaRPr/>
          </a:p>
          <a:p>
            <a:pPr indent="-342900" lvl="0" marL="457200" rtl="0" algn="l">
              <a:lnSpc>
                <a:spcPct val="200000"/>
              </a:lnSpc>
              <a:spcBef>
                <a:spcPts val="0"/>
              </a:spcBef>
              <a:spcAft>
                <a:spcPts val="0"/>
              </a:spcAft>
              <a:buSzPts val="1800"/>
              <a:buChar char="●"/>
            </a:pPr>
            <a:r>
              <a:rPr lang="en"/>
              <a:t>Subtract the previously rated movies from master list of movies</a:t>
            </a:r>
            <a:endParaRPr/>
          </a:p>
          <a:p>
            <a:pPr indent="-342900" lvl="0" marL="457200" rtl="0" algn="l">
              <a:lnSpc>
                <a:spcPct val="200000"/>
              </a:lnSpc>
              <a:spcBef>
                <a:spcPts val="0"/>
              </a:spcBef>
              <a:spcAft>
                <a:spcPts val="0"/>
              </a:spcAft>
              <a:buSzPts val="1800"/>
              <a:buChar char="●"/>
            </a:pPr>
            <a:r>
              <a:rPr lang="en"/>
              <a:t>Predict a rating for each movie as the user via neural networks</a:t>
            </a:r>
            <a:endParaRPr/>
          </a:p>
          <a:p>
            <a:pPr indent="-342900" lvl="0" marL="457200" rtl="0" algn="l">
              <a:lnSpc>
                <a:spcPct val="200000"/>
              </a:lnSpc>
              <a:spcBef>
                <a:spcPts val="0"/>
              </a:spcBef>
              <a:spcAft>
                <a:spcPts val="0"/>
              </a:spcAft>
              <a:buSzPts val="1800"/>
              <a:buChar char="●"/>
            </a:pPr>
            <a:r>
              <a:rPr lang="en"/>
              <a:t>Create a dataframe of movieid and predicted rating</a:t>
            </a:r>
            <a:endParaRPr/>
          </a:p>
          <a:p>
            <a:pPr indent="-342900" lvl="0" marL="457200" rtl="0" algn="l">
              <a:lnSpc>
                <a:spcPct val="200000"/>
              </a:lnSpc>
              <a:spcBef>
                <a:spcPts val="0"/>
              </a:spcBef>
              <a:spcAft>
                <a:spcPts val="0"/>
              </a:spcAft>
              <a:buSzPts val="1800"/>
              <a:buChar char="●"/>
            </a:pPr>
            <a:r>
              <a:rPr lang="en"/>
              <a:t>Sort by rating and return 10 highest rated movies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500">
                <a:solidFill>
                  <a:srgbClr val="000000"/>
                </a:solidFill>
                <a:latin typeface="EB Garamond Medium"/>
                <a:ea typeface="EB Garamond Medium"/>
                <a:cs typeface="EB Garamond Medium"/>
                <a:sym typeface="EB Garamond Medium"/>
              </a:rPr>
              <a:t>OTT platforms like Netflix, amazon began by hosting some of the more popular tv shows and movies. </a:t>
            </a:r>
            <a:endParaRPr sz="1500">
              <a:solidFill>
                <a:srgbClr val="000000"/>
              </a:solidFill>
              <a:latin typeface="EB Garamond Medium"/>
              <a:ea typeface="EB Garamond Medium"/>
              <a:cs typeface="EB Garamond Medium"/>
              <a:sym typeface="EB Garamond Medium"/>
            </a:endParaRPr>
          </a:p>
          <a:p>
            <a:pPr indent="-355600" lvl="0" marL="457200" rtl="0" algn="l">
              <a:spcBef>
                <a:spcPts val="0"/>
              </a:spcBef>
              <a:spcAft>
                <a:spcPts val="0"/>
              </a:spcAft>
              <a:buSzPts val="2000"/>
              <a:buChar char="●"/>
            </a:pPr>
            <a:r>
              <a:rPr lang="en" sz="1500">
                <a:solidFill>
                  <a:srgbClr val="000000"/>
                </a:solidFill>
                <a:latin typeface="EB Garamond Medium"/>
                <a:ea typeface="EB Garamond Medium"/>
                <a:cs typeface="EB Garamond Medium"/>
                <a:sym typeface="EB Garamond Medium"/>
              </a:rPr>
              <a:t>The sheer quantity of shows and movies would have become overwhelming if not for the recommendation systems implemented by these streaming platforms. </a:t>
            </a:r>
            <a:endParaRPr sz="1500">
              <a:solidFill>
                <a:srgbClr val="000000"/>
              </a:solidFill>
              <a:latin typeface="EB Garamond Medium"/>
              <a:ea typeface="EB Garamond Medium"/>
              <a:cs typeface="EB Garamond Medium"/>
              <a:sym typeface="EB Garamond Medium"/>
            </a:endParaRPr>
          </a:p>
          <a:p>
            <a:pPr indent="-355600" lvl="0" marL="457200" rtl="0" algn="l">
              <a:spcBef>
                <a:spcPts val="0"/>
              </a:spcBef>
              <a:spcAft>
                <a:spcPts val="0"/>
              </a:spcAft>
              <a:buSzPts val="2000"/>
              <a:buChar char="●"/>
            </a:pPr>
            <a:r>
              <a:rPr lang="en" sz="1500">
                <a:solidFill>
                  <a:srgbClr val="000000"/>
                </a:solidFill>
                <a:latin typeface="EB Garamond Medium"/>
                <a:ea typeface="EB Garamond Medium"/>
                <a:cs typeface="EB Garamond Medium"/>
                <a:sym typeface="EB Garamond Medium"/>
              </a:rPr>
              <a:t> I personally have spent a long time simply browsing the shows and checking their ratings online before I start watching any show or movie on Netflix which led me to creating a movie recommendation system to personalize the movies shown to a user. </a:t>
            </a:r>
            <a:endParaRPr sz="1500">
              <a:solidFill>
                <a:srgbClr val="000000"/>
              </a:solidFill>
              <a:latin typeface="EB Garamond Medium"/>
              <a:ea typeface="EB Garamond Medium"/>
              <a:cs typeface="EB Garamond Medium"/>
              <a:sym typeface="EB Garamond Medium"/>
            </a:endParaRPr>
          </a:p>
          <a:p>
            <a:pPr indent="-355600" lvl="0" marL="457200" rtl="0" algn="l">
              <a:spcBef>
                <a:spcPts val="0"/>
              </a:spcBef>
              <a:spcAft>
                <a:spcPts val="0"/>
              </a:spcAft>
              <a:buSzPts val="2000"/>
              <a:buChar char="●"/>
            </a:pPr>
            <a:r>
              <a:rPr lang="en" sz="1500">
                <a:solidFill>
                  <a:srgbClr val="000000"/>
                </a:solidFill>
                <a:latin typeface="EB Garamond Medium"/>
                <a:ea typeface="EB Garamond Medium"/>
                <a:cs typeface="EB Garamond Medium"/>
                <a:sym typeface="EB Garamond Medium"/>
              </a:rPr>
              <a:t>The purpose behind this project is that in today's scenario the movies recommended by the platform are restricted to that particular platform. You will only be shown the movies most suited to your likes by Hulu or Amazon when there could be better suited content for you on a different platform or even freely available.</a:t>
            </a:r>
            <a:endParaRPr sz="1500">
              <a:solidFill>
                <a:srgbClr val="000000"/>
              </a:solidFill>
              <a:latin typeface="EB Garamond Medium"/>
              <a:ea typeface="EB Garamond Medium"/>
              <a:cs typeface="EB Garamond Medium"/>
              <a:sym typeface="EB Garamond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Ideally, cold users are recommended movies based on age, gender, location and a few other metrics. </a:t>
            </a:r>
            <a:endParaRPr sz="3200"/>
          </a:p>
          <a:p>
            <a:pPr indent="0" lvl="0" marL="0" rtl="0" algn="l">
              <a:spcBef>
                <a:spcPts val="0"/>
              </a:spcBef>
              <a:spcAft>
                <a:spcPts val="0"/>
              </a:spcAft>
              <a:buNone/>
            </a:pPr>
            <a:r>
              <a:rPr lang="en" sz="3200"/>
              <a:t>However, we have used the users’ top 5 genres and movie choices to make the suggestions </a:t>
            </a:r>
            <a:r>
              <a:rPr lang="en" sz="3200" u="sng">
                <a:solidFill>
                  <a:schemeClr val="hlink"/>
                </a:solidFill>
                <a:hlinkClick r:id="rId3"/>
              </a:rPr>
              <a:t>here</a:t>
            </a:r>
            <a:r>
              <a:rPr lang="en" sz="3200"/>
              <a:t>.</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new users with less than 5 ratings</a:t>
            </a:r>
            <a:endParaRPr/>
          </a:p>
        </p:txBody>
      </p:sp>
      <p:sp>
        <p:nvSpPr>
          <p:cNvPr id="210" name="Google Shape;210;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F</a:t>
            </a:r>
            <a:r>
              <a:rPr lang="en"/>
              <a:t>or intial users:</a:t>
            </a:r>
            <a:endParaRPr/>
          </a:p>
          <a:p>
            <a:pPr indent="-342900" lvl="0" marL="457200" rtl="0" algn="l">
              <a:lnSpc>
                <a:spcPct val="200000"/>
              </a:lnSpc>
              <a:spcBef>
                <a:spcPts val="0"/>
              </a:spcBef>
              <a:spcAft>
                <a:spcPts val="0"/>
              </a:spcAft>
              <a:buSzPts val="1800"/>
              <a:buChar char="●"/>
            </a:pPr>
            <a:r>
              <a:rPr lang="en"/>
              <a:t>Ask for top 5 genres</a:t>
            </a:r>
            <a:endParaRPr/>
          </a:p>
          <a:p>
            <a:pPr indent="-342900" lvl="0" marL="457200" rtl="0" algn="l">
              <a:lnSpc>
                <a:spcPct val="200000"/>
              </a:lnSpc>
              <a:spcBef>
                <a:spcPts val="0"/>
              </a:spcBef>
              <a:spcAft>
                <a:spcPts val="0"/>
              </a:spcAft>
              <a:buSzPts val="1800"/>
              <a:buChar char="●"/>
            </a:pPr>
            <a:r>
              <a:rPr lang="en"/>
              <a:t>For each selected genre, show them top 5 highest rated movies ask then to pick 10 movies from that list</a:t>
            </a:r>
            <a:endParaRPr/>
          </a:p>
          <a:p>
            <a:pPr indent="-342900" lvl="0" marL="457200" rtl="0" algn="l">
              <a:lnSpc>
                <a:spcPct val="200000"/>
              </a:lnSpc>
              <a:spcBef>
                <a:spcPts val="0"/>
              </a:spcBef>
              <a:spcAft>
                <a:spcPts val="0"/>
              </a:spcAft>
              <a:buSzPts val="1800"/>
              <a:buChar char="●"/>
            </a:pPr>
            <a:r>
              <a:rPr lang="en"/>
              <a:t>Based on the movies liked suggest 10 more movies using similarity score between movies.</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What’s missing?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Money</a:t>
            </a:r>
            <a:endParaRPr/>
          </a:p>
        </p:txBody>
      </p:sp>
      <p:sp>
        <p:nvSpPr>
          <p:cNvPr id="221" name="Google Shape;221;p35"/>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6"/>
          <p:cNvPicPr preferRelativeResize="0"/>
          <p:nvPr/>
        </p:nvPicPr>
        <p:blipFill>
          <a:blip r:embed="rId3">
            <a:alphaModFix/>
          </a:blip>
          <a:stretch>
            <a:fillRect/>
          </a:stretch>
        </p:blipFill>
        <p:spPr>
          <a:xfrm>
            <a:off x="3500625" y="1926176"/>
            <a:ext cx="5643366" cy="3174399"/>
          </a:xfrm>
          <a:prstGeom prst="rect">
            <a:avLst/>
          </a:prstGeom>
          <a:noFill/>
          <a:ln>
            <a:noFill/>
          </a:ln>
        </p:spPr>
      </p:pic>
      <p:pic>
        <p:nvPicPr>
          <p:cNvPr id="227" name="Google Shape;227;p36"/>
          <p:cNvPicPr preferRelativeResize="0"/>
          <p:nvPr/>
        </p:nvPicPr>
        <p:blipFill rotWithShape="1">
          <a:blip r:embed="rId4">
            <a:alphaModFix/>
          </a:blip>
          <a:srcRect b="8669" l="-1130" r="1129" t="-8670"/>
          <a:stretch/>
        </p:blipFill>
        <p:spPr>
          <a:xfrm>
            <a:off x="0" y="-709050"/>
            <a:ext cx="5643377" cy="3174399"/>
          </a:xfrm>
          <a:prstGeom prst="rect">
            <a:avLst/>
          </a:prstGeom>
          <a:noFill/>
          <a:ln>
            <a:noFill/>
          </a:ln>
        </p:spPr>
      </p:pic>
      <p:sp>
        <p:nvSpPr>
          <p:cNvPr id="228" name="Google Shape;228;p36"/>
          <p:cNvSpPr txBox="1"/>
          <p:nvPr/>
        </p:nvSpPr>
        <p:spPr>
          <a:xfrm>
            <a:off x="128825" y="2850600"/>
            <a:ext cx="3122100" cy="20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~27270 movies</a:t>
            </a:r>
            <a:endParaRPr sz="18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 pre-existing OTT dataset</a:t>
            </a:r>
            <a:endParaRPr/>
          </a:p>
        </p:txBody>
      </p:sp>
      <p:pic>
        <p:nvPicPr>
          <p:cNvPr id="234" name="Google Shape;234;p37"/>
          <p:cNvPicPr preferRelativeResize="0"/>
          <p:nvPr/>
        </p:nvPicPr>
        <p:blipFill>
          <a:blip r:embed="rId3">
            <a:alphaModFix/>
          </a:blip>
          <a:stretch>
            <a:fillRect/>
          </a:stretch>
        </p:blipFill>
        <p:spPr>
          <a:xfrm>
            <a:off x="152400" y="1413625"/>
            <a:ext cx="8839204" cy="31722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0" name="Google Shape;240;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It was incredible learning experience, starting out with an idea and overcoming the hurdles during execution, whether it was a paywall or computing power. </a:t>
            </a:r>
            <a:endParaRPr sz="1600"/>
          </a:p>
          <a:p>
            <a:pPr indent="0" lvl="0" marL="0" rtl="0" algn="l">
              <a:spcBef>
                <a:spcPts val="1600"/>
              </a:spcBef>
              <a:spcAft>
                <a:spcPts val="0"/>
              </a:spcAft>
              <a:buNone/>
            </a:pPr>
            <a:r>
              <a:rPr lang="en" sz="1600"/>
              <a:t>The neural network did reasonable well in terms of </a:t>
            </a:r>
            <a:r>
              <a:rPr lang="en" sz="1600"/>
              <a:t>Mean Absolute Error=0.79, Mean Squared Error=1.05</a:t>
            </a:r>
            <a:endParaRPr sz="1600"/>
          </a:p>
          <a:p>
            <a:pPr indent="0" lvl="0" marL="0" rtl="0" algn="l">
              <a:spcBef>
                <a:spcPts val="1600"/>
              </a:spcBef>
              <a:spcAft>
                <a:spcPts val="0"/>
              </a:spcAft>
              <a:buNone/>
            </a:pPr>
            <a:r>
              <a:rPr lang="en" sz="1600"/>
              <a:t>In terms of shortcomings, I think if I would have liked to incorporate few more attributes of the movies into the model and used a weighted average to further reduce bias. </a:t>
            </a:r>
            <a:endParaRPr sz="1600"/>
          </a:p>
          <a:p>
            <a:pPr indent="0" lvl="0" marL="0" rtl="0" algn="l">
              <a:spcBef>
                <a:spcPts val="1600"/>
              </a:spcBef>
              <a:spcAft>
                <a:spcPts val="0"/>
              </a:spcAft>
              <a:buNone/>
            </a:pPr>
            <a:r>
              <a:rPr lang="en" sz="1600"/>
              <a:t>I would also like to create a Streamlit application for the same, and use OOP so I can add more users to this dataset as they rate more movies but currently I do not have the infra to build and </a:t>
            </a:r>
            <a:r>
              <a:rPr lang="en" sz="1600"/>
              <a:t>maintain</a:t>
            </a:r>
            <a:r>
              <a:rPr lang="en" sz="1600"/>
              <a:t> datasets. </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Scraping:</a:t>
            </a:r>
            <a:endParaRPr/>
          </a:p>
          <a:p>
            <a:pPr indent="0" lvl="0" marL="0" rtl="0" algn="l">
              <a:spcBef>
                <a:spcPts val="0"/>
              </a:spcBef>
              <a:spcAft>
                <a:spcPts val="0"/>
              </a:spcAft>
              <a:buNone/>
            </a:pPr>
            <a:r>
              <a:rPr lang="en"/>
              <a:t>TMDB API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p:txBody>
      </p:sp>
      <p:pic>
        <p:nvPicPr>
          <p:cNvPr id="104" name="Google Shape;104;p16"/>
          <p:cNvPicPr preferRelativeResize="0"/>
          <p:nvPr/>
        </p:nvPicPr>
        <p:blipFill>
          <a:blip r:embed="rId3">
            <a:alphaModFix/>
          </a:blip>
          <a:stretch>
            <a:fillRect/>
          </a:stretch>
        </p:blipFill>
        <p:spPr>
          <a:xfrm>
            <a:off x="-48600" y="1813675"/>
            <a:ext cx="9241201" cy="1516150"/>
          </a:xfrm>
          <a:prstGeom prst="rect">
            <a:avLst/>
          </a:prstGeom>
          <a:noFill/>
          <a:ln>
            <a:noFill/>
          </a:ln>
        </p:spPr>
      </p:pic>
      <p:sp>
        <p:nvSpPr>
          <p:cNvPr id="105" name="Google Shape;105;p16"/>
          <p:cNvSpPr txBox="1"/>
          <p:nvPr/>
        </p:nvSpPr>
        <p:spPr>
          <a:xfrm>
            <a:off x="248850" y="3349875"/>
            <a:ext cx="936600" cy="25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168658, 12</a:t>
            </a:r>
            <a:endParaRPr sz="11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7"/>
          <p:cNvPicPr preferRelativeResize="0"/>
          <p:nvPr/>
        </p:nvPicPr>
        <p:blipFill>
          <a:blip r:embed="rId3">
            <a:alphaModFix/>
          </a:blip>
          <a:stretch>
            <a:fillRect/>
          </a:stretch>
        </p:blipFill>
        <p:spPr>
          <a:xfrm>
            <a:off x="0" y="1097479"/>
            <a:ext cx="9144003" cy="18171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Scraping:</a:t>
            </a:r>
            <a:endParaRPr/>
          </a:p>
          <a:p>
            <a:pPr indent="0" lvl="0" marL="0" rtl="0" algn="l">
              <a:spcBef>
                <a:spcPts val="0"/>
              </a:spcBef>
              <a:spcAft>
                <a:spcPts val="0"/>
              </a:spcAft>
              <a:buNone/>
            </a:pPr>
            <a:r>
              <a:rPr lang="en"/>
              <a:t>Grouplens API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31450" y="225700"/>
            <a:ext cx="6375625" cy="1684525"/>
          </a:xfrm>
          <a:prstGeom prst="rect">
            <a:avLst/>
          </a:prstGeom>
          <a:noFill/>
          <a:ln>
            <a:noFill/>
          </a:ln>
        </p:spPr>
      </p:pic>
      <p:pic>
        <p:nvPicPr>
          <p:cNvPr id="122" name="Google Shape;122;p19"/>
          <p:cNvPicPr preferRelativeResize="0"/>
          <p:nvPr/>
        </p:nvPicPr>
        <p:blipFill>
          <a:blip r:embed="rId4">
            <a:alphaModFix/>
          </a:blip>
          <a:stretch>
            <a:fillRect/>
          </a:stretch>
        </p:blipFill>
        <p:spPr>
          <a:xfrm>
            <a:off x="5725400" y="2094075"/>
            <a:ext cx="3264505" cy="2897025"/>
          </a:xfrm>
          <a:prstGeom prst="rect">
            <a:avLst/>
          </a:prstGeom>
          <a:noFill/>
          <a:ln>
            <a:noFill/>
          </a:ln>
        </p:spPr>
      </p:pic>
      <p:pic>
        <p:nvPicPr>
          <p:cNvPr id="123" name="Google Shape;123;p19"/>
          <p:cNvPicPr preferRelativeResize="0"/>
          <p:nvPr/>
        </p:nvPicPr>
        <p:blipFill>
          <a:blip r:embed="rId5">
            <a:alphaModFix/>
          </a:blip>
          <a:stretch>
            <a:fillRect/>
          </a:stretch>
        </p:blipFill>
        <p:spPr>
          <a:xfrm>
            <a:off x="131450" y="2094087"/>
            <a:ext cx="5420599" cy="19200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Datasets</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0"/>
          <p:cNvPicPr preferRelativeResize="0"/>
          <p:nvPr/>
        </p:nvPicPr>
        <p:blipFill>
          <a:blip r:embed="rId3">
            <a:alphaModFix/>
          </a:blip>
          <a:stretch>
            <a:fillRect/>
          </a:stretch>
        </p:blipFill>
        <p:spPr>
          <a:xfrm>
            <a:off x="-94275" y="1017798"/>
            <a:ext cx="6810849" cy="1894024"/>
          </a:xfrm>
          <a:prstGeom prst="rect">
            <a:avLst/>
          </a:prstGeom>
          <a:noFill/>
          <a:ln>
            <a:noFill/>
          </a:ln>
        </p:spPr>
      </p:pic>
      <p:pic>
        <p:nvPicPr>
          <p:cNvPr id="131" name="Google Shape;131;p20"/>
          <p:cNvPicPr preferRelativeResize="0"/>
          <p:nvPr/>
        </p:nvPicPr>
        <p:blipFill>
          <a:blip r:embed="rId4">
            <a:alphaModFix/>
          </a:blip>
          <a:stretch>
            <a:fillRect/>
          </a:stretch>
        </p:blipFill>
        <p:spPr>
          <a:xfrm>
            <a:off x="0" y="3287373"/>
            <a:ext cx="9144003" cy="14600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