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d2275c67f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d2275c67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d2275c67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d2275c6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dbb6ccc9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dbb6ccc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dbb6ccc9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dbb6ccc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dbb6ccc9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dbb6ccc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dbb6ccc91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dbb6ccc9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c9e888a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c9e888a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dc866031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dc86603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dc8660319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dc866031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dc8660319_1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dc8660319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dc8660319_1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dc8660319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d2168f18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d2168f1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d2275c67f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d2275c67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2373"/>
            <a:ext cx="12192011" cy="6867027"/>
            <a:chOff x="0" y="-2373"/>
            <a:chExt cx="12192011" cy="6867027"/>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2"/>
          <p:cNvSpPr txBox="1"/>
          <p:nvPr>
            <p:ph type="ctrTitle"/>
          </p:nvPr>
        </p:nvSpPr>
        <p:spPr>
          <a:xfrm>
            <a:off x="1154955" y="2099733"/>
            <a:ext cx="8825700" cy="2677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5400"/>
              <a:buFont typeface="Century Gothic"/>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2"/>
          <p:cNvSpPr txBox="1"/>
          <p:nvPr>
            <p:ph idx="1" type="subTitle"/>
          </p:nvPr>
        </p:nvSpPr>
        <p:spPr>
          <a:xfrm>
            <a:off x="1154955" y="4777380"/>
            <a:ext cx="8825700" cy="861300"/>
          </a:xfrm>
          <a:prstGeom prst="rect">
            <a:avLst/>
          </a:prstGeom>
          <a:noFill/>
          <a:ln>
            <a:noFill/>
          </a:ln>
        </p:spPr>
        <p:txBody>
          <a:bodyPr anchorCtr="0" anchor="t" bIns="45700" lIns="91425" spcFirstLastPara="1" rIns="91425" wrap="square" tIns="45700">
            <a:noAutofit/>
          </a:bodyPr>
          <a:lstStyle>
            <a:lvl1pPr lvl="0" rtl="0" algn="l">
              <a:spcBef>
                <a:spcPts val="1000"/>
              </a:spcBef>
              <a:spcAft>
                <a:spcPts val="0"/>
              </a:spcAft>
              <a:buSzPts val="1440"/>
              <a:buNone/>
              <a:defRPr cap="none">
                <a:solidFill>
                  <a:schemeClr val="accent1"/>
                </a:solidFill>
              </a:defRPr>
            </a:lvl1pPr>
            <a:lvl2pPr lvl="1" rtl="0" algn="ctr">
              <a:spcBef>
                <a:spcPts val="1000"/>
              </a:spcBef>
              <a:spcAft>
                <a:spcPts val="0"/>
              </a:spcAft>
              <a:buSzPts val="1280"/>
              <a:buNone/>
              <a:defRPr>
                <a:solidFill>
                  <a:srgbClr val="888888"/>
                </a:solidFill>
              </a:defRPr>
            </a:lvl2pPr>
            <a:lvl3pPr lvl="2" rtl="0" algn="ctr">
              <a:spcBef>
                <a:spcPts val="1000"/>
              </a:spcBef>
              <a:spcAft>
                <a:spcPts val="0"/>
              </a:spcAft>
              <a:buSzPts val="1120"/>
              <a:buNone/>
              <a:defRPr>
                <a:solidFill>
                  <a:srgbClr val="888888"/>
                </a:solidFill>
              </a:defRPr>
            </a:lvl3pPr>
            <a:lvl4pPr lvl="3" rtl="0" algn="ctr">
              <a:spcBef>
                <a:spcPts val="1000"/>
              </a:spcBef>
              <a:spcAft>
                <a:spcPts val="0"/>
              </a:spcAft>
              <a:buSzPts val="960"/>
              <a:buNone/>
              <a:defRPr>
                <a:solidFill>
                  <a:srgbClr val="888888"/>
                </a:solidFill>
              </a:defRPr>
            </a:lvl4pPr>
            <a:lvl5pPr lvl="4" rtl="0" algn="ctr">
              <a:spcBef>
                <a:spcPts val="1000"/>
              </a:spcBef>
              <a:spcAft>
                <a:spcPts val="0"/>
              </a:spcAft>
              <a:buSzPts val="960"/>
              <a:buNone/>
              <a:defRPr>
                <a:solidFill>
                  <a:srgbClr val="888888"/>
                </a:solidFill>
              </a:defRPr>
            </a:lvl5pPr>
            <a:lvl6pPr lvl="5" rtl="0" algn="ctr">
              <a:spcBef>
                <a:spcPts val="1000"/>
              </a:spcBef>
              <a:spcAft>
                <a:spcPts val="0"/>
              </a:spcAft>
              <a:buSzPts val="960"/>
              <a:buNone/>
              <a:defRPr>
                <a:solidFill>
                  <a:srgbClr val="888888"/>
                </a:solidFill>
              </a:defRPr>
            </a:lvl6pPr>
            <a:lvl7pPr lvl="6" rtl="0" algn="ctr">
              <a:spcBef>
                <a:spcPts val="1000"/>
              </a:spcBef>
              <a:spcAft>
                <a:spcPts val="0"/>
              </a:spcAft>
              <a:buSzPts val="960"/>
              <a:buNone/>
              <a:defRPr>
                <a:solidFill>
                  <a:srgbClr val="888888"/>
                </a:solidFill>
              </a:defRPr>
            </a:lvl7pPr>
            <a:lvl8pPr lvl="7" rtl="0" algn="ctr">
              <a:spcBef>
                <a:spcPts val="1000"/>
              </a:spcBef>
              <a:spcAft>
                <a:spcPts val="0"/>
              </a:spcAft>
              <a:buSzPts val="960"/>
              <a:buNone/>
              <a:defRPr>
                <a:solidFill>
                  <a:srgbClr val="888888"/>
                </a:solidFill>
              </a:defRPr>
            </a:lvl8pPr>
            <a:lvl9pPr lvl="8" rtl="0" algn="ctr">
              <a:spcBef>
                <a:spcPts val="1000"/>
              </a:spcBef>
              <a:spcAft>
                <a:spcPts val="0"/>
              </a:spcAft>
              <a:buSzPts val="960"/>
              <a:buNone/>
              <a:defRPr>
                <a:solidFill>
                  <a:srgbClr val="888888"/>
                </a:solidFill>
              </a:defRPr>
            </a:lvl9pPr>
          </a:lstStyle>
          <a:p/>
        </p:txBody>
      </p:sp>
      <p:sp>
        <p:nvSpPr>
          <p:cNvPr id="33" name="Google Shape;33;p2"/>
          <p:cNvSpPr txBox="1"/>
          <p:nvPr>
            <p:ph idx="10" type="dt"/>
          </p:nvPr>
        </p:nvSpPr>
        <p:spPr>
          <a:xfrm rot="5400000">
            <a:off x="10089389" y="1792223"/>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0" i="0">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1" type="ftr"/>
          </p:nvPr>
        </p:nvSpPr>
        <p:spPr>
          <a:xfrm rot="5400000">
            <a:off x="8959590" y="3226823"/>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0" i="0">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txBox="1"/>
          <p:nvPr>
            <p:ph idx="12" type="sldNum"/>
          </p:nvPr>
        </p:nvSpPr>
        <p:spPr>
          <a:xfrm>
            <a:off x="10351008" y="292608"/>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5" name="Shape 125"/>
        <p:cNvGrpSpPr/>
        <p:nvPr/>
      </p:nvGrpSpPr>
      <p:grpSpPr>
        <a:xfrm>
          <a:off x="0" y="0"/>
          <a:ext cx="0" cy="0"/>
          <a:chOff x="0" y="0"/>
          <a:chExt cx="0" cy="0"/>
        </a:xfrm>
      </p:grpSpPr>
      <p:grpSp>
        <p:nvGrpSpPr>
          <p:cNvPr id="126" name="Google Shape;126;p11"/>
          <p:cNvGrpSpPr/>
          <p:nvPr/>
        </p:nvGrpSpPr>
        <p:grpSpPr>
          <a:xfrm>
            <a:off x="0" y="-2373"/>
            <a:ext cx="12192011" cy="6867027"/>
            <a:chOff x="0" y="-2373"/>
            <a:chExt cx="12192011" cy="6867027"/>
          </a:xfrm>
        </p:grpSpPr>
        <p:sp>
          <p:nvSpPr>
            <p:cNvPr id="127" name="Google Shape;127;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10371520">
              <a:off x="263754" y="4438261"/>
              <a:ext cx="3299420"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5" name="Google Shape;135;p11"/>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6" name="Google Shape;136;p11"/>
          <p:cNvSpPr txBox="1"/>
          <p:nvPr>
            <p:ph type="title"/>
          </p:nvPr>
        </p:nvSpPr>
        <p:spPr>
          <a:xfrm>
            <a:off x="1154956" y="4966674"/>
            <a:ext cx="88257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11"/>
          <p:cNvSpPr/>
          <p:nvPr>
            <p:ph idx="2" type="pic"/>
          </p:nvPr>
        </p:nvSpPr>
        <p:spPr>
          <a:xfrm>
            <a:off x="1154955" y="685800"/>
            <a:ext cx="8825700" cy="3429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8" name="Google Shape;138;p11"/>
          <p:cNvSpPr txBox="1"/>
          <p:nvPr>
            <p:ph idx="1" type="body"/>
          </p:nvPr>
        </p:nvSpPr>
        <p:spPr>
          <a:xfrm>
            <a:off x="1154956" y="5536665"/>
            <a:ext cx="8825700" cy="4938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960"/>
              <a:buNone/>
              <a:defRPr sz="1200">
                <a:solidFill>
                  <a:schemeClr val="accent1"/>
                </a:solidFill>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39" name="Google Shape;139;p11"/>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11"/>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43" name="Shape 143"/>
        <p:cNvGrpSpPr/>
        <p:nvPr/>
      </p:nvGrpSpPr>
      <p:grpSpPr>
        <a:xfrm>
          <a:off x="0" y="0"/>
          <a:ext cx="0" cy="0"/>
          <a:chOff x="0" y="0"/>
          <a:chExt cx="0" cy="0"/>
        </a:xfrm>
      </p:grpSpPr>
      <p:grpSp>
        <p:nvGrpSpPr>
          <p:cNvPr id="144" name="Google Shape;144;p12"/>
          <p:cNvGrpSpPr/>
          <p:nvPr/>
        </p:nvGrpSpPr>
        <p:grpSpPr>
          <a:xfrm>
            <a:off x="0" y="-2373"/>
            <a:ext cx="12192011" cy="6867027"/>
            <a:chOff x="0" y="-2373"/>
            <a:chExt cx="12192011" cy="6867027"/>
          </a:xfrm>
        </p:grpSpPr>
        <p:sp>
          <p:nvSpPr>
            <p:cNvPr id="145" name="Google Shape;145;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589939">
              <a:off x="8490949" y="2714870"/>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3" name="Google Shape;153;p12"/>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4" name="Google Shape;154;p12"/>
          <p:cNvSpPr txBox="1"/>
          <p:nvPr>
            <p:ph type="title"/>
          </p:nvPr>
        </p:nvSpPr>
        <p:spPr>
          <a:xfrm>
            <a:off x="1154954" y="1063416"/>
            <a:ext cx="8825700" cy="1379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4000"/>
              <a:buFont typeface="Century Gothic"/>
              <a:buNone/>
              <a:defRPr sz="4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2"/>
          <p:cNvSpPr txBox="1"/>
          <p:nvPr>
            <p:ph idx="1" type="body"/>
          </p:nvPr>
        </p:nvSpPr>
        <p:spPr>
          <a:xfrm>
            <a:off x="1154954" y="3543300"/>
            <a:ext cx="8825700" cy="24765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440"/>
              <a:buNone/>
              <a:defRPr sz="18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56" name="Google Shape;156;p12"/>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12"/>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60" name="Shape 160"/>
        <p:cNvGrpSpPr/>
        <p:nvPr/>
      </p:nvGrpSpPr>
      <p:grpSpPr>
        <a:xfrm>
          <a:off x="0" y="0"/>
          <a:ext cx="0" cy="0"/>
          <a:chOff x="0" y="0"/>
          <a:chExt cx="0" cy="0"/>
        </a:xfrm>
      </p:grpSpPr>
      <p:grpSp>
        <p:nvGrpSpPr>
          <p:cNvPr id="161" name="Google Shape;161;p13"/>
          <p:cNvGrpSpPr/>
          <p:nvPr/>
        </p:nvGrpSpPr>
        <p:grpSpPr>
          <a:xfrm>
            <a:off x="0" y="-2373"/>
            <a:ext cx="12192011" cy="6867027"/>
            <a:chOff x="0" y="-2373"/>
            <a:chExt cx="12192011" cy="6867027"/>
          </a:xfrm>
        </p:grpSpPr>
        <p:sp>
          <p:nvSpPr>
            <p:cNvPr id="162" name="Google Shape;162;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rot="-589939">
              <a:off x="8490949" y="4185114"/>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455612" y="4241801"/>
              <a:ext cx="11277600" cy="23371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13"/>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13"/>
          <p:cNvSpPr txBox="1"/>
          <p:nvPr/>
        </p:nvSpPr>
        <p:spPr>
          <a:xfrm>
            <a:off x="9719438" y="2631815"/>
            <a:ext cx="801900" cy="1569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u="none" cap="none" strike="noStrike">
                <a:solidFill>
                  <a:schemeClr val="accent1"/>
                </a:solidFill>
                <a:latin typeface="Arial"/>
                <a:ea typeface="Arial"/>
                <a:cs typeface="Arial"/>
                <a:sym typeface="Arial"/>
              </a:rPr>
              <a:t>”</a:t>
            </a:r>
            <a:endParaRPr/>
          </a:p>
        </p:txBody>
      </p:sp>
      <p:sp>
        <p:nvSpPr>
          <p:cNvPr id="172" name="Google Shape;172;p13"/>
          <p:cNvSpPr txBox="1"/>
          <p:nvPr/>
        </p:nvSpPr>
        <p:spPr>
          <a:xfrm>
            <a:off x="898295" y="591093"/>
            <a:ext cx="801900" cy="1569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u="none" cap="none" strike="noStrike">
                <a:solidFill>
                  <a:schemeClr val="accent1"/>
                </a:solidFill>
                <a:latin typeface="Arial"/>
                <a:ea typeface="Arial"/>
                <a:cs typeface="Arial"/>
                <a:sym typeface="Arial"/>
              </a:rPr>
              <a:t>“</a:t>
            </a:r>
            <a:endParaRPr/>
          </a:p>
        </p:txBody>
      </p:sp>
      <p:sp>
        <p:nvSpPr>
          <p:cNvPr id="173" name="Google Shape;173;p13"/>
          <p:cNvSpPr txBox="1"/>
          <p:nvPr>
            <p:ph type="title"/>
          </p:nvPr>
        </p:nvSpPr>
        <p:spPr>
          <a:xfrm>
            <a:off x="1581878" y="980517"/>
            <a:ext cx="8454000" cy="2698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4000"/>
              <a:buFont typeface="Century Gothic"/>
              <a:buNone/>
              <a:defRPr sz="4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13"/>
          <p:cNvSpPr txBox="1"/>
          <p:nvPr>
            <p:ph idx="1" type="body"/>
          </p:nvPr>
        </p:nvSpPr>
        <p:spPr>
          <a:xfrm>
            <a:off x="1945945" y="3678766"/>
            <a:ext cx="7725900" cy="3423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75" name="Google Shape;175;p13"/>
          <p:cNvSpPr txBox="1"/>
          <p:nvPr>
            <p:ph idx="2" type="body"/>
          </p:nvPr>
        </p:nvSpPr>
        <p:spPr>
          <a:xfrm>
            <a:off x="1154954" y="4350657"/>
            <a:ext cx="8825700" cy="16764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440"/>
              <a:buNone/>
              <a:defRPr sz="18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76" name="Google Shape;176;p13"/>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p13"/>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8" name="Google Shape;178;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0" name="Shape 180"/>
        <p:cNvGrpSpPr/>
        <p:nvPr/>
      </p:nvGrpSpPr>
      <p:grpSpPr>
        <a:xfrm>
          <a:off x="0" y="0"/>
          <a:ext cx="0" cy="0"/>
          <a:chOff x="0" y="0"/>
          <a:chExt cx="0" cy="0"/>
        </a:xfrm>
      </p:grpSpPr>
      <p:grpSp>
        <p:nvGrpSpPr>
          <p:cNvPr id="181" name="Google Shape;181;p14"/>
          <p:cNvGrpSpPr/>
          <p:nvPr/>
        </p:nvGrpSpPr>
        <p:grpSpPr>
          <a:xfrm>
            <a:off x="0" y="-2373"/>
            <a:ext cx="12192011" cy="6867027"/>
            <a:chOff x="0" y="-2373"/>
            <a:chExt cx="12192011" cy="6867027"/>
          </a:xfrm>
        </p:grpSpPr>
        <p:sp>
          <p:nvSpPr>
            <p:cNvPr id="182" name="Google Shape;182;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rot="-589939">
              <a:off x="8490949" y="4193580"/>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455612" y="4241801"/>
              <a:ext cx="11277600" cy="23371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14"/>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14"/>
          <p:cNvSpPr txBox="1"/>
          <p:nvPr>
            <p:ph type="title"/>
          </p:nvPr>
        </p:nvSpPr>
        <p:spPr>
          <a:xfrm>
            <a:off x="1154954" y="2370667"/>
            <a:ext cx="8825700" cy="1822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2" name="Google Shape;192;p14"/>
          <p:cNvSpPr txBox="1"/>
          <p:nvPr>
            <p:ph idx="1" type="body"/>
          </p:nvPr>
        </p:nvSpPr>
        <p:spPr>
          <a:xfrm>
            <a:off x="1154954" y="5033068"/>
            <a:ext cx="88257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600"/>
              <a:buNone/>
              <a:defRPr sz="2000" cap="none">
                <a:solidFill>
                  <a:schemeClr val="accent1"/>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93" name="Google Shape;193;p14"/>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4" name="Google Shape;194;p14"/>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5" name="Google Shape;195;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7" name="Shape 197"/>
        <p:cNvGrpSpPr/>
        <p:nvPr/>
      </p:nvGrpSpPr>
      <p:grpSpPr>
        <a:xfrm>
          <a:off x="0" y="0"/>
          <a:ext cx="0" cy="0"/>
          <a:chOff x="0" y="0"/>
          <a:chExt cx="0" cy="0"/>
        </a:xfrm>
      </p:grpSpPr>
      <p:sp>
        <p:nvSpPr>
          <p:cNvPr id="198" name="Google Shape;198;p15"/>
          <p:cNvSpPr txBox="1"/>
          <p:nvPr>
            <p:ph type="title"/>
          </p:nvPr>
        </p:nvSpPr>
        <p:spPr>
          <a:xfrm>
            <a:off x="1154953"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3600"/>
              <a:buFont typeface="Century Gothic"/>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p15"/>
          <p:cNvSpPr txBox="1"/>
          <p:nvPr>
            <p:ph idx="1" type="body"/>
          </p:nvPr>
        </p:nvSpPr>
        <p:spPr>
          <a:xfrm>
            <a:off x="1154954" y="2617299"/>
            <a:ext cx="31293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00" name="Google Shape;200;p15"/>
          <p:cNvSpPr txBox="1"/>
          <p:nvPr>
            <p:ph idx="2" type="body"/>
          </p:nvPr>
        </p:nvSpPr>
        <p:spPr>
          <a:xfrm>
            <a:off x="1154954" y="3193561"/>
            <a:ext cx="3129300" cy="28335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01" name="Google Shape;201;p15"/>
          <p:cNvSpPr txBox="1"/>
          <p:nvPr>
            <p:ph idx="3" type="body"/>
          </p:nvPr>
        </p:nvSpPr>
        <p:spPr>
          <a:xfrm>
            <a:off x="4512721" y="2603502"/>
            <a:ext cx="31455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02" name="Google Shape;202;p15"/>
          <p:cNvSpPr txBox="1"/>
          <p:nvPr>
            <p:ph idx="4" type="body"/>
          </p:nvPr>
        </p:nvSpPr>
        <p:spPr>
          <a:xfrm>
            <a:off x="4512721" y="3193561"/>
            <a:ext cx="3145500" cy="28335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03" name="Google Shape;203;p15"/>
          <p:cNvSpPr txBox="1"/>
          <p:nvPr>
            <p:ph idx="5" type="body"/>
          </p:nvPr>
        </p:nvSpPr>
        <p:spPr>
          <a:xfrm>
            <a:off x="7886700" y="2617299"/>
            <a:ext cx="31611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04" name="Google Shape;204;p15"/>
          <p:cNvSpPr txBox="1"/>
          <p:nvPr>
            <p:ph idx="6" type="body"/>
          </p:nvPr>
        </p:nvSpPr>
        <p:spPr>
          <a:xfrm>
            <a:off x="7886700" y="3193561"/>
            <a:ext cx="3164700" cy="28335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205" name="Google Shape;205;p15"/>
          <p:cNvCxnSpPr/>
          <p:nvPr/>
        </p:nvCxnSpPr>
        <p:spPr>
          <a:xfrm>
            <a:off x="4403971" y="2569633"/>
            <a:ext cx="0" cy="3492600"/>
          </a:xfrm>
          <a:prstGeom prst="straightConnector1">
            <a:avLst/>
          </a:prstGeom>
          <a:noFill/>
          <a:ln cap="flat" cmpd="sng" w="12700">
            <a:solidFill>
              <a:schemeClr val="accent1">
                <a:alpha val="40780"/>
              </a:schemeClr>
            </a:solidFill>
            <a:prstDash val="solid"/>
            <a:round/>
            <a:headEnd len="sm" w="sm" type="none"/>
            <a:tailEnd len="sm" w="sm" type="none"/>
          </a:ln>
        </p:spPr>
      </p:cxnSp>
      <p:cxnSp>
        <p:nvCxnSpPr>
          <p:cNvPr id="206" name="Google Shape;206;p15"/>
          <p:cNvCxnSpPr/>
          <p:nvPr/>
        </p:nvCxnSpPr>
        <p:spPr>
          <a:xfrm>
            <a:off x="7772401" y="2569633"/>
            <a:ext cx="0" cy="3492600"/>
          </a:xfrm>
          <a:prstGeom prst="straightConnector1">
            <a:avLst/>
          </a:prstGeom>
          <a:noFill/>
          <a:ln cap="flat" cmpd="sng" w="12700">
            <a:solidFill>
              <a:schemeClr val="accent1">
                <a:alpha val="40780"/>
              </a:schemeClr>
            </a:solidFill>
            <a:prstDash val="solid"/>
            <a:round/>
            <a:headEnd len="sm" w="sm" type="none"/>
            <a:tailEnd len="sm" w="sm" type="none"/>
          </a:ln>
        </p:spPr>
      </p:cxnSp>
      <p:sp>
        <p:nvSpPr>
          <p:cNvPr id="207" name="Google Shape;207;p15"/>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p15"/>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1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10" name="Shape 210"/>
        <p:cNvGrpSpPr/>
        <p:nvPr/>
      </p:nvGrpSpPr>
      <p:grpSpPr>
        <a:xfrm>
          <a:off x="0" y="0"/>
          <a:ext cx="0" cy="0"/>
          <a:chOff x="0" y="0"/>
          <a:chExt cx="0" cy="0"/>
        </a:xfrm>
      </p:grpSpPr>
      <p:sp>
        <p:nvSpPr>
          <p:cNvPr id="211" name="Google Shape;211;p16"/>
          <p:cNvSpPr txBox="1"/>
          <p:nvPr>
            <p:ph type="title"/>
          </p:nvPr>
        </p:nvSpPr>
        <p:spPr>
          <a:xfrm>
            <a:off x="1154953"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3600"/>
              <a:buFont typeface="Century Gothic"/>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 name="Google Shape;212;p16"/>
          <p:cNvSpPr txBox="1"/>
          <p:nvPr>
            <p:ph idx="1" type="body"/>
          </p:nvPr>
        </p:nvSpPr>
        <p:spPr>
          <a:xfrm>
            <a:off x="1154952" y="4532845"/>
            <a:ext cx="30504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13" name="Google Shape;213;p16"/>
          <p:cNvSpPr/>
          <p:nvPr>
            <p:ph idx="2" type="pic"/>
          </p:nvPr>
        </p:nvSpPr>
        <p:spPr>
          <a:xfrm>
            <a:off x="1334552" y="2603500"/>
            <a:ext cx="2691300" cy="15915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4" name="Google Shape;214;p16"/>
          <p:cNvSpPr txBox="1"/>
          <p:nvPr>
            <p:ph idx="3" type="body"/>
          </p:nvPr>
        </p:nvSpPr>
        <p:spPr>
          <a:xfrm>
            <a:off x="1154953" y="5109107"/>
            <a:ext cx="3050400" cy="9180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15" name="Google Shape;215;p16"/>
          <p:cNvSpPr txBox="1"/>
          <p:nvPr>
            <p:ph idx="4" type="body"/>
          </p:nvPr>
        </p:nvSpPr>
        <p:spPr>
          <a:xfrm>
            <a:off x="4572537" y="4532846"/>
            <a:ext cx="3046800" cy="651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16" name="Google Shape;216;p16"/>
          <p:cNvSpPr/>
          <p:nvPr>
            <p:ph idx="5" type="pic"/>
          </p:nvPr>
        </p:nvSpPr>
        <p:spPr>
          <a:xfrm>
            <a:off x="4748463" y="2603500"/>
            <a:ext cx="2691300" cy="15915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7" name="Google Shape;217;p16"/>
          <p:cNvSpPr txBox="1"/>
          <p:nvPr>
            <p:ph idx="6" type="body"/>
          </p:nvPr>
        </p:nvSpPr>
        <p:spPr>
          <a:xfrm>
            <a:off x="4568865" y="5184002"/>
            <a:ext cx="3050400" cy="8430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18" name="Google Shape;218;p16"/>
          <p:cNvSpPr txBox="1"/>
          <p:nvPr>
            <p:ph idx="7" type="body"/>
          </p:nvPr>
        </p:nvSpPr>
        <p:spPr>
          <a:xfrm>
            <a:off x="7983434" y="4532847"/>
            <a:ext cx="3050400" cy="651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19" name="Google Shape;219;p16"/>
          <p:cNvSpPr/>
          <p:nvPr>
            <p:ph idx="8" type="pic"/>
          </p:nvPr>
        </p:nvSpPr>
        <p:spPr>
          <a:xfrm>
            <a:off x="8163031" y="2603500"/>
            <a:ext cx="2691300" cy="15915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20" name="Google Shape;220;p16"/>
          <p:cNvSpPr txBox="1"/>
          <p:nvPr>
            <p:ph idx="9" type="body"/>
          </p:nvPr>
        </p:nvSpPr>
        <p:spPr>
          <a:xfrm>
            <a:off x="7983434" y="5184001"/>
            <a:ext cx="3050400" cy="8430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221" name="Google Shape;221;p16"/>
          <p:cNvCxnSpPr/>
          <p:nvPr/>
        </p:nvCxnSpPr>
        <p:spPr>
          <a:xfrm>
            <a:off x="4388153" y="2603500"/>
            <a:ext cx="0" cy="35175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2" name="Google Shape;222;p16"/>
          <p:cNvCxnSpPr/>
          <p:nvPr/>
        </p:nvCxnSpPr>
        <p:spPr>
          <a:xfrm>
            <a:off x="7801905" y="2603500"/>
            <a:ext cx="0" cy="3492600"/>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3" name="Google Shape;223;p16"/>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4" name="Google Shape;224;p16"/>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 name="Google Shape;225;p1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6" name="Shape 226"/>
        <p:cNvGrpSpPr/>
        <p:nvPr/>
      </p:nvGrpSpPr>
      <p:grpSpPr>
        <a:xfrm>
          <a:off x="0" y="0"/>
          <a:ext cx="0" cy="0"/>
          <a:chOff x="0" y="0"/>
          <a:chExt cx="0" cy="0"/>
        </a:xfrm>
      </p:grpSpPr>
      <p:sp>
        <p:nvSpPr>
          <p:cNvPr id="227" name="Google Shape;227;p17"/>
          <p:cNvSpPr txBox="1"/>
          <p:nvPr>
            <p:ph type="title"/>
          </p:nvPr>
        </p:nvSpPr>
        <p:spPr>
          <a:xfrm>
            <a:off x="1154953" y="973668"/>
            <a:ext cx="88257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8" name="Google Shape;228;p17"/>
          <p:cNvSpPr txBox="1"/>
          <p:nvPr>
            <p:ph idx="1" type="body"/>
          </p:nvPr>
        </p:nvSpPr>
        <p:spPr>
          <a:xfrm rot="5400000">
            <a:off x="3827417" y="-69050"/>
            <a:ext cx="3416400" cy="87615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229" name="Google Shape;229;p17"/>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0" name="Google Shape;230;p17"/>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1" name="Google Shape;231;p1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2" name="Shape 232"/>
        <p:cNvGrpSpPr/>
        <p:nvPr/>
      </p:nvGrpSpPr>
      <p:grpSpPr>
        <a:xfrm>
          <a:off x="0" y="0"/>
          <a:ext cx="0" cy="0"/>
          <a:chOff x="0" y="0"/>
          <a:chExt cx="0" cy="0"/>
        </a:xfrm>
      </p:grpSpPr>
      <p:grpSp>
        <p:nvGrpSpPr>
          <p:cNvPr id="233" name="Google Shape;233;p18"/>
          <p:cNvGrpSpPr/>
          <p:nvPr/>
        </p:nvGrpSpPr>
        <p:grpSpPr>
          <a:xfrm>
            <a:off x="0" y="-2373"/>
            <a:ext cx="12192011" cy="6867027"/>
            <a:chOff x="0" y="-2373"/>
            <a:chExt cx="12192011" cy="6867027"/>
          </a:xfrm>
        </p:grpSpPr>
        <p:sp>
          <p:nvSpPr>
            <p:cNvPr id="234" name="Google Shape;234;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rot="5101739">
              <a:off x="6294739" y="4577733"/>
              <a:ext cx="3299410" cy="44093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414867" y="402165"/>
              <a:ext cx="65109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rot="5400000">
              <a:off x="4449229" y="2801722"/>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18"/>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18"/>
          <p:cNvSpPr txBox="1"/>
          <p:nvPr>
            <p:ph type="title"/>
          </p:nvPr>
        </p:nvSpPr>
        <p:spPr>
          <a:xfrm rot="5400000">
            <a:off x="6909389" y="2945868"/>
            <a:ext cx="4748700" cy="1413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18"/>
          <p:cNvSpPr txBox="1"/>
          <p:nvPr>
            <p:ph idx="1" type="body"/>
          </p:nvPr>
        </p:nvSpPr>
        <p:spPr>
          <a:xfrm rot="5400000">
            <a:off x="1904400" y="529068"/>
            <a:ext cx="4748700" cy="62475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246" name="Google Shape;246;p18"/>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7" name="Google Shape;247;p18"/>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8" name="Google Shape;248;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7" name="Shape 37"/>
        <p:cNvGrpSpPr/>
        <p:nvPr/>
      </p:nvGrpSpPr>
      <p:grpSpPr>
        <a:xfrm>
          <a:off x="0" y="0"/>
          <a:ext cx="0" cy="0"/>
          <a:chOff x="0" y="0"/>
          <a:chExt cx="0" cy="0"/>
        </a:xfrm>
      </p:grpSpPr>
      <p:sp>
        <p:nvSpPr>
          <p:cNvPr id="38" name="Google Shape;38;p3"/>
          <p:cNvSpPr txBox="1"/>
          <p:nvPr>
            <p:ph type="title"/>
          </p:nvPr>
        </p:nvSpPr>
        <p:spPr>
          <a:xfrm>
            <a:off x="1154953"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3"/>
          <p:cNvSpPr txBox="1"/>
          <p:nvPr>
            <p:ph idx="1" type="body"/>
          </p:nvPr>
        </p:nvSpPr>
        <p:spPr>
          <a:xfrm>
            <a:off x="1154955" y="2603500"/>
            <a:ext cx="8761500" cy="34164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40" name="Google Shape;40;p3"/>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3"/>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3" name="Shape 43"/>
        <p:cNvGrpSpPr/>
        <p:nvPr/>
      </p:nvGrpSpPr>
      <p:grpSpPr>
        <a:xfrm>
          <a:off x="0" y="0"/>
          <a:ext cx="0" cy="0"/>
          <a:chOff x="0" y="0"/>
          <a:chExt cx="0" cy="0"/>
        </a:xfrm>
      </p:grpSpPr>
      <p:grpSp>
        <p:nvGrpSpPr>
          <p:cNvPr id="44" name="Google Shape;44;p4"/>
          <p:cNvGrpSpPr/>
          <p:nvPr/>
        </p:nvGrpSpPr>
        <p:grpSpPr>
          <a:xfrm>
            <a:off x="0" y="-2373"/>
            <a:ext cx="12192011" cy="6867027"/>
            <a:chOff x="0" y="-2373"/>
            <a:chExt cx="12192011" cy="6867027"/>
          </a:xfrm>
        </p:grpSpPr>
        <p:sp>
          <p:nvSpPr>
            <p:cNvPr id="45" name="Google Shape;45;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rot="-5677505">
              <a:off x="4698346"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rot="-5400000">
              <a:off x="3787243" y="2801718"/>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4" name="Google Shape;54;p4"/>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5" name="Google Shape;55;p4"/>
          <p:cNvSpPr txBox="1"/>
          <p:nvPr>
            <p:ph type="title"/>
          </p:nvPr>
        </p:nvSpPr>
        <p:spPr>
          <a:xfrm>
            <a:off x="1154956" y="2677645"/>
            <a:ext cx="4350900" cy="228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 type="body"/>
          </p:nvPr>
        </p:nvSpPr>
        <p:spPr>
          <a:xfrm>
            <a:off x="6895558" y="2677644"/>
            <a:ext cx="3755400" cy="22839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600"/>
              <a:buNone/>
              <a:defRPr sz="2000" cap="none">
                <a:solidFill>
                  <a:schemeClr val="accent1"/>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57" name="Google Shape;57;p4"/>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4"/>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Google Shape;62;p5"/>
          <p:cNvSpPr txBox="1"/>
          <p:nvPr>
            <p:ph type="title"/>
          </p:nvPr>
        </p:nvSpPr>
        <p:spPr>
          <a:xfrm>
            <a:off x="1154953"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5"/>
          <p:cNvSpPr txBox="1"/>
          <p:nvPr>
            <p:ph idx="1" type="body"/>
          </p:nvPr>
        </p:nvSpPr>
        <p:spPr>
          <a:xfrm>
            <a:off x="1154954" y="2603500"/>
            <a:ext cx="4825200" cy="34164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4" name="Google Shape;64;p5"/>
          <p:cNvSpPr txBox="1"/>
          <p:nvPr>
            <p:ph idx="2" type="body"/>
          </p:nvPr>
        </p:nvSpPr>
        <p:spPr>
          <a:xfrm>
            <a:off x="6208712" y="2603500"/>
            <a:ext cx="4825200" cy="34164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5" name="Google Shape;65;p5"/>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5"/>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8" name="Shape 68"/>
        <p:cNvGrpSpPr/>
        <p:nvPr/>
      </p:nvGrpSpPr>
      <p:grpSpPr>
        <a:xfrm>
          <a:off x="0" y="0"/>
          <a:ext cx="0" cy="0"/>
          <a:chOff x="0" y="0"/>
          <a:chExt cx="0" cy="0"/>
        </a:xfrm>
      </p:grpSpPr>
      <p:sp>
        <p:nvSpPr>
          <p:cNvPr id="69" name="Google Shape;69;p6"/>
          <p:cNvSpPr txBox="1"/>
          <p:nvPr>
            <p:ph type="title"/>
          </p:nvPr>
        </p:nvSpPr>
        <p:spPr>
          <a:xfrm>
            <a:off x="1154953"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3600"/>
              <a:buFont typeface="Century Gothic"/>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6"/>
          <p:cNvSpPr txBox="1"/>
          <p:nvPr>
            <p:ph idx="1" type="body"/>
          </p:nvPr>
        </p:nvSpPr>
        <p:spPr>
          <a:xfrm>
            <a:off x="1154954" y="2603500"/>
            <a:ext cx="4825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71" name="Google Shape;71;p6"/>
          <p:cNvSpPr txBox="1"/>
          <p:nvPr>
            <p:ph idx="2" type="body"/>
          </p:nvPr>
        </p:nvSpPr>
        <p:spPr>
          <a:xfrm>
            <a:off x="1154954" y="3179762"/>
            <a:ext cx="4825200" cy="28401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2" name="Google Shape;72;p6"/>
          <p:cNvSpPr txBox="1"/>
          <p:nvPr>
            <p:ph idx="3" type="body"/>
          </p:nvPr>
        </p:nvSpPr>
        <p:spPr>
          <a:xfrm>
            <a:off x="6208712" y="2603500"/>
            <a:ext cx="4825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73" name="Google Shape;73;p6"/>
          <p:cNvSpPr txBox="1"/>
          <p:nvPr>
            <p:ph idx="4" type="body"/>
          </p:nvPr>
        </p:nvSpPr>
        <p:spPr>
          <a:xfrm>
            <a:off x="6208710" y="3179762"/>
            <a:ext cx="4825200" cy="28401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4" name="Google Shape;74;p6"/>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6"/>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1154953"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7"/>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7"/>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
        <p:nvSpPr>
          <p:cNvPr id="83" name="Google Shape;83;p8"/>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8"/>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7" name="Shape 87"/>
        <p:cNvGrpSpPr/>
        <p:nvPr/>
      </p:nvGrpSpPr>
      <p:grpSpPr>
        <a:xfrm>
          <a:off x="0" y="0"/>
          <a:ext cx="0" cy="0"/>
          <a:chOff x="0" y="0"/>
          <a:chExt cx="0" cy="0"/>
        </a:xfrm>
      </p:grpSpPr>
      <p:grpSp>
        <p:nvGrpSpPr>
          <p:cNvPr id="88" name="Google Shape;88;p9"/>
          <p:cNvGrpSpPr/>
          <p:nvPr/>
        </p:nvGrpSpPr>
        <p:grpSpPr>
          <a:xfrm>
            <a:off x="0" y="-2373"/>
            <a:ext cx="12192011" cy="6867027"/>
            <a:chOff x="0" y="-2373"/>
            <a:chExt cx="12192011" cy="6867027"/>
          </a:xfrm>
        </p:grpSpPr>
        <p:sp>
          <p:nvSpPr>
            <p:cNvPr id="89" name="Google Shape;89;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5713412" y="402165"/>
              <a:ext cx="60552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5677505">
              <a:off x="3140479"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rot="-5400000">
              <a:off x="2229375" y="2801718"/>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8" name="Google Shape;98;p9"/>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9" name="Google Shape;99;p9"/>
          <p:cNvSpPr txBox="1"/>
          <p:nvPr>
            <p:ph type="title"/>
          </p:nvPr>
        </p:nvSpPr>
        <p:spPr>
          <a:xfrm>
            <a:off x="1154954" y="1295400"/>
            <a:ext cx="2793300" cy="1600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9"/>
          <p:cNvSpPr txBox="1"/>
          <p:nvPr>
            <p:ph idx="1" type="body"/>
          </p:nvPr>
        </p:nvSpPr>
        <p:spPr>
          <a:xfrm>
            <a:off x="5781146" y="1447800"/>
            <a:ext cx="5190000" cy="4572000"/>
          </a:xfrm>
          <a:prstGeom prst="rect">
            <a:avLst/>
          </a:prstGeom>
          <a:noFill/>
          <a:ln>
            <a:noFill/>
          </a:ln>
        </p:spPr>
        <p:txBody>
          <a:bodyPr anchorCtr="0" anchor="ctr"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1" name="Google Shape;101;p9"/>
          <p:cNvSpPr txBox="1"/>
          <p:nvPr>
            <p:ph idx="2" type="body"/>
          </p:nvPr>
        </p:nvSpPr>
        <p:spPr>
          <a:xfrm>
            <a:off x="1154955" y="2895600"/>
            <a:ext cx="2793300" cy="31293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solidFill>
                  <a:schemeClr val="accent1"/>
                </a:solidFill>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02" name="Google Shape;102;p9"/>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9"/>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grpSp>
        <p:nvGrpSpPr>
          <p:cNvPr id="107" name="Google Shape;107;p10"/>
          <p:cNvGrpSpPr/>
          <p:nvPr/>
        </p:nvGrpSpPr>
        <p:grpSpPr>
          <a:xfrm>
            <a:off x="0" y="-2373"/>
            <a:ext cx="12192011" cy="6867027"/>
            <a:chOff x="0" y="-2373"/>
            <a:chExt cx="12192011" cy="6867027"/>
          </a:xfrm>
        </p:grpSpPr>
        <p:sp>
          <p:nvSpPr>
            <p:cNvPr id="108" name="Google Shape;108;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6172200" y="402165"/>
              <a:ext cx="55965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rot="-5400000">
              <a:off x="3295430" y="2801718"/>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10"/>
            <p:cNvSpPr/>
            <p:nvPr/>
          </p:nvSpPr>
          <p:spPr>
            <a:xfrm rot="-5677505">
              <a:off x="4203588"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8" name="Google Shape;118;p10"/>
          <p:cNvSpPr txBox="1"/>
          <p:nvPr>
            <p:ph type="title"/>
          </p:nvPr>
        </p:nvSpPr>
        <p:spPr>
          <a:xfrm>
            <a:off x="1153907" y="1693332"/>
            <a:ext cx="3860400" cy="1735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3600"/>
              <a:buFont typeface="Century Gothic"/>
              <a:buNone/>
              <a:defRPr b="0"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10"/>
          <p:cNvSpPr/>
          <p:nvPr>
            <p:ph idx="2" type="pic"/>
          </p:nvPr>
        </p:nvSpPr>
        <p:spPr>
          <a:xfrm>
            <a:off x="6547870" y="1143000"/>
            <a:ext cx="3227100" cy="4572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20" name="Google Shape;120;p10"/>
          <p:cNvSpPr txBox="1"/>
          <p:nvPr>
            <p:ph idx="1" type="body"/>
          </p:nvPr>
        </p:nvSpPr>
        <p:spPr>
          <a:xfrm>
            <a:off x="1154955" y="3657600"/>
            <a:ext cx="3859200" cy="1371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solidFill>
                  <a:schemeClr val="accent1"/>
                </a:solidFill>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21" name="Google Shape;121;p10"/>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0"/>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2373"/>
            <a:ext cx="12192011" cy="6867027"/>
            <a:chOff x="0" y="-2373"/>
            <a:chExt cx="12192011" cy="6867027"/>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9">
              <a:off x="8490949" y="1797513"/>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p:nvPr>
            <p:ph type="title"/>
          </p:nvPr>
        </p:nvSpPr>
        <p:spPr>
          <a:xfrm>
            <a:off x="1154953" y="973668"/>
            <a:ext cx="8761500" cy="707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5" y="2603500"/>
            <a:ext cx="8761500" cy="34164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19"/>
          <p:cNvSpPr txBox="1"/>
          <p:nvPr>
            <p:ph type="ctrTitle"/>
          </p:nvPr>
        </p:nvSpPr>
        <p:spPr>
          <a:xfrm>
            <a:off x="643944" y="347729"/>
            <a:ext cx="9079092" cy="232991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0000"/>
              </a:buClr>
              <a:buSzPts val="5400"/>
              <a:buFont typeface="Century Gothic"/>
              <a:buNone/>
            </a:pPr>
            <a:r>
              <a:rPr lang="en-US">
                <a:solidFill>
                  <a:srgbClr val="FF0000"/>
                </a:solidFill>
              </a:rPr>
              <a:t>ELECTRIC MOTOR TEMPERATURE</a:t>
            </a:r>
            <a:endParaRPr>
              <a:solidFill>
                <a:srgbClr val="FF0000"/>
              </a:solidFill>
            </a:endParaRPr>
          </a:p>
        </p:txBody>
      </p:sp>
      <p:pic>
        <p:nvPicPr>
          <p:cNvPr id="255" name="Google Shape;255;p19"/>
          <p:cNvPicPr preferRelativeResize="0"/>
          <p:nvPr/>
        </p:nvPicPr>
        <p:blipFill rotWithShape="1">
          <a:blip r:embed="rId3">
            <a:alphaModFix/>
          </a:blip>
          <a:srcRect b="0" l="0" r="0" t="0"/>
          <a:stretch/>
        </p:blipFill>
        <p:spPr>
          <a:xfrm>
            <a:off x="5666258" y="1863749"/>
            <a:ext cx="5895975" cy="4143375"/>
          </a:xfrm>
          <a:prstGeom prst="rect">
            <a:avLst/>
          </a:prstGeom>
          <a:noFill/>
          <a:ln>
            <a:noFill/>
          </a:ln>
        </p:spPr>
      </p:pic>
      <p:sp>
        <p:nvSpPr>
          <p:cNvPr id="256" name="Google Shape;256;p19"/>
          <p:cNvSpPr txBox="1"/>
          <p:nvPr/>
        </p:nvSpPr>
        <p:spPr>
          <a:xfrm>
            <a:off x="1008425" y="3417048"/>
            <a:ext cx="4256100" cy="8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solidFill>
                  <a:srgbClr val="FF0000"/>
                </a:solidFill>
                <a:highlight>
                  <a:srgbClr val="FCE5CD"/>
                </a:highlight>
                <a:latin typeface="Century Gothic"/>
                <a:ea typeface="Century Gothic"/>
                <a:cs typeface="Century Gothic"/>
                <a:sym typeface="Century Gothic"/>
              </a:rPr>
              <a:t>PANTHERS GROUP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8"/>
          <p:cNvSpPr txBox="1"/>
          <p:nvPr>
            <p:ph type="title"/>
          </p:nvPr>
        </p:nvSpPr>
        <p:spPr>
          <a:xfrm>
            <a:off x="1154953"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Building</a:t>
            </a:r>
            <a:endParaRPr/>
          </a:p>
        </p:txBody>
      </p:sp>
      <p:sp>
        <p:nvSpPr>
          <p:cNvPr id="327" name="Google Shape;327;p28"/>
          <p:cNvSpPr txBox="1"/>
          <p:nvPr>
            <p:ph idx="1" type="body"/>
          </p:nvPr>
        </p:nvSpPr>
        <p:spPr>
          <a:xfrm>
            <a:off x="184150" y="2414100"/>
            <a:ext cx="11492100" cy="4443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u="sng"/>
              <a:t>MODEL- Random Forest</a:t>
            </a:r>
            <a:endParaRPr b="1" u="sng"/>
          </a:p>
          <a:p>
            <a:pPr indent="0" lvl="0" marL="0" rtl="0" algn="l">
              <a:spcBef>
                <a:spcPts val="1000"/>
              </a:spcBef>
              <a:spcAft>
                <a:spcPts val="0"/>
              </a:spcAft>
              <a:buNone/>
            </a:pPr>
            <a:r>
              <a:rPr lang="en-US"/>
              <a:t>error- 0.001</a:t>
            </a:r>
            <a:endParaRPr/>
          </a:p>
          <a:p>
            <a:pPr indent="0" lvl="0" marL="0" rtl="0" algn="l">
              <a:spcBef>
                <a:spcPts val="1000"/>
              </a:spcBef>
              <a:spcAft>
                <a:spcPts val="0"/>
              </a:spcAft>
              <a:buNone/>
            </a:pPr>
            <a:r>
              <a:rPr lang="en-US"/>
              <a:t> accuracy- 99.9%</a:t>
            </a:r>
            <a:endParaRPr/>
          </a:p>
          <a:p>
            <a:pPr indent="0" lvl="0" marL="0" rtl="0" algn="l">
              <a:spcBef>
                <a:spcPts val="1000"/>
              </a:spcBef>
              <a:spcAft>
                <a:spcPts val="0"/>
              </a:spcAft>
              <a:buNone/>
            </a:pPr>
            <a:r>
              <a:rPr lang="en-US"/>
              <a:t>rmse value - 0.3235</a:t>
            </a:r>
            <a:endParaRPr/>
          </a:p>
          <a:p>
            <a:pPr indent="0" lvl="0" marL="0" rtl="0" algn="l">
              <a:spcBef>
                <a:spcPts val="1000"/>
              </a:spcBef>
              <a:spcAft>
                <a:spcPts val="0"/>
              </a:spcAft>
              <a:buNone/>
            </a:pPr>
            <a:r>
              <a:t/>
            </a:r>
            <a:endParaRPr/>
          </a:p>
        </p:txBody>
      </p:sp>
      <p:pic>
        <p:nvPicPr>
          <p:cNvPr id="328" name="Google Shape;328;p28"/>
          <p:cNvPicPr preferRelativeResize="0"/>
          <p:nvPr/>
        </p:nvPicPr>
        <p:blipFill>
          <a:blip r:embed="rId3">
            <a:alphaModFix/>
          </a:blip>
          <a:stretch>
            <a:fillRect/>
          </a:stretch>
        </p:blipFill>
        <p:spPr>
          <a:xfrm>
            <a:off x="590900" y="4397050"/>
            <a:ext cx="4082575" cy="2053225"/>
          </a:xfrm>
          <a:prstGeom prst="rect">
            <a:avLst/>
          </a:prstGeom>
          <a:noFill/>
          <a:ln>
            <a:noFill/>
          </a:ln>
        </p:spPr>
      </p:pic>
      <p:sp>
        <p:nvSpPr>
          <p:cNvPr id="329" name="Google Shape;329;p28"/>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9"/>
          <p:cNvSpPr txBox="1"/>
          <p:nvPr>
            <p:ph idx="1" type="body"/>
          </p:nvPr>
        </p:nvSpPr>
        <p:spPr>
          <a:xfrm>
            <a:off x="1154950" y="1193525"/>
            <a:ext cx="8761500" cy="482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35" name="Google Shape;335;p29"/>
          <p:cNvPicPr preferRelativeResize="0"/>
          <p:nvPr/>
        </p:nvPicPr>
        <p:blipFill rotWithShape="1">
          <a:blip r:embed="rId3">
            <a:alphaModFix/>
          </a:blip>
          <a:srcRect b="13500" l="20400" r="18151" t="22182"/>
          <a:stretch/>
        </p:blipFill>
        <p:spPr>
          <a:xfrm>
            <a:off x="373025" y="511500"/>
            <a:ext cx="11426525" cy="6158176"/>
          </a:xfrm>
          <a:prstGeom prst="rect">
            <a:avLst/>
          </a:prstGeom>
          <a:noFill/>
          <a:ln>
            <a:noFill/>
          </a:ln>
        </p:spPr>
      </p:pic>
      <p:sp>
        <p:nvSpPr>
          <p:cNvPr id="336" name="Google Shape;336;p29"/>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0"/>
          <p:cNvSpPr txBox="1"/>
          <p:nvPr>
            <p:ph type="title"/>
          </p:nvPr>
        </p:nvSpPr>
        <p:spPr>
          <a:xfrm>
            <a:off x="1154953"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Deployment</a:t>
            </a:r>
            <a:endParaRPr/>
          </a:p>
        </p:txBody>
      </p:sp>
      <p:sp>
        <p:nvSpPr>
          <p:cNvPr id="342" name="Google Shape;342;p30"/>
          <p:cNvSpPr txBox="1"/>
          <p:nvPr>
            <p:ph idx="1" type="body"/>
          </p:nvPr>
        </p:nvSpPr>
        <p:spPr>
          <a:xfrm>
            <a:off x="1154950" y="2603500"/>
            <a:ext cx="10353600" cy="39330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Times New Roman"/>
              <a:buChar char="●"/>
            </a:pPr>
            <a:r>
              <a:rPr b="1" lang="en-US" sz="2400">
                <a:latin typeface="Times New Roman"/>
                <a:ea typeface="Times New Roman"/>
                <a:cs typeface="Times New Roman"/>
                <a:sym typeface="Times New Roman"/>
              </a:rPr>
              <a:t>The Model Deployed is Random Forest Regressor.</a:t>
            </a:r>
            <a:endParaRPr b="1" sz="2400">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US" sz="2400">
                <a:latin typeface="Times New Roman"/>
                <a:ea typeface="Times New Roman"/>
                <a:cs typeface="Times New Roman"/>
                <a:sym typeface="Times New Roman"/>
              </a:rPr>
              <a:t>For deployment we have create two files like </a:t>
            </a:r>
            <a:r>
              <a:rPr b="1" lang="en-US" sz="2400">
                <a:latin typeface="Times New Roman"/>
                <a:ea typeface="Times New Roman"/>
                <a:cs typeface="Times New Roman"/>
                <a:sym typeface="Times New Roman"/>
              </a:rPr>
              <a:t>app.py </a:t>
            </a:r>
            <a:r>
              <a:rPr lang="en-US" sz="2400">
                <a:latin typeface="Times New Roman"/>
                <a:ea typeface="Times New Roman"/>
                <a:cs typeface="Times New Roman"/>
                <a:sym typeface="Times New Roman"/>
              </a:rPr>
              <a:t>and</a:t>
            </a:r>
            <a:r>
              <a:rPr b="1" lang="en-US" sz="2400">
                <a:latin typeface="Times New Roman"/>
                <a:ea typeface="Times New Roman"/>
                <a:cs typeface="Times New Roman"/>
                <a:sym typeface="Times New Roman"/>
              </a:rPr>
              <a:t> server.py</a:t>
            </a:r>
            <a:endParaRPr b="1" sz="2400">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US" sz="2400">
                <a:latin typeface="Times New Roman"/>
                <a:ea typeface="Times New Roman"/>
                <a:cs typeface="Times New Roman"/>
                <a:sym typeface="Times New Roman"/>
              </a:rPr>
              <a:t>Using </a:t>
            </a:r>
            <a:r>
              <a:rPr b="1" lang="en-US" sz="2400">
                <a:latin typeface="Times New Roman"/>
                <a:ea typeface="Times New Roman"/>
                <a:cs typeface="Times New Roman"/>
                <a:sym typeface="Times New Roman"/>
              </a:rPr>
              <a:t>app.py </a:t>
            </a:r>
            <a:r>
              <a:rPr lang="en-US" sz="2400">
                <a:latin typeface="Times New Roman"/>
                <a:ea typeface="Times New Roman"/>
                <a:cs typeface="Times New Roman"/>
                <a:sym typeface="Times New Roman"/>
              </a:rPr>
              <a:t>file we have created </a:t>
            </a:r>
            <a:r>
              <a:rPr b="1" lang="en-US" sz="2400">
                <a:latin typeface="Times New Roman"/>
                <a:ea typeface="Times New Roman"/>
                <a:cs typeface="Times New Roman"/>
                <a:sym typeface="Times New Roman"/>
              </a:rPr>
              <a:t>model.pkl </a:t>
            </a:r>
            <a:r>
              <a:rPr lang="en-US" sz="2400">
                <a:latin typeface="Times New Roman"/>
                <a:ea typeface="Times New Roman"/>
                <a:cs typeface="Times New Roman"/>
                <a:sym typeface="Times New Roman"/>
              </a:rPr>
              <a:t>file.</a:t>
            </a:r>
            <a:endParaRPr sz="2400">
              <a:latin typeface="Times New Roman"/>
              <a:ea typeface="Times New Roman"/>
              <a:cs typeface="Times New Roman"/>
              <a:sym typeface="Times New Roman"/>
            </a:endParaRPr>
          </a:p>
          <a:p>
            <a:pPr indent="0" lvl="0" marL="457200" rtl="0" algn="l">
              <a:spcBef>
                <a:spcPts val="1000"/>
              </a:spcBef>
              <a:spcAft>
                <a:spcPts val="0"/>
              </a:spcAft>
              <a:buNone/>
            </a:pPr>
            <a:r>
              <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343" name="Google Shape;343;p30"/>
          <p:cNvPicPr preferRelativeResize="0"/>
          <p:nvPr/>
        </p:nvPicPr>
        <p:blipFill>
          <a:blip r:embed="rId3">
            <a:alphaModFix/>
          </a:blip>
          <a:stretch>
            <a:fillRect/>
          </a:stretch>
        </p:blipFill>
        <p:spPr>
          <a:xfrm>
            <a:off x="4108900" y="4500300"/>
            <a:ext cx="5701400" cy="1244300"/>
          </a:xfrm>
          <a:prstGeom prst="rect">
            <a:avLst/>
          </a:prstGeom>
          <a:noFill/>
          <a:ln>
            <a:noFill/>
          </a:ln>
        </p:spPr>
      </p:pic>
      <p:sp>
        <p:nvSpPr>
          <p:cNvPr id="344" name="Google Shape;344;p30"/>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1"/>
          <p:cNvSpPr txBox="1"/>
          <p:nvPr>
            <p:ph type="title"/>
          </p:nvPr>
        </p:nvSpPr>
        <p:spPr>
          <a:xfrm>
            <a:off x="1154953"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a:t>
            </a:r>
            <a:endParaRPr/>
          </a:p>
        </p:txBody>
      </p:sp>
      <p:sp>
        <p:nvSpPr>
          <p:cNvPr id="350" name="Google Shape;350;p31"/>
          <p:cNvSpPr txBox="1"/>
          <p:nvPr>
            <p:ph idx="1" type="body"/>
          </p:nvPr>
        </p:nvSpPr>
        <p:spPr>
          <a:xfrm>
            <a:off x="807625" y="2326900"/>
            <a:ext cx="11384400" cy="4185600"/>
          </a:xfrm>
          <a:prstGeom prst="rect">
            <a:avLst/>
          </a:prstGeom>
        </p:spPr>
        <p:txBody>
          <a:bodyPr anchorCtr="0" anchor="t" bIns="45700" lIns="91425" spcFirstLastPara="1" rIns="91425" wrap="square" tIns="45700">
            <a:noAutofit/>
          </a:bodyPr>
          <a:lstStyle/>
          <a:p>
            <a:pPr indent="0" lvl="0" marL="457200" rtl="0" algn="just">
              <a:spcBef>
                <a:spcPts val="1000"/>
              </a:spcBef>
              <a:spcAft>
                <a:spcPts val="0"/>
              </a:spcAft>
              <a:buNone/>
            </a:pPr>
            <a:r>
              <a:rPr b="1" lang="en-US" sz="2400" u="sng">
                <a:latin typeface="Times New Roman"/>
                <a:ea typeface="Times New Roman"/>
                <a:cs typeface="Times New Roman"/>
                <a:sym typeface="Times New Roman"/>
              </a:rPr>
              <a:t>Flask File creation:</a:t>
            </a:r>
            <a:endParaRPr b="1" sz="2400" u="sng">
              <a:latin typeface="Times New Roman"/>
              <a:ea typeface="Times New Roman"/>
              <a:cs typeface="Times New Roman"/>
              <a:sym typeface="Times New Roman"/>
            </a:endParaRPr>
          </a:p>
          <a:p>
            <a:pPr indent="0" lvl="0" marL="0" rtl="0" algn="just">
              <a:spcBef>
                <a:spcPts val="1000"/>
              </a:spcBef>
              <a:spcAft>
                <a:spcPts val="0"/>
              </a:spcAft>
              <a:buNone/>
            </a:pPr>
            <a:r>
              <a:t/>
            </a:r>
            <a:endParaRPr sz="2400">
              <a:latin typeface="Times New Roman"/>
              <a:ea typeface="Times New Roman"/>
              <a:cs typeface="Times New Roman"/>
              <a:sym typeface="Times New Roman"/>
            </a:endParaRPr>
          </a:p>
          <a:p>
            <a:pPr indent="-381000" lvl="0" marL="457200" rtl="0" algn="just">
              <a:spcBef>
                <a:spcPts val="1000"/>
              </a:spcBef>
              <a:spcAft>
                <a:spcPts val="0"/>
              </a:spcAft>
              <a:buSzPts val="2400"/>
              <a:buChar char="●"/>
            </a:pPr>
            <a:r>
              <a:rPr lang="en-US" sz="2400">
                <a:latin typeface="Times New Roman"/>
                <a:ea typeface="Times New Roman"/>
                <a:cs typeface="Times New Roman"/>
                <a:sym typeface="Times New Roman"/>
              </a:rPr>
              <a:t>Second file named</a:t>
            </a:r>
            <a:r>
              <a:rPr b="1" lang="en-US" sz="2400">
                <a:latin typeface="Times New Roman"/>
                <a:ea typeface="Times New Roman"/>
                <a:cs typeface="Times New Roman"/>
                <a:sym typeface="Times New Roman"/>
              </a:rPr>
              <a:t> server.py </a:t>
            </a:r>
            <a:r>
              <a:rPr lang="en-US" sz="2400">
                <a:latin typeface="Times New Roman"/>
                <a:ea typeface="Times New Roman"/>
                <a:cs typeface="Times New Roman"/>
                <a:sym typeface="Times New Roman"/>
              </a:rPr>
              <a:t>in this we have import </a:t>
            </a:r>
            <a:r>
              <a:rPr b="1" lang="en-US" sz="2400">
                <a:latin typeface="Times New Roman"/>
                <a:ea typeface="Times New Roman"/>
                <a:cs typeface="Times New Roman"/>
                <a:sym typeface="Times New Roman"/>
              </a:rPr>
              <a:t>flask</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Char char="●"/>
            </a:pPr>
            <a:r>
              <a:rPr lang="en-US" sz="2400">
                <a:latin typeface="Times New Roman"/>
                <a:ea typeface="Times New Roman"/>
                <a:cs typeface="Times New Roman"/>
                <a:sym typeface="Times New Roman"/>
              </a:rPr>
              <a:t>Using</a:t>
            </a:r>
            <a:r>
              <a:rPr b="1" lang="en-US" sz="2400">
                <a:latin typeface="Times New Roman"/>
                <a:ea typeface="Times New Roman"/>
                <a:cs typeface="Times New Roman"/>
                <a:sym typeface="Times New Roman"/>
              </a:rPr>
              <a:t> @app.route(‘/’) </a:t>
            </a:r>
            <a:r>
              <a:rPr lang="en-US" sz="2400">
                <a:latin typeface="Times New Roman"/>
                <a:ea typeface="Times New Roman"/>
                <a:cs typeface="Times New Roman"/>
                <a:sym typeface="Times New Roman"/>
              </a:rPr>
              <a:t>url to execute homepage function which named as </a:t>
            </a:r>
            <a:r>
              <a:rPr b="1" lang="en-US" sz="2400">
                <a:latin typeface="Times New Roman"/>
                <a:ea typeface="Times New Roman"/>
                <a:cs typeface="Times New Roman"/>
                <a:sym typeface="Times New Roman"/>
              </a:rPr>
              <a:t>DOCTYPE.html</a:t>
            </a:r>
            <a:endParaRPr b="1" sz="2400">
              <a:latin typeface="Times New Roman"/>
              <a:ea typeface="Times New Roman"/>
              <a:cs typeface="Times New Roman"/>
              <a:sym typeface="Times New Roman"/>
            </a:endParaRPr>
          </a:p>
          <a:p>
            <a:pPr indent="-381000" lvl="0" marL="457200" rtl="0" algn="just">
              <a:spcBef>
                <a:spcPts val="0"/>
              </a:spcBef>
              <a:spcAft>
                <a:spcPts val="0"/>
              </a:spcAft>
              <a:buSzPts val="2400"/>
              <a:buChar char="●"/>
            </a:pPr>
            <a:r>
              <a:rPr lang="en-US" sz="2400">
                <a:latin typeface="Times New Roman"/>
                <a:ea typeface="Times New Roman"/>
                <a:cs typeface="Times New Roman"/>
                <a:sym typeface="Times New Roman"/>
              </a:rPr>
              <a:t>Using </a:t>
            </a:r>
            <a:r>
              <a:rPr b="1" lang="en-US" sz="2400">
                <a:latin typeface="Times New Roman"/>
                <a:ea typeface="Times New Roman"/>
                <a:cs typeface="Times New Roman"/>
                <a:sym typeface="Times New Roman"/>
              </a:rPr>
              <a:t>@app.route(‘/predict’, mothods=[‘post’])</a:t>
            </a:r>
            <a:r>
              <a:rPr lang="en-US" sz="2400">
                <a:latin typeface="Times New Roman"/>
                <a:ea typeface="Times New Roman"/>
                <a:cs typeface="Times New Roman"/>
                <a:sym typeface="Times New Roman"/>
              </a:rPr>
              <a:t> transfer data to server and provide input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After that we have Predict using this link </a:t>
            </a:r>
            <a:r>
              <a:rPr b="1" lang="en-US" sz="2400" u="sng">
                <a:latin typeface="Times New Roman"/>
                <a:ea typeface="Times New Roman"/>
                <a:cs typeface="Times New Roman"/>
                <a:sym typeface="Times New Roman"/>
              </a:rPr>
              <a:t>http://127.0.0.1:5000/</a:t>
            </a:r>
            <a:endParaRPr b="1" sz="2400" u="sng">
              <a:latin typeface="Times New Roman"/>
              <a:ea typeface="Times New Roman"/>
              <a:cs typeface="Times New Roman"/>
              <a:sym typeface="Times New Roman"/>
            </a:endParaRPr>
          </a:p>
          <a:p>
            <a:pPr indent="0" lvl="0" marL="457200" rtl="0" algn="just">
              <a:spcBef>
                <a:spcPts val="1000"/>
              </a:spcBef>
              <a:spcAft>
                <a:spcPts val="0"/>
              </a:spcAft>
              <a:buNone/>
            </a:pPr>
            <a:r>
              <a:rPr b="1" lang="en-US" sz="2400">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p:txBody>
      </p:sp>
      <p:sp>
        <p:nvSpPr>
          <p:cNvPr id="351" name="Google Shape;351;p31"/>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2"/>
          <p:cNvSpPr txBox="1"/>
          <p:nvPr>
            <p:ph type="title"/>
          </p:nvPr>
        </p:nvSpPr>
        <p:spPr>
          <a:xfrm>
            <a:off x="1154953"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a:t>
            </a:r>
            <a:endParaRPr/>
          </a:p>
        </p:txBody>
      </p:sp>
      <p:sp>
        <p:nvSpPr>
          <p:cNvPr id="357" name="Google Shape;357;p32"/>
          <p:cNvSpPr txBox="1"/>
          <p:nvPr>
            <p:ph idx="1" type="body"/>
          </p:nvPr>
        </p:nvSpPr>
        <p:spPr>
          <a:xfrm>
            <a:off x="52350" y="1915675"/>
            <a:ext cx="12087300" cy="47091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Times New Roman"/>
              <a:buChar char="●"/>
            </a:pPr>
            <a:r>
              <a:rPr b="1" lang="en-US" sz="2400">
                <a:latin typeface="Times New Roman"/>
                <a:ea typeface="Times New Roman"/>
                <a:cs typeface="Times New Roman"/>
                <a:sym typeface="Times New Roman"/>
              </a:rPr>
              <a:t>Input Variables</a:t>
            </a:r>
            <a:endParaRPr b="1" sz="2400">
              <a:latin typeface="Times New Roman"/>
              <a:ea typeface="Times New Roman"/>
              <a:cs typeface="Times New Roman"/>
              <a:sym typeface="Times New Roman"/>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sz="2400">
              <a:latin typeface="Times New Roman"/>
              <a:ea typeface="Times New Roman"/>
              <a:cs typeface="Times New Roman"/>
              <a:sym typeface="Times New Roman"/>
            </a:endParaRPr>
          </a:p>
          <a:p>
            <a:pPr indent="0" lvl="0" marL="457200" rtl="0" algn="l">
              <a:spcBef>
                <a:spcPts val="1000"/>
              </a:spcBef>
              <a:spcAft>
                <a:spcPts val="0"/>
              </a:spcAft>
              <a:buNone/>
            </a:pPr>
            <a:r>
              <a:t/>
            </a:r>
            <a:endParaRPr b="1" sz="2400">
              <a:latin typeface="Times New Roman"/>
              <a:ea typeface="Times New Roman"/>
              <a:cs typeface="Times New Roman"/>
              <a:sym typeface="Times New Roman"/>
            </a:endParaRPr>
          </a:p>
          <a:p>
            <a:pPr indent="-381000" lvl="0" marL="457200" rtl="0" algn="l">
              <a:spcBef>
                <a:spcPts val="1000"/>
              </a:spcBef>
              <a:spcAft>
                <a:spcPts val="0"/>
              </a:spcAft>
              <a:buSzPts val="2400"/>
              <a:buFont typeface="Times New Roman"/>
              <a:buChar char="●"/>
            </a:pPr>
            <a:r>
              <a:rPr b="1" lang="en-US" sz="2400">
                <a:latin typeface="Times New Roman"/>
                <a:ea typeface="Times New Roman"/>
                <a:cs typeface="Times New Roman"/>
                <a:sym typeface="Times New Roman"/>
              </a:rPr>
              <a:t>Output: -------&gt;&gt;</a:t>
            </a:r>
            <a:endParaRPr b="1" sz="2400">
              <a:latin typeface="Times New Roman"/>
              <a:ea typeface="Times New Roman"/>
              <a:cs typeface="Times New Roman"/>
              <a:sym typeface="Times New Roman"/>
            </a:endParaRPr>
          </a:p>
        </p:txBody>
      </p:sp>
      <p:pic>
        <p:nvPicPr>
          <p:cNvPr id="358" name="Google Shape;358;p32"/>
          <p:cNvPicPr preferRelativeResize="0"/>
          <p:nvPr/>
        </p:nvPicPr>
        <p:blipFill>
          <a:blip r:embed="rId3">
            <a:alphaModFix/>
          </a:blip>
          <a:stretch>
            <a:fillRect/>
          </a:stretch>
        </p:blipFill>
        <p:spPr>
          <a:xfrm>
            <a:off x="330075" y="2775950"/>
            <a:ext cx="5889650" cy="2084575"/>
          </a:xfrm>
          <a:prstGeom prst="rect">
            <a:avLst/>
          </a:prstGeom>
          <a:noFill/>
          <a:ln>
            <a:noFill/>
          </a:ln>
        </p:spPr>
      </p:pic>
      <p:pic>
        <p:nvPicPr>
          <p:cNvPr id="359" name="Google Shape;359;p32"/>
          <p:cNvPicPr preferRelativeResize="0"/>
          <p:nvPr/>
        </p:nvPicPr>
        <p:blipFill>
          <a:blip r:embed="rId4">
            <a:alphaModFix/>
          </a:blip>
          <a:stretch>
            <a:fillRect/>
          </a:stretch>
        </p:blipFill>
        <p:spPr>
          <a:xfrm>
            <a:off x="6431975" y="3321775"/>
            <a:ext cx="5634476" cy="3210125"/>
          </a:xfrm>
          <a:prstGeom prst="rect">
            <a:avLst/>
          </a:prstGeom>
          <a:noFill/>
          <a:ln>
            <a:noFill/>
          </a:ln>
        </p:spPr>
      </p:pic>
      <p:sp>
        <p:nvSpPr>
          <p:cNvPr id="360" name="Google Shape;360;p32"/>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33"/>
          <p:cNvPicPr preferRelativeResize="0"/>
          <p:nvPr/>
        </p:nvPicPr>
        <p:blipFill>
          <a:blip r:embed="rId3">
            <a:alphaModFix/>
          </a:blip>
          <a:stretch>
            <a:fillRect/>
          </a:stretch>
        </p:blipFill>
        <p:spPr>
          <a:xfrm>
            <a:off x="0" y="0"/>
            <a:ext cx="12191999" cy="6858000"/>
          </a:xfrm>
          <a:prstGeom prst="rect">
            <a:avLst/>
          </a:prstGeom>
          <a:noFill/>
          <a:ln>
            <a:noFill/>
          </a:ln>
        </p:spPr>
      </p:pic>
      <p:sp>
        <p:nvSpPr>
          <p:cNvPr id="366" name="Google Shape;366;p33"/>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Business Objective</a:t>
            </a:r>
            <a:endParaRPr/>
          </a:p>
        </p:txBody>
      </p:sp>
      <p:sp>
        <p:nvSpPr>
          <p:cNvPr id="262" name="Google Shape;262;p20"/>
          <p:cNvSpPr txBox="1"/>
          <p:nvPr>
            <p:ph idx="1" type="body"/>
          </p:nvPr>
        </p:nvSpPr>
        <p:spPr>
          <a:xfrm>
            <a:off x="741300" y="2603500"/>
            <a:ext cx="11049600" cy="4113000"/>
          </a:xfrm>
          <a:prstGeom prst="rect">
            <a:avLst/>
          </a:prstGeom>
          <a:solidFill>
            <a:schemeClr val="lt1"/>
          </a:solidFill>
          <a:ln cap="rnd" cmpd="sng" w="1905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440"/>
              <a:buChar char="►"/>
            </a:pPr>
            <a:r>
              <a:rPr lang="en-US">
                <a:solidFill>
                  <a:schemeClr val="dk1"/>
                </a:solidFill>
              </a:rPr>
              <a:t>Predict  Temperature based on other attributes available.</a:t>
            </a:r>
            <a:endParaRPr>
              <a:solidFill>
                <a:schemeClr val="dk1"/>
              </a:solidFill>
            </a:endParaRPr>
          </a:p>
          <a:p>
            <a:pPr indent="-342900" lvl="0" marL="342900" rtl="0" algn="l">
              <a:lnSpc>
                <a:spcPct val="90000"/>
              </a:lnSpc>
              <a:spcBef>
                <a:spcPts val="1000"/>
              </a:spcBef>
              <a:spcAft>
                <a:spcPts val="0"/>
              </a:spcAft>
              <a:buClr>
                <a:schemeClr val="dk1"/>
              </a:buClr>
              <a:buSzPts val="1440"/>
              <a:buChar char="►"/>
            </a:pPr>
            <a:r>
              <a:rPr lang="en-US">
                <a:solidFill>
                  <a:schemeClr val="dk1"/>
                </a:solidFill>
              </a:rPr>
              <a:t>The dataset comprises several sensor data collected from a permanent magnet synchronous motor(PMSM) deployed on a test bench. The PMSM represents a German OEM’s prototype model. Test bench measurements were collected by the LEA department at Paderborn University.</a:t>
            </a:r>
            <a:endParaRPr>
              <a:solidFill>
                <a:schemeClr val="dk1"/>
              </a:solidFill>
            </a:endParaRPr>
          </a:p>
          <a:p>
            <a:pPr indent="-342900" lvl="0" marL="342900" rtl="0" algn="l">
              <a:lnSpc>
                <a:spcPct val="90000"/>
              </a:lnSpc>
              <a:spcBef>
                <a:spcPts val="1000"/>
              </a:spcBef>
              <a:spcAft>
                <a:spcPts val="0"/>
              </a:spcAft>
              <a:buClr>
                <a:schemeClr val="dk1"/>
              </a:buClr>
              <a:buSzPts val="1440"/>
              <a:buChar char="►"/>
            </a:pPr>
            <a:r>
              <a:rPr lang="en-US">
                <a:solidFill>
                  <a:schemeClr val="dk1"/>
                </a:solidFill>
              </a:rPr>
              <a:t>All recordings are sampled at 2Hz. The dataset consists of multiple measurement sessions, which can be distinguished from each other by column ”profile id ”. A measurement session can be between one and six hours long. The motor is excited by hand-designed driving cycle denoting a reference motor speed and a reference torque. Current in d/q coordinate (columns “u d” and “u q” ) and voltage in d/q coordinate (columns “u d” and “u q”) are a result of standard control strategy trying to follow the reference speed and torque. Columns ”motor speed” and “torque” are the resulting quantities achieved by that strategy, derived from set currents and voltage.</a:t>
            </a:r>
            <a:endParaRPr>
              <a:solidFill>
                <a:schemeClr val="dk1"/>
              </a:solidFill>
            </a:endParaRPr>
          </a:p>
          <a:p>
            <a:pPr indent="0" lvl="0" marL="0" rtl="0" algn="l">
              <a:spcBef>
                <a:spcPts val="1000"/>
              </a:spcBef>
              <a:spcAft>
                <a:spcPts val="0"/>
              </a:spcAft>
              <a:buSzPts val="1440"/>
              <a:buNone/>
            </a:pPr>
            <a:r>
              <a:t/>
            </a:r>
            <a:endParaRPr sz="3600">
              <a:solidFill>
                <a:srgbClr val="FF0000"/>
              </a:solidFill>
              <a:highlight>
                <a:srgbClr val="FCE5CD"/>
              </a:highlight>
            </a:endParaRPr>
          </a:p>
        </p:txBody>
      </p:sp>
      <p:sp>
        <p:nvSpPr>
          <p:cNvPr id="263" name="Google Shape;263;p20"/>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1154953"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Dataset </a:t>
            </a:r>
            <a:r>
              <a:rPr lang="en-US"/>
              <a:t>Details</a:t>
            </a:r>
            <a:endParaRPr/>
          </a:p>
        </p:txBody>
      </p:sp>
      <p:sp>
        <p:nvSpPr>
          <p:cNvPr id="269" name="Google Shape;269;p21"/>
          <p:cNvSpPr txBox="1"/>
          <p:nvPr>
            <p:ph idx="1" type="body"/>
          </p:nvPr>
        </p:nvSpPr>
        <p:spPr>
          <a:xfrm>
            <a:off x="1237575" y="2041900"/>
            <a:ext cx="10954500" cy="4549500"/>
          </a:xfrm>
          <a:prstGeom prst="rect">
            <a:avLst/>
          </a:prstGeom>
          <a:solidFill>
            <a:schemeClr val="lt1"/>
          </a:solidFill>
        </p:spPr>
        <p:txBody>
          <a:bodyPr anchorCtr="0" anchor="t" bIns="45700" lIns="91425" spcFirstLastPara="1" rIns="91425" wrap="square" tIns="45700">
            <a:noAutofit/>
          </a:bodyPr>
          <a:lstStyle/>
          <a:p>
            <a:pPr indent="-393700" lvl="1" marL="914400" rtl="0" algn="l">
              <a:lnSpc>
                <a:spcPct val="115000"/>
              </a:lnSpc>
              <a:spcBef>
                <a:spcPts val="1200"/>
              </a:spcBef>
              <a:spcAft>
                <a:spcPts val="0"/>
              </a:spcAft>
              <a:buClr>
                <a:schemeClr val="dk1"/>
              </a:buClr>
              <a:buSzPts val="2600"/>
              <a:buFont typeface="Arial"/>
              <a:buChar char="○"/>
            </a:pPr>
            <a:r>
              <a:rPr lang="en-US" sz="1800">
                <a:solidFill>
                  <a:schemeClr val="dk1"/>
                </a:solidFill>
              </a:rPr>
              <a:t>13 columns and 698649 rows</a:t>
            </a:r>
            <a:endParaRPr sz="1800">
              <a:solidFill>
                <a:schemeClr val="dk1"/>
              </a:solidFill>
            </a:endParaRPr>
          </a:p>
          <a:p>
            <a:pPr indent="-342900" lvl="1" marL="914400" rtl="0" algn="l">
              <a:lnSpc>
                <a:spcPct val="115000"/>
              </a:lnSpc>
              <a:spcBef>
                <a:spcPts val="0"/>
              </a:spcBef>
              <a:spcAft>
                <a:spcPts val="0"/>
              </a:spcAft>
              <a:buClr>
                <a:schemeClr val="dk1"/>
              </a:buClr>
              <a:buSzPts val="1800"/>
              <a:buFont typeface="Century Gothic"/>
              <a:buChar char="○"/>
            </a:pPr>
            <a:r>
              <a:rPr lang="en-US" sz="1800">
                <a:solidFill>
                  <a:schemeClr val="dk1"/>
                </a:solidFill>
              </a:rPr>
              <a:t>No missing/null values</a:t>
            </a:r>
            <a:endParaRPr sz="1800">
              <a:solidFill>
                <a:schemeClr val="dk1"/>
              </a:solidFill>
            </a:endParaRPr>
          </a:p>
          <a:p>
            <a:pPr indent="-342900" lvl="1" marL="914400" rtl="0" algn="l">
              <a:lnSpc>
                <a:spcPct val="115000"/>
              </a:lnSpc>
              <a:spcBef>
                <a:spcPts val="0"/>
              </a:spcBef>
              <a:spcAft>
                <a:spcPts val="0"/>
              </a:spcAft>
              <a:buClr>
                <a:schemeClr val="dk1"/>
              </a:buClr>
              <a:buSzPts val="1800"/>
              <a:buFont typeface="Century Gothic"/>
              <a:buChar char="○"/>
            </a:pPr>
            <a:r>
              <a:rPr lang="en-US" sz="1800">
                <a:solidFill>
                  <a:schemeClr val="dk1"/>
                </a:solidFill>
              </a:rPr>
              <a:t>no duplicates</a:t>
            </a:r>
            <a:endParaRPr sz="1800">
              <a:solidFill>
                <a:schemeClr val="dk1"/>
              </a:solidFill>
            </a:endParaRPr>
          </a:p>
          <a:p>
            <a:pPr indent="-342900" lvl="1" marL="914400" rtl="0" algn="l">
              <a:lnSpc>
                <a:spcPct val="115000"/>
              </a:lnSpc>
              <a:spcBef>
                <a:spcPts val="0"/>
              </a:spcBef>
              <a:spcAft>
                <a:spcPts val="0"/>
              </a:spcAft>
              <a:buClr>
                <a:schemeClr val="dk1"/>
              </a:buClr>
              <a:buSzPts val="1800"/>
              <a:buFont typeface="Century Gothic"/>
              <a:buChar char="○"/>
            </a:pPr>
            <a:r>
              <a:rPr lang="en-US" sz="1800">
                <a:solidFill>
                  <a:schemeClr val="dk1"/>
                </a:solidFill>
              </a:rPr>
              <a:t>no categorical or alphanumeric or text features</a:t>
            </a:r>
            <a:endParaRPr sz="1800">
              <a:solidFill>
                <a:schemeClr val="dk1"/>
              </a:solidFill>
            </a:endParaRPr>
          </a:p>
          <a:p>
            <a:pPr indent="0" lvl="0" marL="0" rtl="0" algn="l">
              <a:lnSpc>
                <a:spcPct val="115000"/>
              </a:lnSpc>
              <a:spcBef>
                <a:spcPts val="1200"/>
              </a:spcBef>
              <a:spcAft>
                <a:spcPts val="1200"/>
              </a:spcAft>
              <a:buNone/>
            </a:pPr>
            <a:r>
              <a:t/>
            </a:r>
            <a:endParaRPr sz="1800">
              <a:solidFill>
                <a:schemeClr val="dk1"/>
              </a:solidFill>
            </a:endParaRPr>
          </a:p>
        </p:txBody>
      </p:sp>
      <p:pic>
        <p:nvPicPr>
          <p:cNvPr id="270" name="Google Shape;270;p21"/>
          <p:cNvPicPr preferRelativeResize="0"/>
          <p:nvPr/>
        </p:nvPicPr>
        <p:blipFill>
          <a:blip r:embed="rId3">
            <a:alphaModFix/>
          </a:blip>
          <a:stretch>
            <a:fillRect/>
          </a:stretch>
        </p:blipFill>
        <p:spPr>
          <a:xfrm>
            <a:off x="330075" y="3784575"/>
            <a:ext cx="6765150" cy="2959575"/>
          </a:xfrm>
          <a:prstGeom prst="rect">
            <a:avLst/>
          </a:prstGeom>
          <a:noFill/>
          <a:ln>
            <a:noFill/>
          </a:ln>
        </p:spPr>
      </p:pic>
      <p:pic>
        <p:nvPicPr>
          <p:cNvPr id="271" name="Google Shape;271;p21"/>
          <p:cNvPicPr preferRelativeResize="0"/>
          <p:nvPr/>
        </p:nvPicPr>
        <p:blipFill>
          <a:blip r:embed="rId4">
            <a:alphaModFix/>
          </a:blip>
          <a:stretch>
            <a:fillRect/>
          </a:stretch>
        </p:blipFill>
        <p:spPr>
          <a:xfrm>
            <a:off x="6259525" y="3784575"/>
            <a:ext cx="5932476" cy="2959575"/>
          </a:xfrm>
          <a:prstGeom prst="rect">
            <a:avLst/>
          </a:prstGeom>
          <a:noFill/>
          <a:ln>
            <a:noFill/>
          </a:ln>
        </p:spPr>
      </p:pic>
      <p:sp>
        <p:nvSpPr>
          <p:cNvPr id="272" name="Google Shape;272;p21"/>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742025" y="973675"/>
            <a:ext cx="91743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latin typeface="Arial"/>
                <a:ea typeface="Arial"/>
                <a:cs typeface="Arial"/>
                <a:sym typeface="Arial"/>
              </a:rPr>
              <a:t>EDA</a:t>
            </a:r>
            <a:endParaRPr>
              <a:solidFill>
                <a:srgbClr val="FFFFFF"/>
              </a:solidFill>
              <a:latin typeface="Arial"/>
              <a:ea typeface="Arial"/>
              <a:cs typeface="Arial"/>
              <a:sym typeface="Arial"/>
            </a:endParaRPr>
          </a:p>
        </p:txBody>
      </p:sp>
      <p:sp>
        <p:nvSpPr>
          <p:cNvPr id="278" name="Google Shape;278;p22"/>
          <p:cNvSpPr txBox="1"/>
          <p:nvPr>
            <p:ph idx="1" type="body"/>
          </p:nvPr>
        </p:nvSpPr>
        <p:spPr>
          <a:xfrm>
            <a:off x="478850" y="1971600"/>
            <a:ext cx="11415300" cy="48864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Font typeface="Arial"/>
              <a:buChar char="➢"/>
            </a:pPr>
            <a:r>
              <a:rPr b="1" lang="en-US" sz="3000">
                <a:latin typeface="Arial"/>
                <a:ea typeface="Arial"/>
                <a:cs typeface="Arial"/>
                <a:sym typeface="Arial"/>
              </a:rPr>
              <a:t>Histograms</a:t>
            </a:r>
            <a:endParaRPr b="1" sz="2400">
              <a:latin typeface="Arial"/>
              <a:ea typeface="Arial"/>
              <a:cs typeface="Arial"/>
              <a:sym typeface="Arial"/>
            </a:endParaRPr>
          </a:p>
          <a:p>
            <a:pPr indent="0" lvl="0" marL="0" rtl="0" algn="just">
              <a:spcBef>
                <a:spcPts val="1000"/>
              </a:spcBef>
              <a:spcAft>
                <a:spcPts val="0"/>
              </a:spcAft>
              <a:buNone/>
            </a:pPr>
            <a:r>
              <a:rPr lang="en-US" sz="2000">
                <a:latin typeface="Arial"/>
                <a:ea typeface="Arial"/>
                <a:cs typeface="Arial"/>
                <a:sym typeface="Arial"/>
              </a:rPr>
              <a:t>The Histogram of the ambient temp and i_d shows that the data left(negatively) skewed and the coolant is right(positively) skewed.</a:t>
            </a:r>
            <a:endParaRPr sz="2000">
              <a:latin typeface="Arial"/>
              <a:ea typeface="Arial"/>
              <a:cs typeface="Arial"/>
              <a:sym typeface="Arial"/>
            </a:endParaRPr>
          </a:p>
          <a:p>
            <a:pPr indent="0" lvl="0" marL="0" rtl="0" algn="just">
              <a:spcBef>
                <a:spcPts val="1000"/>
              </a:spcBef>
              <a:spcAft>
                <a:spcPts val="0"/>
              </a:spcAft>
              <a:buNone/>
            </a:pPr>
            <a:r>
              <a:t/>
            </a:r>
            <a:endParaRPr sz="2000">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Torque and i_q seems to be leptokurtic distributions having positive kurtosis(Leptokurtic), indicates higher outliers.</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pm(rotor temperature),stator tooth , stator winding, stator yoke are platykurtic distributions and have negative kurtosis(platykurtic), indicates the low outliers.</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motor speed is positively skewed.</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u_d ,u_q and profile_id are not normally distributed.</a:t>
            </a:r>
            <a:endParaRPr sz="2000">
              <a:solidFill>
                <a:schemeClr val="dk1"/>
              </a:solidFill>
              <a:latin typeface="Arial"/>
              <a:ea typeface="Arial"/>
              <a:cs typeface="Arial"/>
              <a:sym typeface="Arial"/>
            </a:endParaRPr>
          </a:p>
          <a:p>
            <a:pPr indent="0" lvl="0" marL="0" rtl="0" algn="just">
              <a:spcBef>
                <a:spcPts val="1000"/>
              </a:spcBef>
              <a:spcAft>
                <a:spcPts val="0"/>
              </a:spcAft>
              <a:buNone/>
            </a:pPr>
            <a:r>
              <a:t/>
            </a:r>
            <a:endParaRPr sz="2000">
              <a:latin typeface="Arial"/>
              <a:ea typeface="Arial"/>
              <a:cs typeface="Arial"/>
              <a:sym typeface="Arial"/>
            </a:endParaRPr>
          </a:p>
        </p:txBody>
      </p:sp>
      <p:sp>
        <p:nvSpPr>
          <p:cNvPr id="279" name="Google Shape;279;p22"/>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3"/>
          <p:cNvSpPr txBox="1"/>
          <p:nvPr>
            <p:ph idx="1" type="body"/>
          </p:nvPr>
        </p:nvSpPr>
        <p:spPr>
          <a:xfrm>
            <a:off x="353075" y="1405675"/>
            <a:ext cx="11537400" cy="4673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sz="2600">
              <a:latin typeface="Arial"/>
              <a:ea typeface="Arial"/>
              <a:cs typeface="Arial"/>
              <a:sym typeface="Arial"/>
            </a:endParaRPr>
          </a:p>
        </p:txBody>
      </p:sp>
      <p:pic>
        <p:nvPicPr>
          <p:cNvPr id="285" name="Google Shape;285;p23"/>
          <p:cNvPicPr preferRelativeResize="0"/>
          <p:nvPr/>
        </p:nvPicPr>
        <p:blipFill rotWithShape="1">
          <a:blip r:embed="rId3">
            <a:alphaModFix/>
          </a:blip>
          <a:srcRect b="15045" l="27586" r="23544" t="40519"/>
          <a:stretch/>
        </p:blipFill>
        <p:spPr>
          <a:xfrm>
            <a:off x="475050" y="1563175"/>
            <a:ext cx="11241902" cy="4358699"/>
          </a:xfrm>
          <a:prstGeom prst="rect">
            <a:avLst/>
          </a:prstGeom>
          <a:noFill/>
          <a:ln>
            <a:noFill/>
          </a:ln>
        </p:spPr>
      </p:pic>
      <p:sp>
        <p:nvSpPr>
          <p:cNvPr id="286" name="Google Shape;286;p23"/>
          <p:cNvSpPr txBox="1"/>
          <p:nvPr/>
        </p:nvSpPr>
        <p:spPr>
          <a:xfrm>
            <a:off x="1033125" y="841225"/>
            <a:ext cx="27990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287" name="Google Shape;287;p23"/>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4"/>
          <p:cNvSpPr txBox="1"/>
          <p:nvPr>
            <p:ph type="title"/>
          </p:nvPr>
        </p:nvSpPr>
        <p:spPr>
          <a:xfrm>
            <a:off x="1154953" y="957645"/>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latin typeface="Arial"/>
                <a:ea typeface="Arial"/>
                <a:cs typeface="Arial"/>
                <a:sym typeface="Arial"/>
              </a:rPr>
              <a:t>EDA</a:t>
            </a:r>
            <a:endParaRPr sz="3000">
              <a:solidFill>
                <a:srgbClr val="FFFFFF"/>
              </a:solidFill>
              <a:latin typeface="Arial"/>
              <a:ea typeface="Arial"/>
              <a:cs typeface="Arial"/>
              <a:sym typeface="Arial"/>
            </a:endParaRPr>
          </a:p>
        </p:txBody>
      </p:sp>
      <p:sp>
        <p:nvSpPr>
          <p:cNvPr id="293" name="Google Shape;293;p24"/>
          <p:cNvSpPr txBox="1"/>
          <p:nvPr>
            <p:ph idx="1" type="body"/>
          </p:nvPr>
        </p:nvSpPr>
        <p:spPr>
          <a:xfrm>
            <a:off x="2289600" y="957650"/>
            <a:ext cx="9902400" cy="477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a:t> </a:t>
            </a:r>
            <a:r>
              <a:rPr b="1" lang="en-US" sz="2400">
                <a:solidFill>
                  <a:srgbClr val="F7F7F7"/>
                </a:solidFill>
              </a:rPr>
              <a:t>(</a:t>
            </a:r>
            <a:r>
              <a:rPr b="1" lang="en-US" sz="2400">
                <a:solidFill>
                  <a:srgbClr val="F7F7F7"/>
                </a:solidFill>
              </a:rPr>
              <a:t>Box Plots)</a:t>
            </a:r>
            <a:endParaRPr b="1" sz="2400">
              <a:solidFill>
                <a:srgbClr val="F7F7F7"/>
              </a:solidFill>
            </a:endParaRPr>
          </a:p>
          <a:p>
            <a:pPr indent="0" lvl="0" marL="0" rtl="0" algn="l">
              <a:spcBef>
                <a:spcPts val="1000"/>
              </a:spcBef>
              <a:spcAft>
                <a:spcPts val="0"/>
              </a:spcAft>
              <a:buNone/>
            </a:pPr>
            <a:r>
              <a:t/>
            </a:r>
            <a:endParaRPr b="1" sz="2400"/>
          </a:p>
          <a:p>
            <a:pPr indent="0" lvl="0" marL="0" rtl="0" algn="l">
              <a:spcBef>
                <a:spcPts val="1000"/>
              </a:spcBef>
              <a:spcAft>
                <a:spcPts val="0"/>
              </a:spcAft>
              <a:buNone/>
            </a:pPr>
            <a:r>
              <a:t/>
            </a:r>
            <a:endParaRPr b="1" sz="2400"/>
          </a:p>
          <a:p>
            <a:pPr indent="0" lvl="0" marL="0" rtl="0" algn="l">
              <a:spcBef>
                <a:spcPts val="1000"/>
              </a:spcBef>
              <a:spcAft>
                <a:spcPts val="0"/>
              </a:spcAft>
              <a:buNone/>
            </a:pPr>
            <a:r>
              <a:t/>
            </a:r>
            <a:endParaRPr b="1" sz="2400"/>
          </a:p>
          <a:p>
            <a:pPr indent="0" lvl="0" marL="0" rtl="0" algn="l">
              <a:spcBef>
                <a:spcPts val="1000"/>
              </a:spcBef>
              <a:spcAft>
                <a:spcPts val="0"/>
              </a:spcAft>
              <a:buNone/>
            </a:pPr>
            <a:r>
              <a:t/>
            </a:r>
            <a:endParaRPr b="1" sz="2400"/>
          </a:p>
          <a:p>
            <a:pPr indent="0" lvl="0" marL="0" rtl="0" algn="l">
              <a:spcBef>
                <a:spcPts val="1000"/>
              </a:spcBef>
              <a:spcAft>
                <a:spcPts val="0"/>
              </a:spcAft>
              <a:buNone/>
            </a:pPr>
            <a:r>
              <a:t/>
            </a:r>
            <a:endParaRPr b="1" sz="2400"/>
          </a:p>
          <a:p>
            <a:pPr indent="0" lvl="0" marL="0" rtl="0" algn="l">
              <a:spcBef>
                <a:spcPts val="1000"/>
              </a:spcBef>
              <a:spcAft>
                <a:spcPts val="0"/>
              </a:spcAft>
              <a:buNone/>
            </a:pPr>
            <a:r>
              <a:t/>
            </a:r>
            <a:endParaRPr b="1"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p:txBody>
      </p:sp>
      <p:pic>
        <p:nvPicPr>
          <p:cNvPr id="294" name="Google Shape;294;p24"/>
          <p:cNvPicPr preferRelativeResize="0"/>
          <p:nvPr/>
        </p:nvPicPr>
        <p:blipFill rotWithShape="1">
          <a:blip r:embed="rId3">
            <a:alphaModFix/>
          </a:blip>
          <a:srcRect b="4674" l="20611" r="22084" t="51634"/>
          <a:stretch/>
        </p:blipFill>
        <p:spPr>
          <a:xfrm>
            <a:off x="615125" y="1956300"/>
            <a:ext cx="10255051" cy="2546076"/>
          </a:xfrm>
          <a:prstGeom prst="rect">
            <a:avLst/>
          </a:prstGeom>
          <a:noFill/>
          <a:ln>
            <a:noFill/>
          </a:ln>
        </p:spPr>
      </p:pic>
      <p:sp>
        <p:nvSpPr>
          <p:cNvPr id="295" name="Google Shape;295;p24"/>
          <p:cNvSpPr txBox="1"/>
          <p:nvPr/>
        </p:nvSpPr>
        <p:spPr>
          <a:xfrm>
            <a:off x="745400" y="4502375"/>
            <a:ext cx="9994500" cy="2135700"/>
          </a:xfrm>
          <a:prstGeom prst="rect">
            <a:avLst/>
          </a:prstGeom>
          <a:noFill/>
          <a:ln>
            <a:noFill/>
          </a:ln>
        </p:spPr>
        <p:txBody>
          <a:bodyPr anchorCtr="0" anchor="t" bIns="91425" lIns="91425" spcFirstLastPara="1" rIns="91425" wrap="square" tIns="91425">
            <a:noAutofit/>
          </a:bodyPr>
          <a:lstStyle/>
          <a:p>
            <a:pPr indent="-355600" lvl="0" marL="457200" rtl="0" algn="l">
              <a:spcBef>
                <a:spcPts val="1000"/>
              </a:spcBef>
              <a:spcAft>
                <a:spcPts val="0"/>
              </a:spcAft>
              <a:buClr>
                <a:schemeClr val="accent1"/>
              </a:buClr>
              <a:buSzPts val="2000"/>
              <a:buFont typeface="Arial"/>
              <a:buChar char="➢"/>
            </a:pPr>
            <a:r>
              <a:rPr lang="en-US" sz="2000">
                <a:solidFill>
                  <a:srgbClr val="3F3F3F"/>
                </a:solidFill>
              </a:rPr>
              <a:t>Boxplot of the ambient temp shows that the  data is left skewed and have high outliers.</a:t>
            </a:r>
            <a:endParaRPr sz="2000">
              <a:solidFill>
                <a:srgbClr val="3F3F3F"/>
              </a:solidFill>
            </a:endParaRPr>
          </a:p>
          <a:p>
            <a:pPr indent="-355600" lvl="0" marL="457200" rtl="0" algn="l">
              <a:spcBef>
                <a:spcPts val="0"/>
              </a:spcBef>
              <a:spcAft>
                <a:spcPts val="0"/>
              </a:spcAft>
              <a:buClr>
                <a:schemeClr val="accent1"/>
              </a:buClr>
              <a:buSzPts val="2000"/>
              <a:buFont typeface="Arial"/>
              <a:buChar char="➢"/>
            </a:pPr>
            <a:r>
              <a:rPr lang="en-US" sz="2000">
                <a:solidFill>
                  <a:srgbClr val="3F3F3F"/>
                </a:solidFill>
              </a:rPr>
              <a:t>Boxplot of coolant,u_q,motor_speed,i_d, stator_yoke, stator_tooth, stator_winding indicates the absence of outliers in the respective data.</a:t>
            </a:r>
            <a:endParaRPr sz="2000">
              <a:solidFill>
                <a:srgbClr val="3F3F3F"/>
              </a:solidFill>
            </a:endParaRPr>
          </a:p>
          <a:p>
            <a:pPr indent="-355600" lvl="0" marL="457200" rtl="0" algn="l">
              <a:spcBef>
                <a:spcPts val="0"/>
              </a:spcBef>
              <a:spcAft>
                <a:spcPts val="0"/>
              </a:spcAft>
              <a:buClr>
                <a:schemeClr val="accent1"/>
              </a:buClr>
              <a:buSzPts val="2000"/>
              <a:buFont typeface="Arial"/>
              <a:buChar char="➢"/>
            </a:pPr>
            <a:r>
              <a:rPr lang="en-US" sz="2000">
                <a:solidFill>
                  <a:srgbClr val="3F3F3F"/>
                </a:solidFill>
              </a:rPr>
              <a:t>Boxplot of u_d, torque, i_q indicates the presence of outliers in the data.</a:t>
            </a:r>
            <a:endParaRPr sz="2000">
              <a:solidFill>
                <a:srgbClr val="3F3F3F"/>
              </a:solidFill>
            </a:endParaRPr>
          </a:p>
          <a:p>
            <a:pPr indent="-355600" lvl="0" marL="457200" rtl="0" algn="l">
              <a:spcBef>
                <a:spcPts val="0"/>
              </a:spcBef>
              <a:spcAft>
                <a:spcPts val="0"/>
              </a:spcAft>
              <a:buClr>
                <a:srgbClr val="3F3F3F"/>
              </a:buClr>
              <a:buSzPts val="2000"/>
              <a:buFont typeface="Noto Sans Symbols"/>
              <a:buChar char="➢"/>
            </a:pPr>
            <a:r>
              <a:rPr lang="en-US" sz="2000">
                <a:solidFill>
                  <a:srgbClr val="3F3F3F"/>
                </a:solidFill>
              </a:rPr>
              <a:t>As we have lots of outliers, we have treated them with IQR method.</a:t>
            </a:r>
            <a:endParaRPr sz="2000">
              <a:solidFill>
                <a:srgbClr val="3F3F3F"/>
              </a:solidFill>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296" name="Google Shape;296;p24"/>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1154953"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latin typeface="Arial"/>
                <a:ea typeface="Arial"/>
                <a:cs typeface="Arial"/>
                <a:sym typeface="Arial"/>
              </a:rPr>
              <a:t>Correlation</a:t>
            </a:r>
            <a:endParaRPr>
              <a:solidFill>
                <a:srgbClr val="FFFFFF"/>
              </a:solidFill>
              <a:latin typeface="Arial"/>
              <a:ea typeface="Arial"/>
              <a:cs typeface="Arial"/>
              <a:sym typeface="Arial"/>
            </a:endParaRPr>
          </a:p>
        </p:txBody>
      </p:sp>
      <p:sp>
        <p:nvSpPr>
          <p:cNvPr id="302" name="Google Shape;302;p25"/>
          <p:cNvSpPr txBox="1"/>
          <p:nvPr>
            <p:ph idx="1" type="body"/>
          </p:nvPr>
        </p:nvSpPr>
        <p:spPr>
          <a:xfrm>
            <a:off x="942825" y="2051000"/>
            <a:ext cx="10559400" cy="458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03" name="Google Shape;303;p25"/>
          <p:cNvPicPr preferRelativeResize="0"/>
          <p:nvPr/>
        </p:nvPicPr>
        <p:blipFill rotWithShape="1">
          <a:blip r:embed="rId3">
            <a:alphaModFix/>
          </a:blip>
          <a:srcRect b="12221" l="21133" r="20773" t="30373"/>
          <a:stretch/>
        </p:blipFill>
        <p:spPr>
          <a:xfrm>
            <a:off x="742725" y="2313600"/>
            <a:ext cx="6843648" cy="3972451"/>
          </a:xfrm>
          <a:prstGeom prst="rect">
            <a:avLst/>
          </a:prstGeom>
          <a:noFill/>
          <a:ln>
            <a:noFill/>
          </a:ln>
        </p:spPr>
      </p:pic>
      <p:sp>
        <p:nvSpPr>
          <p:cNvPr id="304" name="Google Shape;304;p25"/>
          <p:cNvSpPr txBox="1"/>
          <p:nvPr/>
        </p:nvSpPr>
        <p:spPr>
          <a:xfrm>
            <a:off x="7826650" y="2242250"/>
            <a:ext cx="3947400" cy="4200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US" sz="2000">
                <a:solidFill>
                  <a:srgbClr val="3F3F3F"/>
                </a:solidFill>
              </a:rPr>
              <a:t>1</a:t>
            </a:r>
            <a:r>
              <a:rPr lang="en-US" sz="2000">
                <a:solidFill>
                  <a:srgbClr val="3F3F3F"/>
                </a:solidFill>
              </a:rPr>
              <a:t>) </a:t>
            </a:r>
            <a:r>
              <a:rPr lang="en-US" sz="1800">
                <a:solidFill>
                  <a:srgbClr val="3F3F3F"/>
                </a:solidFill>
              </a:rPr>
              <a:t>stator_yoke and coolant are positively correlated. </a:t>
            </a:r>
            <a:endParaRPr sz="1800">
              <a:solidFill>
                <a:srgbClr val="3F3F3F"/>
              </a:solidFill>
            </a:endParaRPr>
          </a:p>
          <a:p>
            <a:pPr indent="0" lvl="0" marL="0" rtl="0" algn="l">
              <a:spcBef>
                <a:spcPts val="1000"/>
              </a:spcBef>
              <a:spcAft>
                <a:spcPts val="0"/>
              </a:spcAft>
              <a:buClr>
                <a:schemeClr val="dk1"/>
              </a:buClr>
              <a:buSzPts val="1100"/>
              <a:buFont typeface="Arial"/>
              <a:buNone/>
            </a:pPr>
            <a:r>
              <a:rPr lang="en-US" sz="1800">
                <a:solidFill>
                  <a:srgbClr val="3F3F3F"/>
                </a:solidFill>
              </a:rPr>
              <a:t>2) i_q and torque are positively correlated.</a:t>
            </a:r>
            <a:endParaRPr sz="1800">
              <a:solidFill>
                <a:srgbClr val="3F3F3F"/>
              </a:solidFill>
            </a:endParaRPr>
          </a:p>
          <a:p>
            <a:pPr indent="0" lvl="0" marL="0" rtl="0" algn="l">
              <a:spcBef>
                <a:spcPts val="1000"/>
              </a:spcBef>
              <a:spcAft>
                <a:spcPts val="0"/>
              </a:spcAft>
              <a:buClr>
                <a:schemeClr val="dk1"/>
              </a:buClr>
              <a:buSzPts val="1100"/>
              <a:buFont typeface="Arial"/>
              <a:buNone/>
            </a:pPr>
            <a:r>
              <a:rPr lang="en-US" sz="1800">
                <a:solidFill>
                  <a:srgbClr val="3F3F3F"/>
                </a:solidFill>
              </a:rPr>
              <a:t>3) stator_tooth and stator_winding are positively correlated.</a:t>
            </a:r>
            <a:endParaRPr sz="1800">
              <a:solidFill>
                <a:srgbClr val="3F3F3F"/>
              </a:solidFill>
            </a:endParaRPr>
          </a:p>
          <a:p>
            <a:pPr indent="0" lvl="0" marL="0" rtl="0" algn="l">
              <a:spcBef>
                <a:spcPts val="1000"/>
              </a:spcBef>
              <a:spcAft>
                <a:spcPts val="0"/>
              </a:spcAft>
              <a:buClr>
                <a:schemeClr val="dk1"/>
              </a:buClr>
              <a:buSzPts val="1100"/>
              <a:buFont typeface="Arial"/>
              <a:buNone/>
            </a:pPr>
            <a:r>
              <a:rPr lang="en-US" sz="1800">
                <a:solidFill>
                  <a:srgbClr val="3F3F3F"/>
                </a:solidFill>
              </a:rPr>
              <a:t>4)stator winding and stator_yoke are positively correlated.</a:t>
            </a:r>
            <a:endParaRPr sz="1800">
              <a:solidFill>
                <a:srgbClr val="3F3F3F"/>
              </a:solidFill>
            </a:endParaRPr>
          </a:p>
          <a:p>
            <a:pPr indent="0" lvl="0" marL="0" rtl="0" algn="l">
              <a:spcBef>
                <a:spcPts val="1000"/>
              </a:spcBef>
              <a:spcAft>
                <a:spcPts val="0"/>
              </a:spcAft>
              <a:buClr>
                <a:schemeClr val="dk1"/>
              </a:buClr>
              <a:buSzPts val="1100"/>
              <a:buFont typeface="Arial"/>
              <a:buNone/>
            </a:pPr>
            <a:r>
              <a:rPr lang="en-US" sz="1800">
                <a:solidFill>
                  <a:srgbClr val="3F3F3F"/>
                </a:solidFill>
              </a:rPr>
              <a:t>These highly correlated predictors may cause multicollinearity issue while building the model.</a:t>
            </a:r>
            <a:endParaRPr sz="1800">
              <a:solidFill>
                <a:srgbClr val="3F3F3F"/>
              </a:solidFill>
            </a:endParaRPr>
          </a:p>
          <a:p>
            <a:pPr indent="0" lvl="0" marL="0" rtl="0" algn="l">
              <a:spcBef>
                <a:spcPts val="1000"/>
              </a:spcBef>
              <a:spcAft>
                <a:spcPts val="0"/>
              </a:spcAft>
              <a:buClr>
                <a:schemeClr val="dk1"/>
              </a:buClr>
              <a:buSzPts val="1100"/>
              <a:buFont typeface="Arial"/>
              <a:buNone/>
            </a:pPr>
            <a:r>
              <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305" name="Google Shape;305;p25"/>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6"/>
          <p:cNvSpPr txBox="1"/>
          <p:nvPr>
            <p:ph type="title"/>
          </p:nvPr>
        </p:nvSpPr>
        <p:spPr>
          <a:xfrm>
            <a:off x="1154953"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Feature Engineering</a:t>
            </a:r>
            <a:endParaRPr/>
          </a:p>
        </p:txBody>
      </p:sp>
      <p:pic>
        <p:nvPicPr>
          <p:cNvPr id="311" name="Google Shape;311;p26"/>
          <p:cNvPicPr preferRelativeResize="0"/>
          <p:nvPr/>
        </p:nvPicPr>
        <p:blipFill>
          <a:blip r:embed="rId3">
            <a:alphaModFix/>
          </a:blip>
          <a:stretch>
            <a:fillRect/>
          </a:stretch>
        </p:blipFill>
        <p:spPr>
          <a:xfrm>
            <a:off x="1292700" y="2490525"/>
            <a:ext cx="8961949" cy="1673750"/>
          </a:xfrm>
          <a:prstGeom prst="rect">
            <a:avLst/>
          </a:prstGeom>
          <a:noFill/>
          <a:ln>
            <a:noFill/>
          </a:ln>
        </p:spPr>
      </p:pic>
      <p:sp>
        <p:nvSpPr>
          <p:cNvPr id="312" name="Google Shape;312;p26"/>
          <p:cNvSpPr txBox="1"/>
          <p:nvPr/>
        </p:nvSpPr>
        <p:spPr>
          <a:xfrm>
            <a:off x="1630050" y="4290125"/>
            <a:ext cx="9166200" cy="12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We took the top ten features.</a:t>
            </a:r>
            <a:endParaRPr>
              <a:latin typeface="Century Gothic"/>
              <a:ea typeface="Century Gothic"/>
              <a:cs typeface="Century Gothic"/>
              <a:sym typeface="Century Gothic"/>
            </a:endParaRPr>
          </a:p>
        </p:txBody>
      </p:sp>
      <p:sp>
        <p:nvSpPr>
          <p:cNvPr id="313" name="Google Shape;313;p26"/>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7"/>
          <p:cNvSpPr txBox="1"/>
          <p:nvPr>
            <p:ph type="title"/>
          </p:nvPr>
        </p:nvSpPr>
        <p:spPr>
          <a:xfrm>
            <a:off x="1154953"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Prediction</a:t>
            </a:r>
            <a:endParaRPr/>
          </a:p>
        </p:txBody>
      </p:sp>
      <p:sp>
        <p:nvSpPr>
          <p:cNvPr id="319" name="Google Shape;319;p27"/>
          <p:cNvSpPr txBox="1"/>
          <p:nvPr>
            <p:ph idx="1" type="body"/>
          </p:nvPr>
        </p:nvSpPr>
        <p:spPr>
          <a:xfrm>
            <a:off x="1154950" y="2061600"/>
            <a:ext cx="11127000" cy="479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u="sng"/>
              <a:t>M</a:t>
            </a:r>
            <a:r>
              <a:rPr b="1" lang="en-US" sz="2400" u="sng"/>
              <a:t>odel- MLR(using OLS method)</a:t>
            </a:r>
            <a:endParaRPr sz="2400"/>
          </a:p>
        </p:txBody>
      </p:sp>
      <p:pic>
        <p:nvPicPr>
          <p:cNvPr id="320" name="Google Shape;320;p27"/>
          <p:cNvPicPr preferRelativeResize="0"/>
          <p:nvPr/>
        </p:nvPicPr>
        <p:blipFill>
          <a:blip r:embed="rId3">
            <a:alphaModFix/>
          </a:blip>
          <a:stretch>
            <a:fillRect/>
          </a:stretch>
        </p:blipFill>
        <p:spPr>
          <a:xfrm>
            <a:off x="6065250" y="2061600"/>
            <a:ext cx="5584550" cy="4796400"/>
          </a:xfrm>
          <a:prstGeom prst="rect">
            <a:avLst/>
          </a:prstGeom>
          <a:noFill/>
          <a:ln>
            <a:noFill/>
          </a:ln>
        </p:spPr>
      </p:pic>
      <p:sp>
        <p:nvSpPr>
          <p:cNvPr id="321" name="Google Shape;321;p27"/>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