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32" roundtripDataSignature="AMtx7mgd2vMOb22nKlxVBZGHe2rE1VwRN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5BF9B89-8ACB-4D39-81B4-4C2AAC6C3A6B}">
  <a:tblStyle styleId="{45BF9B89-8ACB-4D39-81B4-4C2AAC6C3A6B}"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AECE6"/>
          </a:solidFill>
        </a:fill>
      </a:tcStyle>
    </a:wholeTbl>
    <a:band1H>
      <a:tcTxStyle/>
      <a:tcStyle>
        <a:fill>
          <a:solidFill>
            <a:srgbClr val="F5D8CA"/>
          </a:solidFill>
        </a:fill>
      </a:tcStyle>
    </a:band1H>
    <a:band2H>
      <a:tcTxStyle/>
    </a:band2H>
    <a:band1V>
      <a:tcTxStyle/>
      <a:tcStyle>
        <a:fill>
          <a:solidFill>
            <a:srgbClr val="F5D8C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26" Type="http://schemas.openxmlformats.org/officeDocument/2006/relationships/slide" Target="slides/slide21.xml"/><Relationship Id="rId121" Type="http://schemas.openxmlformats.org/officeDocument/2006/relationships/slide" Target="slides/slide116.xml"/><Relationship Id="rId25" Type="http://schemas.openxmlformats.org/officeDocument/2006/relationships/slide" Target="slides/slide20.xml"/><Relationship Id="rId120" Type="http://schemas.openxmlformats.org/officeDocument/2006/relationships/slide" Target="slides/slide115.xml"/><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slide" Target="slides/slide120.xml"/><Relationship Id="rId29" Type="http://schemas.openxmlformats.org/officeDocument/2006/relationships/slide" Target="slides/slide24.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2" Type="http://customschemas.google.com/relationships/presentationmetadata" Target="metadata"/><Relationship Id="rId131" Type="http://schemas.openxmlformats.org/officeDocument/2006/relationships/slide" Target="slides/slide126.xml"/><Relationship Id="rId130" Type="http://schemas.openxmlformats.org/officeDocument/2006/relationships/slide" Target="slides/slide12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a:t>
            </a:r>
            <a:r>
              <a:rPr b="1" lang="en-US"/>
              <a:t>main()</a:t>
            </a:r>
            <a:r>
              <a:rPr lang="en-US"/>
              <a:t> function is a predefined method in Dart. This method acts as the entry point to the application. A Dart script needs the </a:t>
            </a:r>
            <a:r>
              <a:rPr b="1" lang="en-US"/>
              <a:t>main()</a:t>
            </a:r>
            <a:r>
              <a:rPr lang="en-US"/>
              <a:t> method for execution. </a:t>
            </a:r>
            <a:r>
              <a:rPr b="1" lang="en-US"/>
              <a:t>print()</a:t>
            </a:r>
            <a:r>
              <a:rPr lang="en-US"/>
              <a:t> is a predefined function that prints the specified string or value to the standard output i.e. the terminal.</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This line declares a function called main(). In short, they are a block of statements that the computer executes when the function is “called.” They are like a page in an instruction</a:t>
            </a:r>
            <a:endParaRPr/>
          </a:p>
          <a:p>
            <a:pPr indent="0" lvl="0" marL="0" rtl="0" algn="l">
              <a:spcBef>
                <a:spcPts val="0"/>
              </a:spcBef>
              <a:spcAft>
                <a:spcPts val="0"/>
              </a:spcAft>
              <a:buNone/>
            </a:pPr>
            <a:r>
              <a:rPr lang="en-US"/>
              <a:t>manual that can be turned to anytime. main() is always the entry point of a Dart program—the place where the program begins execution. main() is automatically called (executed).</a:t>
            </a:r>
            <a:endParaRPr/>
          </a:p>
        </p:txBody>
      </p:sp>
      <p:sp>
        <p:nvSpPr>
          <p:cNvPr id="172" name="Google Shape;172;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0" name="Shape 840"/>
        <p:cNvGrpSpPr/>
        <p:nvPr/>
      </p:nvGrpSpPr>
      <p:grpSpPr>
        <a:xfrm>
          <a:off x="0" y="0"/>
          <a:ext cx="0" cy="0"/>
          <a:chOff x="0" y="0"/>
          <a:chExt cx="0" cy="0"/>
        </a:xfrm>
      </p:grpSpPr>
      <p:sp>
        <p:nvSpPr>
          <p:cNvPr id="841" name="Google Shape;841;p10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2" name="Google Shape;842;p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7" name="Shape 847"/>
        <p:cNvGrpSpPr/>
        <p:nvPr/>
      </p:nvGrpSpPr>
      <p:grpSpPr>
        <a:xfrm>
          <a:off x="0" y="0"/>
          <a:ext cx="0" cy="0"/>
          <a:chOff x="0" y="0"/>
          <a:chExt cx="0" cy="0"/>
        </a:xfrm>
      </p:grpSpPr>
      <p:sp>
        <p:nvSpPr>
          <p:cNvPr id="848" name="Google Shape;848;p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9" name="Google Shape;849;p10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following code snippet declares a function </a:t>
            </a:r>
            <a:r>
              <a:rPr b="1" lang="en-US"/>
              <a:t>test_param</a:t>
            </a:r>
            <a:r>
              <a:rPr lang="en-US"/>
              <a:t> with two parameters namely, </a:t>
            </a:r>
            <a:r>
              <a:rPr b="1" lang="en-US"/>
              <a:t>n1</a:t>
            </a:r>
            <a:r>
              <a:rPr lang="en-US"/>
              <a:t> and </a:t>
            </a:r>
            <a:r>
              <a:rPr b="1" lang="en-US"/>
              <a:t>s1</a:t>
            </a:r>
            <a:endParaRPr/>
          </a:p>
          <a:p>
            <a:pPr indent="0" lvl="0" marL="0" rtl="0" algn="l">
              <a:spcBef>
                <a:spcPts val="0"/>
              </a:spcBef>
              <a:spcAft>
                <a:spcPts val="0"/>
              </a:spcAft>
              <a:buNone/>
            </a:pPr>
            <a:r>
              <a:rPr lang="en-US"/>
              <a:t>It is not mandatory to specify the data type of the parameter. In the absence of a data type, the parameters type is determined dynamically at runtime.</a:t>
            </a:r>
            <a:endParaRPr/>
          </a:p>
          <a:p>
            <a:pPr indent="0" lvl="0" marL="0" rtl="0" algn="l">
              <a:spcBef>
                <a:spcPts val="0"/>
              </a:spcBef>
              <a:spcAft>
                <a:spcPts val="0"/>
              </a:spcAft>
              <a:buNone/>
            </a:pPr>
            <a:r>
              <a:rPr lang="en-US"/>
              <a:t>The data type of the value passed must match the type of the parameter during its declaration. In case the data types don’t match, the compiler throws an error.</a:t>
            </a:r>
            <a:endParaRPr/>
          </a:p>
          <a:p>
            <a:pPr indent="0" lvl="0" marL="0" rtl="0" algn="l">
              <a:spcBef>
                <a:spcPts val="0"/>
              </a:spcBef>
              <a:spcAft>
                <a:spcPts val="0"/>
              </a:spcAft>
              <a:buNone/>
            </a:pPr>
            <a:r>
              <a:t/>
            </a:r>
            <a:endParaRPr/>
          </a:p>
        </p:txBody>
      </p:sp>
      <p:sp>
        <p:nvSpPr>
          <p:cNvPr id="850" name="Google Shape;850;p10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3" name="Shape 853"/>
        <p:cNvGrpSpPr/>
        <p:nvPr/>
      </p:nvGrpSpPr>
      <p:grpSpPr>
        <a:xfrm>
          <a:off x="0" y="0"/>
          <a:ext cx="0" cy="0"/>
          <a:chOff x="0" y="0"/>
          <a:chExt cx="0" cy="0"/>
        </a:xfrm>
      </p:grpSpPr>
      <p:sp>
        <p:nvSpPr>
          <p:cNvPr id="854" name="Google Shape;854;p10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5" name="Google Shape;855;p1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p10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0" name="Google Shape;860;p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5" name="Shape 865"/>
        <p:cNvGrpSpPr/>
        <p:nvPr/>
      </p:nvGrpSpPr>
      <p:grpSpPr>
        <a:xfrm>
          <a:off x="0" y="0"/>
          <a:ext cx="0" cy="0"/>
          <a:chOff x="0" y="0"/>
          <a:chExt cx="0" cy="0"/>
        </a:xfrm>
      </p:grpSpPr>
      <p:sp>
        <p:nvSpPr>
          <p:cNvPr id="866" name="Google Shape;866;p10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7" name="Google Shape;867;p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0" name="Shape 870"/>
        <p:cNvGrpSpPr/>
        <p:nvPr/>
      </p:nvGrpSpPr>
      <p:grpSpPr>
        <a:xfrm>
          <a:off x="0" y="0"/>
          <a:ext cx="0" cy="0"/>
          <a:chOff x="0" y="0"/>
          <a:chExt cx="0" cy="0"/>
        </a:xfrm>
      </p:grpSpPr>
      <p:sp>
        <p:nvSpPr>
          <p:cNvPr id="871" name="Google Shape;871;p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2" name="Google Shape;872;p10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3" name="Google Shape;873;p10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7" name="Shape 877"/>
        <p:cNvGrpSpPr/>
        <p:nvPr/>
      </p:nvGrpSpPr>
      <p:grpSpPr>
        <a:xfrm>
          <a:off x="0" y="0"/>
          <a:ext cx="0" cy="0"/>
          <a:chOff x="0" y="0"/>
          <a:chExt cx="0" cy="0"/>
        </a:xfrm>
      </p:grpSpPr>
      <p:sp>
        <p:nvSpPr>
          <p:cNvPr id="878" name="Google Shape;878;p10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9" name="Google Shape;879;p1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p10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5" name="Google Shape;885;p1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9" name="Shape 889"/>
        <p:cNvGrpSpPr/>
        <p:nvPr/>
      </p:nvGrpSpPr>
      <p:grpSpPr>
        <a:xfrm>
          <a:off x="0" y="0"/>
          <a:ext cx="0" cy="0"/>
          <a:chOff x="0" y="0"/>
          <a:chExt cx="0" cy="0"/>
        </a:xfrm>
      </p:grpSpPr>
      <p:sp>
        <p:nvSpPr>
          <p:cNvPr id="890" name="Google Shape;890;p10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1" name="Google Shape;891;p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4" name="Shape 894"/>
        <p:cNvGrpSpPr/>
        <p:nvPr/>
      </p:nvGrpSpPr>
      <p:grpSpPr>
        <a:xfrm>
          <a:off x="0" y="0"/>
          <a:ext cx="0" cy="0"/>
          <a:chOff x="0" y="0"/>
          <a:chExt cx="0" cy="0"/>
        </a:xfrm>
      </p:grpSpPr>
      <p:sp>
        <p:nvSpPr>
          <p:cNvPr id="895" name="Google Shape;895;p10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6" name="Google Shape;896;p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p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3" name="Google Shape;903;p1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4" name="Google Shape;904;p1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8" name="Shape 908"/>
        <p:cNvGrpSpPr/>
        <p:nvPr/>
      </p:nvGrpSpPr>
      <p:grpSpPr>
        <a:xfrm>
          <a:off x="0" y="0"/>
          <a:ext cx="0" cy="0"/>
          <a:chOff x="0" y="0"/>
          <a:chExt cx="0" cy="0"/>
        </a:xfrm>
      </p:grpSpPr>
      <p:sp>
        <p:nvSpPr>
          <p:cNvPr id="909" name="Google Shape;909;p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0" name="Google Shape;910;p1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example declares a class </a:t>
            </a:r>
            <a:r>
              <a:rPr b="1" lang="en-US"/>
              <a:t>Car</a:t>
            </a:r>
            <a:r>
              <a:rPr lang="en-US"/>
              <a:t>. The class has a field named </a:t>
            </a:r>
            <a:r>
              <a:rPr b="1" lang="en-US"/>
              <a:t>engine</a:t>
            </a:r>
            <a:r>
              <a:rPr lang="en-US"/>
              <a:t>. The </a:t>
            </a:r>
            <a:r>
              <a:rPr b="1" lang="en-US"/>
              <a:t>disp()</a:t>
            </a:r>
            <a:r>
              <a:rPr lang="en-US"/>
              <a:t> is a simple function that prints the value of the field </a:t>
            </a:r>
            <a:r>
              <a:rPr b="1" lang="en-US"/>
              <a:t>engine</a:t>
            </a:r>
            <a:r>
              <a:rPr lang="en-US"/>
              <a:t>.</a:t>
            </a:r>
            <a:endParaRPr/>
          </a:p>
        </p:txBody>
      </p:sp>
      <p:sp>
        <p:nvSpPr>
          <p:cNvPr id="911" name="Google Shape;911;p1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4" name="Shape 914"/>
        <p:cNvGrpSpPr/>
        <p:nvPr/>
      </p:nvGrpSpPr>
      <p:grpSpPr>
        <a:xfrm>
          <a:off x="0" y="0"/>
          <a:ext cx="0" cy="0"/>
          <a:chOff x="0" y="0"/>
          <a:chExt cx="0" cy="0"/>
        </a:xfrm>
      </p:grpSpPr>
      <p:sp>
        <p:nvSpPr>
          <p:cNvPr id="915" name="Google Shape;915;p1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6" name="Google Shape;916;p1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2" name="Shape 922"/>
        <p:cNvGrpSpPr/>
        <p:nvPr/>
      </p:nvGrpSpPr>
      <p:grpSpPr>
        <a:xfrm>
          <a:off x="0" y="0"/>
          <a:ext cx="0" cy="0"/>
          <a:chOff x="0" y="0"/>
          <a:chExt cx="0" cy="0"/>
        </a:xfrm>
      </p:grpSpPr>
      <p:sp>
        <p:nvSpPr>
          <p:cNvPr id="923" name="Google Shape;923;p1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4" name="Google Shape;924;p1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p1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0" name="Google Shape;930;p1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p1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7" name="Google Shape;937;p1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0" name="Shape 940"/>
        <p:cNvGrpSpPr/>
        <p:nvPr/>
      </p:nvGrpSpPr>
      <p:grpSpPr>
        <a:xfrm>
          <a:off x="0" y="0"/>
          <a:ext cx="0" cy="0"/>
          <a:chOff x="0" y="0"/>
          <a:chExt cx="0" cy="0"/>
        </a:xfrm>
      </p:grpSpPr>
      <p:sp>
        <p:nvSpPr>
          <p:cNvPr id="941" name="Google Shape;941;p1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2" name="Google Shape;942;p1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7" name="Shape 947"/>
        <p:cNvGrpSpPr/>
        <p:nvPr/>
      </p:nvGrpSpPr>
      <p:grpSpPr>
        <a:xfrm>
          <a:off x="0" y="0"/>
          <a:ext cx="0" cy="0"/>
          <a:chOff x="0" y="0"/>
          <a:chExt cx="0" cy="0"/>
        </a:xfrm>
      </p:grpSpPr>
      <p:sp>
        <p:nvSpPr>
          <p:cNvPr id="948" name="Google Shape;948;p1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9" name="Google Shape;949;p1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2" name="Shape 952"/>
        <p:cNvGrpSpPr/>
        <p:nvPr/>
      </p:nvGrpSpPr>
      <p:grpSpPr>
        <a:xfrm>
          <a:off x="0" y="0"/>
          <a:ext cx="0" cy="0"/>
          <a:chOff x="0" y="0"/>
          <a:chExt cx="0" cy="0"/>
        </a:xfrm>
      </p:grpSpPr>
      <p:sp>
        <p:nvSpPr>
          <p:cNvPr id="953" name="Google Shape;953;p1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4" name="Google Shape;954;p1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8" name="Shape 958"/>
        <p:cNvGrpSpPr/>
        <p:nvPr/>
      </p:nvGrpSpPr>
      <p:grpSpPr>
        <a:xfrm>
          <a:off x="0" y="0"/>
          <a:ext cx="0" cy="0"/>
          <a:chOff x="0" y="0"/>
          <a:chExt cx="0" cy="0"/>
        </a:xfrm>
      </p:grpSpPr>
      <p:sp>
        <p:nvSpPr>
          <p:cNvPr id="959" name="Google Shape;959;p1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0" name="Google Shape;960;p1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following tables lists a few examples of valid and invalid identifiers </a:t>
            </a:r>
            <a:endParaRPr/>
          </a:p>
        </p:txBody>
      </p:sp>
      <p:sp>
        <p:nvSpPr>
          <p:cNvPr id="188" name="Google Shape;188;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3" name="Shape 963"/>
        <p:cNvGrpSpPr/>
        <p:nvPr/>
      </p:nvGrpSpPr>
      <p:grpSpPr>
        <a:xfrm>
          <a:off x="0" y="0"/>
          <a:ext cx="0" cy="0"/>
          <a:chOff x="0" y="0"/>
          <a:chExt cx="0" cy="0"/>
        </a:xfrm>
      </p:grpSpPr>
      <p:sp>
        <p:nvSpPr>
          <p:cNvPr id="964" name="Google Shape;964;p1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5" name="Google Shape;965;p1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a:solidFill>
                  <a:schemeClr val="dk1"/>
                </a:solidFill>
                <a:latin typeface="Calibri"/>
                <a:ea typeface="Calibri"/>
                <a:cs typeface="Calibri"/>
                <a:sym typeface="Calibri"/>
              </a:rPr>
              <a:t>A default getter/setter is associated with every class. However, the default ones can be overridden by explicitly defining a setter/ getter. A getter has no parameters and returns a value, and the setter has one parameter and does not return a value.</a:t>
            </a:r>
            <a:endParaRPr/>
          </a:p>
        </p:txBody>
      </p:sp>
      <p:sp>
        <p:nvSpPr>
          <p:cNvPr id="966" name="Google Shape;966;p1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0" name="Shape 970"/>
        <p:cNvGrpSpPr/>
        <p:nvPr/>
      </p:nvGrpSpPr>
      <p:grpSpPr>
        <a:xfrm>
          <a:off x="0" y="0"/>
          <a:ext cx="0" cy="0"/>
          <a:chOff x="0" y="0"/>
          <a:chExt cx="0" cy="0"/>
        </a:xfrm>
      </p:grpSpPr>
      <p:sp>
        <p:nvSpPr>
          <p:cNvPr id="971" name="Google Shape;971;p1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2" name="Google Shape;972;p1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6" name="Shape 976"/>
        <p:cNvGrpSpPr/>
        <p:nvPr/>
      </p:nvGrpSpPr>
      <p:grpSpPr>
        <a:xfrm>
          <a:off x="0" y="0"/>
          <a:ext cx="0" cy="0"/>
          <a:chOff x="0" y="0"/>
          <a:chExt cx="0" cy="0"/>
        </a:xfrm>
      </p:grpSpPr>
      <p:sp>
        <p:nvSpPr>
          <p:cNvPr id="977" name="Google Shape;977;p1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8" name="Google Shape;978;p1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3" name="Shape 983"/>
        <p:cNvGrpSpPr/>
        <p:nvPr/>
      </p:nvGrpSpPr>
      <p:grpSpPr>
        <a:xfrm>
          <a:off x="0" y="0"/>
          <a:ext cx="0" cy="0"/>
          <a:chOff x="0" y="0"/>
          <a:chExt cx="0" cy="0"/>
        </a:xfrm>
      </p:grpSpPr>
      <p:sp>
        <p:nvSpPr>
          <p:cNvPr id="984" name="Google Shape;984;p1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5" name="Google Shape;985;p1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9" name="Shape 989"/>
        <p:cNvGrpSpPr/>
        <p:nvPr/>
      </p:nvGrpSpPr>
      <p:grpSpPr>
        <a:xfrm>
          <a:off x="0" y="0"/>
          <a:ext cx="0" cy="0"/>
          <a:chOff x="0" y="0"/>
          <a:chExt cx="0" cy="0"/>
        </a:xfrm>
      </p:grpSpPr>
      <p:sp>
        <p:nvSpPr>
          <p:cNvPr id="990" name="Google Shape;990;p1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1" name="Google Shape;991;p1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4" name="Shape 994"/>
        <p:cNvGrpSpPr/>
        <p:nvPr/>
      </p:nvGrpSpPr>
      <p:grpSpPr>
        <a:xfrm>
          <a:off x="0" y="0"/>
          <a:ext cx="0" cy="0"/>
          <a:chOff x="0" y="0"/>
          <a:chExt cx="0" cy="0"/>
        </a:xfrm>
      </p:grpSpPr>
      <p:sp>
        <p:nvSpPr>
          <p:cNvPr id="995" name="Google Shape;995;p1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6" name="Google Shape;996;p1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0" name="Shape 1000"/>
        <p:cNvGrpSpPr/>
        <p:nvPr/>
      </p:nvGrpSpPr>
      <p:grpSpPr>
        <a:xfrm>
          <a:off x="0" y="0"/>
          <a:ext cx="0" cy="0"/>
          <a:chOff x="0" y="0"/>
          <a:chExt cx="0" cy="0"/>
        </a:xfrm>
      </p:grpSpPr>
      <p:sp>
        <p:nvSpPr>
          <p:cNvPr id="1001" name="Google Shape;1001;p1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2" name="Google Shape;1002;p1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 name="Google Shape;193;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1" name="Google Shape;221;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9" name="Google Shape;229;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7" name="Google Shape;237;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Dart was created by Google, like Flutter,…and its main purpose was…to be able to leverage C-based language…and create a language that is fast in compile time,…concise, and easy to learn.…You can use Dart to create mobile applications with Flutter,…create web applications,…and even server-based applications with Dart VM</a:t>
            </a:r>
            <a:endParaRPr/>
          </a:p>
        </p:txBody>
      </p:sp>
      <p:sp>
        <p:nvSpPr>
          <p:cNvPr id="115" name="Google Shape;115;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0" name="Google Shape;260;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8" name="Google Shape;268;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If you've studied the basics of algebra, you might remember variables mostly as single-letter stand-ins for numbers that helped you conceptualize and solve complex equations. Dart's variables are similar but not exactly the same, as they're capable of standing in for all kinds of values: numbers, strings of characters, or even more complex structures representing people, economic transactions, or geographic locations.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first line of main() declares a variable called x using Dart's var keyword. When this line is executed, Dart sets aside a place in memory for a value, and you can later make use of that value by its name, x. In this case, you send the value to the print() function in order to see it printed to your system console.</a:t>
            </a:r>
            <a:endParaRPr/>
          </a:p>
          <a:p>
            <a:pPr indent="0" lvl="0" marL="0" rtl="0" algn="l">
              <a:spcBef>
                <a:spcPts val="0"/>
              </a:spcBef>
              <a:spcAft>
                <a:spcPts val="0"/>
              </a:spcAft>
              <a:buNone/>
            </a:pPr>
            <a:r>
              <a:rPr lang="en-US"/>
              <a:t>All declared variables in Dart are initially given the special value of null. This means the variable is uninitialized. It has no value. Even 0 (zero) would be a value, but null really is, in programming terms, </a:t>
            </a:r>
            <a:r>
              <a:rPr i="1" lang="en-US"/>
              <a:t>nothing</a:t>
            </a:r>
            <a:r>
              <a:rPr lang="en-US"/>
              <a:t>. This is why you see null in the console when you print the value of x.</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69" name="Google Shape;269;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6" name="Google Shape;276;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3" name="Google Shape;283;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All variables in dart store a reference to the value rather than containing the value. The variable called name contains a reference to a String object with a value of “Smith”.</a:t>
            </a:r>
            <a:endParaRPr/>
          </a:p>
        </p:txBody>
      </p:sp>
      <p:sp>
        <p:nvSpPr>
          <p:cNvPr id="284" name="Google Shape;284;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1" name="Google Shape;291;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Unlike in algebra class, the = operator in Dart does not strictly represent equivalence. It's known as the assignment operator, so x = 5 is an expression instructing the computer to assign the value 5 to a memory location named x. Then, when you print x, the result is 5.</a:t>
            </a:r>
            <a:endParaRPr/>
          </a:p>
        </p:txBody>
      </p:sp>
      <p:sp>
        <p:nvSpPr>
          <p:cNvPr id="292" name="Google Shape;292;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9" name="Google Shape;299;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Variables in Dart come in many different types. Some variables are meant to hold numbers, some characters, and some point to more complex values. When declaring variables, you can allow Dart to attempt to infer your variable's intended type or you can be explicit.</a:t>
            </a:r>
            <a:endParaRPr/>
          </a:p>
        </p:txBody>
      </p:sp>
      <p:sp>
        <p:nvSpPr>
          <p:cNvPr id="300" name="Google Shape;300;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6" name="Google Shape;306;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 name="Google Shape;122;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5" name="Google Shape;325;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t>List or array of similar items is used in all programming languages.In </a:t>
            </a:r>
            <a:r>
              <a:rPr i="1" lang="en-US" sz="1200">
                <a:solidFill>
                  <a:schemeClr val="dk1"/>
                </a:solidFill>
                <a:latin typeface="Calibri"/>
                <a:ea typeface="Calibri"/>
                <a:cs typeface="Calibri"/>
                <a:sym typeface="Calibri"/>
              </a:rPr>
              <a:t>dart</a:t>
            </a:r>
            <a:r>
              <a:rPr lang="en-US" sz="1200"/>
              <a:t>, this is represented by array or commonly known as </a:t>
            </a:r>
            <a:r>
              <a:rPr i="1" lang="en-US" sz="1200">
                <a:solidFill>
                  <a:schemeClr val="dk1"/>
                </a:solidFill>
                <a:latin typeface="Calibri"/>
                <a:ea typeface="Calibri"/>
                <a:cs typeface="Calibri"/>
                <a:sym typeface="Calibri"/>
              </a:rPr>
              <a:t>lists</a:t>
            </a:r>
            <a:r>
              <a:rPr lang="en-US" sz="1200"/>
              <a:t>. List is an ordered group of objects. The index of the list starts from </a:t>
            </a:r>
            <a:r>
              <a:rPr i="1" lang="en-US" sz="1200">
                <a:solidFill>
                  <a:schemeClr val="dk1"/>
                </a:solidFill>
                <a:latin typeface="Calibri"/>
                <a:ea typeface="Calibri"/>
                <a:cs typeface="Calibri"/>
                <a:sym typeface="Calibri"/>
              </a:rPr>
              <a:t>0</a:t>
            </a:r>
            <a:r>
              <a:rPr lang="en-US" sz="1200"/>
              <a:t>.So, the index of the first element is </a:t>
            </a:r>
            <a:r>
              <a:rPr i="1" lang="en-US" sz="1200">
                <a:solidFill>
                  <a:schemeClr val="dk1"/>
                </a:solidFill>
                <a:latin typeface="Calibri"/>
                <a:ea typeface="Calibri"/>
                <a:cs typeface="Calibri"/>
                <a:sym typeface="Calibri"/>
              </a:rPr>
              <a:t>0</a:t>
            </a:r>
            <a:r>
              <a:rPr lang="en-US" sz="1200"/>
              <a:t>,second element is </a:t>
            </a:r>
            <a:r>
              <a:rPr i="1" lang="en-US" sz="1200">
                <a:solidFill>
                  <a:schemeClr val="dk1"/>
                </a:solidFill>
                <a:latin typeface="Calibri"/>
                <a:ea typeface="Calibri"/>
                <a:cs typeface="Calibri"/>
                <a:sym typeface="Calibri"/>
              </a:rPr>
              <a:t>1</a:t>
            </a:r>
            <a:r>
              <a:rPr lang="en-US" sz="1200"/>
              <a:t> etc. Using this index,we can access any value for a specific position in the list.Creating a simple looks like as below :</a:t>
            </a:r>
            <a:endParaRPr/>
          </a:p>
        </p:txBody>
      </p:sp>
      <p:sp>
        <p:nvSpPr>
          <p:cNvPr id="326" name="Google Shape;326;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4" name="Google Shape;334;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Dart is an optionally typed language. If the type of a variable is not explicitly specified, the variable’s type is </a:t>
            </a:r>
            <a:r>
              <a:rPr b="1" lang="en-US"/>
              <a:t>dynamic</a:t>
            </a:r>
            <a:r>
              <a:rPr lang="en-US"/>
              <a:t>. The </a:t>
            </a:r>
            <a:r>
              <a:rPr b="1" lang="en-US"/>
              <a:t>dynamic</a:t>
            </a:r>
            <a:r>
              <a:rPr lang="en-US"/>
              <a:t> keyword can also be used as a type annotation explicitly.</a:t>
            </a:r>
            <a:endParaRPr/>
          </a:p>
        </p:txBody>
      </p:sp>
      <p:sp>
        <p:nvSpPr>
          <p:cNvPr id="335" name="Google Shape;335;p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1" name="Google Shape;341;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 this example, the type of the variable called x is declared but not initialized with a value, and becomes dynamic, so code like this wouldn't be a problem:</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code declares x, then instructs Dart to store a value of 5 at the memory location aliased as x. That value is an </a:t>
            </a:r>
            <a:r>
              <a:rPr i="1" lang="en-US"/>
              <a:t>integer</a:t>
            </a:r>
            <a:r>
              <a:rPr lang="en-US"/>
              <a:t>, a whole number with no fractional part. The next line assigns the value "Dart is great.", a string of characters, to x. That's a versatile variable.</a:t>
            </a:r>
            <a:endParaRPr/>
          </a:p>
        </p:txBody>
      </p:sp>
      <p:sp>
        <p:nvSpPr>
          <p:cNvPr id="342" name="Google Shape;342;p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7" name="Google Shape;347;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Can you predict what will be printed? If you run the code, you'll see that "Dart is great." appears in the console. What happened to the 5? After x was declared, it was assigned the value 5, but the next instruction assigned a string of characters to x, obliterating the numeric value. Since x is of type dynamic, the code analyzer does not flag the potential issue.</a:t>
            </a:r>
            <a:endParaRPr/>
          </a:p>
        </p:txBody>
      </p:sp>
      <p:sp>
        <p:nvSpPr>
          <p:cNvPr id="348" name="Google Shape;348;p3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3" name="Google Shape;353;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This code causes DartPad to display an error, saying that you're mixing types. Because you've initialized x with an integer number value at the same time you declared it, Dart infers that x is supposed to hold integers from that point on. Now x is of type int.</a:t>
            </a:r>
            <a:endParaRPr/>
          </a:p>
          <a:p>
            <a:pPr indent="0" lvl="0" marL="0" rtl="0" algn="l">
              <a:spcBef>
                <a:spcPts val="0"/>
              </a:spcBef>
              <a:spcAft>
                <a:spcPts val="0"/>
              </a:spcAft>
              <a:buNone/>
            </a:pPr>
            <a:r>
              <a:rPr lang="en-US"/>
              <a:t>You can override Dart's inference by specifying that you want your variable to be dynamic. Try changing the declaration to look like this and see the error disappear:</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dynamic x = 5;</a:t>
            </a:r>
            <a:endParaRPr/>
          </a:p>
          <a:p>
            <a:pPr indent="0" lvl="0" marL="0" rtl="0" algn="l">
              <a:spcBef>
                <a:spcPts val="0"/>
              </a:spcBef>
              <a:spcAft>
                <a:spcPts val="0"/>
              </a:spcAft>
              <a:buNone/>
            </a:pPr>
            <a:r>
              <a:t/>
            </a:r>
            <a:endParaRPr/>
          </a:p>
        </p:txBody>
      </p:sp>
      <p:sp>
        <p:nvSpPr>
          <p:cNvPr id="354" name="Google Shape;354;p3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0" name="Google Shape;360;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void main() {</a:t>
            </a:r>
            <a:endParaRPr/>
          </a:p>
          <a:p>
            <a:pPr indent="0" lvl="0" marL="0" rtl="0" algn="l">
              <a:spcBef>
                <a:spcPts val="0"/>
              </a:spcBef>
              <a:spcAft>
                <a:spcPts val="0"/>
              </a:spcAft>
              <a:buNone/>
            </a:pPr>
            <a:r>
              <a:rPr lang="en-US"/>
              <a:t>  String name = 'Smith'; </a:t>
            </a:r>
            <a:endParaRPr/>
          </a:p>
          <a:p>
            <a:pPr indent="0" lvl="0" marL="0" rtl="0" algn="l">
              <a:spcBef>
                <a:spcPts val="0"/>
              </a:spcBef>
              <a:spcAft>
                <a:spcPts val="0"/>
              </a:spcAft>
              <a:buNone/>
            </a:pPr>
            <a:r>
              <a:rPr lang="en-US"/>
              <a:t>  int num = 10;</a:t>
            </a:r>
            <a:endParaRPr/>
          </a:p>
          <a:p>
            <a:pPr indent="0" lvl="0" marL="0" rtl="0" algn="l">
              <a:spcBef>
                <a:spcPts val="0"/>
              </a:spcBef>
              <a:spcAft>
                <a:spcPts val="0"/>
              </a:spcAft>
              <a:buNone/>
            </a:pPr>
            <a:r>
              <a:rPr lang="en-US"/>
              <a:t>}</a:t>
            </a:r>
            <a:endParaRPr/>
          </a:p>
        </p:txBody>
      </p:sp>
      <p:sp>
        <p:nvSpPr>
          <p:cNvPr id="361" name="Google Shape;361;p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8" name="Google Shape;368;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p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5" name="Google Shape;375;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p3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2" name="Google Shape;382;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3" name="Google Shape;403;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5" name="Google Shape;415;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p4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5" name="Google Shape;425;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Consider the following expression – "2 + 3". In this expression, 2 and 3 are </a:t>
            </a:r>
            <a:r>
              <a:rPr b="1" lang="en-US"/>
              <a:t>operands</a:t>
            </a:r>
            <a:r>
              <a:rPr lang="en-US"/>
              <a:t> and the symbol "+" (plus) is the </a:t>
            </a:r>
            <a:r>
              <a:rPr b="1" lang="en-US"/>
              <a:t>operator</a:t>
            </a:r>
            <a:r>
              <a:rPr lang="en-US"/>
              <a:t>.</a:t>
            </a:r>
            <a:endParaRPr/>
          </a:p>
        </p:txBody>
      </p:sp>
      <p:sp>
        <p:nvSpPr>
          <p:cNvPr id="426" name="Google Shape;426;p4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2" name="Google Shape;432;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3" name="Google Shape;433;p4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9" name="Google Shape;439;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0" name="Google Shape;440;p4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6" name="Google Shape;446;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3" name="Google Shape;453;p4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4" name="Google Shape;454;p4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9" name="Google Shape;459;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6" name="Google Shape;466;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6" name="Google Shape;476;p5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7" name="Google Shape;477;p5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4" name="Google Shape;484;p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5" name="Google Shape;485;p5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3" name="Google Shape;493;p5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4" name="Google Shape;494;p5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1" name="Google Shape;501;p5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2" name="Google Shape;502;p5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8" name="Google Shape;508;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4" name="Google Shape;514;p5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5" name="Google Shape;515;p5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2" name="Google Shape;522;p5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a:t>
            </a:r>
            <a:r>
              <a:rPr b="1" lang="en-US"/>
              <a:t>&amp;&amp;</a:t>
            </a:r>
            <a:r>
              <a:rPr lang="en-US"/>
              <a:t> and || operators are used to combine expressions. The &amp;&amp; operator returns true only when both the conditions return true.</a:t>
            </a:r>
            <a:endParaRPr/>
          </a:p>
        </p:txBody>
      </p:sp>
      <p:sp>
        <p:nvSpPr>
          <p:cNvPr id="523" name="Google Shape;523;p5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6" name="Google Shape;536;p5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Often in programming, it is necessary to enable the machine to make a decision.</a:t>
            </a:r>
            <a:endParaRPr/>
          </a:p>
        </p:txBody>
      </p:sp>
      <p:sp>
        <p:nvSpPr>
          <p:cNvPr id="537" name="Google Shape;537;p5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2" name="Google Shape;542;p6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statements within the curly braces of an if-statement will only be executed if the statement inside of its</a:t>
            </a:r>
            <a:endParaRPr/>
          </a:p>
          <a:p>
            <a:pPr indent="0" lvl="0" marL="0" rtl="0" algn="l">
              <a:spcBef>
                <a:spcPts val="0"/>
              </a:spcBef>
              <a:spcAft>
                <a:spcPts val="0"/>
              </a:spcAft>
              <a:buNone/>
            </a:pPr>
            <a:r>
              <a:rPr lang="en-US"/>
              <a:t>parentheses is true. In this case, “It is hot today.” will only be printed to the console if the variable temperature holds</a:t>
            </a:r>
            <a:endParaRPr/>
          </a:p>
          <a:p>
            <a:pPr indent="0" lvl="0" marL="0" rtl="0" algn="l">
              <a:spcBef>
                <a:spcPts val="0"/>
              </a:spcBef>
              <a:spcAft>
                <a:spcPts val="0"/>
              </a:spcAft>
              <a:buNone/>
            </a:pPr>
            <a:r>
              <a:rPr lang="en-US"/>
              <a:t>a value greater than 75. &gt; is an operator for comparison that means “greater than.” If it’s not hot today, maybe we want</a:t>
            </a:r>
            <a:endParaRPr/>
          </a:p>
          <a:p>
            <a:pPr indent="0" lvl="0" marL="0" rtl="0" algn="l">
              <a:spcBef>
                <a:spcPts val="0"/>
              </a:spcBef>
              <a:spcAft>
                <a:spcPts val="0"/>
              </a:spcAft>
              <a:buNone/>
            </a:pPr>
            <a:r>
              <a:rPr lang="en-US"/>
              <a:t>to print something else out.</a:t>
            </a:r>
            <a:endParaRPr/>
          </a:p>
          <a:p>
            <a:pPr indent="0" lvl="0" marL="0" rtl="0" algn="l">
              <a:spcBef>
                <a:spcPts val="0"/>
              </a:spcBef>
              <a:spcAft>
                <a:spcPts val="0"/>
              </a:spcAft>
              <a:buNone/>
            </a:pPr>
            <a:r>
              <a:t/>
            </a:r>
            <a:endParaRPr/>
          </a:p>
        </p:txBody>
      </p:sp>
      <p:sp>
        <p:nvSpPr>
          <p:cNvPr id="543" name="Google Shape;543;p6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8" name="Google Shape;548;p6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9" name="Google Shape;549;p6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5" name="Google Shape;555;p6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6" name="Google Shape;556;p6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4" name="Google Shape;564;p6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5" name="Google Shape;565;p6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6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3" name="Google Shape;573;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8" name="Google Shape;578;p6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At times, certain instructions require repeated execution. Loops are an ideal way to do the same. A loop represents a set of instructions that must be repeated. In a loop’s context, a repetition is termed as an </a:t>
            </a:r>
            <a:r>
              <a:rPr b="1" lang="en-US"/>
              <a:t>iteration</a:t>
            </a:r>
            <a:r>
              <a:rPr lang="en-US"/>
              <a:t>.</a:t>
            </a:r>
            <a:endParaRPr/>
          </a:p>
        </p:txBody>
      </p:sp>
      <p:sp>
        <p:nvSpPr>
          <p:cNvPr id="579" name="Google Shape;579;p6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6" name="Google Shape;586;p6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7" name="Google Shape;587;p6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4" name="Google Shape;594;p6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5" name="Google Shape;595;p6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p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2" name="Google Shape;602;p6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a:t>
            </a:r>
            <a:r>
              <a:rPr b="1" lang="en-US"/>
              <a:t>for</a:t>
            </a:r>
            <a:r>
              <a:rPr lang="en-US"/>
              <a:t> loop has three parts: the initializer (i=num), the condition ( i&gt;=1) and the final expression (i--).</a:t>
            </a:r>
            <a:endParaRPr/>
          </a:p>
          <a:p>
            <a:pPr indent="0" lvl="0" marL="0" rtl="0" algn="l">
              <a:spcBef>
                <a:spcPts val="0"/>
              </a:spcBef>
              <a:spcAft>
                <a:spcPts val="0"/>
              </a:spcAft>
              <a:buNone/>
            </a:pPr>
            <a:r>
              <a:rPr lang="en-US"/>
              <a:t>The program calculates the factorial of the number 5 and displays the same. The for loop generates the sequence of numbers from 5 to 1, calculating the product of the numbers in every iteration.</a:t>
            </a:r>
            <a:endParaRPr/>
          </a:p>
        </p:txBody>
      </p:sp>
      <p:sp>
        <p:nvSpPr>
          <p:cNvPr id="603" name="Google Shape;603;p6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p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1" name="Google Shape;611;p6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2" name="Google Shape;612;p6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7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9" name="Google Shape;619;p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p7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7" name="Google Shape;627;p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p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4" name="Google Shape;634;p7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a:t>
            </a:r>
            <a:r>
              <a:rPr b="1" lang="en-US"/>
              <a:t>while</a:t>
            </a:r>
            <a:r>
              <a:rPr lang="en-US"/>
              <a:t> loop executes the instructions each time the condition specified evaluates to true. In other words, the loop evaluates the condition before the block of code is executed</a:t>
            </a:r>
            <a:endParaRPr/>
          </a:p>
        </p:txBody>
      </p:sp>
      <p:sp>
        <p:nvSpPr>
          <p:cNvPr id="635" name="Google Shape;635;p7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4" name="Google Shape;644;p7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a:t>
            </a:r>
            <a:r>
              <a:rPr b="1" lang="en-US"/>
              <a:t>do…while</a:t>
            </a:r>
            <a:r>
              <a:rPr lang="en-US"/>
              <a:t> loop is similar to the while loop except that the </a:t>
            </a:r>
            <a:r>
              <a:rPr b="1" lang="en-US"/>
              <a:t>do...while</a:t>
            </a:r>
            <a:r>
              <a:rPr lang="en-US"/>
              <a:t> loop doesn’t evaluate the condition for the first time the loop executes. However, the condition is evaluated for the subsequent iterations. In other words, the code block will be executed at least once in a </a:t>
            </a:r>
            <a:r>
              <a:rPr b="1" lang="en-US"/>
              <a:t>do…while</a:t>
            </a:r>
            <a:r>
              <a:rPr lang="en-US"/>
              <a:t> loop.</a:t>
            </a:r>
            <a:endParaRPr/>
          </a:p>
          <a:p>
            <a:pPr indent="0" lvl="0" marL="0" rtl="0" algn="l">
              <a:spcBef>
                <a:spcPts val="0"/>
              </a:spcBef>
              <a:spcAft>
                <a:spcPts val="0"/>
              </a:spcAft>
              <a:buNone/>
            </a:pPr>
            <a:r>
              <a:rPr lang="en-US"/>
              <a:t>The following illustration shows the flowchart of the </a:t>
            </a:r>
            <a:r>
              <a:rPr b="1" lang="en-US"/>
              <a:t>do…while</a:t>
            </a:r>
            <a:r>
              <a:rPr lang="en-US"/>
              <a:t> l</a:t>
            </a:r>
            <a:endParaRPr/>
          </a:p>
          <a:p>
            <a:pPr indent="0" lvl="0" marL="0" rtl="0" algn="l">
              <a:spcBef>
                <a:spcPts val="0"/>
              </a:spcBef>
              <a:spcAft>
                <a:spcPts val="0"/>
              </a:spcAft>
              <a:buNone/>
            </a:pPr>
            <a:r>
              <a:t/>
            </a:r>
            <a:endParaRPr/>
          </a:p>
        </p:txBody>
      </p:sp>
      <p:sp>
        <p:nvSpPr>
          <p:cNvPr id="645" name="Google Shape;645;p7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p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4" name="Google Shape;654;p7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5" name="Google Shape;655;p7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p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2" name="Google Shape;662;p7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a:t>
            </a:r>
            <a:r>
              <a:rPr b="1" lang="en-US"/>
              <a:t>break</a:t>
            </a:r>
            <a:r>
              <a:rPr lang="en-US"/>
              <a:t> statement is used to take the control out of a construct. Using </a:t>
            </a:r>
            <a:r>
              <a:rPr b="1" lang="en-US"/>
              <a:t>break</a:t>
            </a:r>
            <a:r>
              <a:rPr lang="en-US"/>
              <a:t> in a loop causes the program to exit the loop. Following is an example of the </a:t>
            </a:r>
            <a:r>
              <a:rPr b="1" lang="en-US"/>
              <a:t>break</a:t>
            </a:r>
            <a:r>
              <a:rPr lang="en-US"/>
              <a:t> statement.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above code prints the first multiple of 5 for the range of numbers within 1 to 10.</a:t>
            </a:r>
            <a:endParaRPr/>
          </a:p>
          <a:p>
            <a:pPr indent="0" lvl="0" marL="0" rtl="0" algn="l">
              <a:spcBef>
                <a:spcPts val="0"/>
              </a:spcBef>
              <a:spcAft>
                <a:spcPts val="0"/>
              </a:spcAft>
              <a:buNone/>
            </a:pPr>
            <a:r>
              <a:rPr lang="en-US"/>
              <a:t>If a number is found to be divisible by 5, the if construct forces the control to exit the loop using the break statement. The following </a:t>
            </a:r>
            <a:r>
              <a:rPr b="1" lang="en-US"/>
              <a:t>output</a:t>
            </a:r>
            <a:r>
              <a:rPr lang="en-US"/>
              <a:t> is displayed on successful execution of the above code.</a:t>
            </a:r>
            <a:endParaRPr/>
          </a:p>
          <a:p>
            <a:pPr indent="0" lvl="0" marL="0" rtl="0" algn="l">
              <a:spcBef>
                <a:spcPts val="0"/>
              </a:spcBef>
              <a:spcAft>
                <a:spcPts val="0"/>
              </a:spcAft>
              <a:buNone/>
            </a:pPr>
            <a:r>
              <a:t/>
            </a:r>
            <a:endParaRPr/>
          </a:p>
        </p:txBody>
      </p:sp>
      <p:sp>
        <p:nvSpPr>
          <p:cNvPr id="663" name="Google Shape;663;p7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p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1" name="Google Shape;671;p7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a:t>
            </a:r>
            <a:r>
              <a:rPr b="1" lang="en-US"/>
              <a:t>continue</a:t>
            </a:r>
            <a:r>
              <a:rPr lang="en-US"/>
              <a:t> statement skips the subsequent statements in the current iteration and takes the control back to the beginning of the loop. Unlike the </a:t>
            </a:r>
            <a:r>
              <a:rPr b="1" lang="en-US"/>
              <a:t>break</a:t>
            </a:r>
            <a:r>
              <a:rPr lang="en-US"/>
              <a:t> statement, the </a:t>
            </a:r>
            <a:r>
              <a:rPr b="1" lang="en-US"/>
              <a:t>continue</a:t>
            </a:r>
            <a:r>
              <a:rPr lang="en-US"/>
              <a:t> statement doesn’t exit the loop. It terminates the current iteration and starts the subsequent iteration.</a:t>
            </a:r>
            <a:endParaRPr/>
          </a:p>
        </p:txBody>
      </p:sp>
      <p:sp>
        <p:nvSpPr>
          <p:cNvPr id="672" name="Google Shape;672;p7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p7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0" name="Google Shape;680;p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p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5" name="Google Shape;685;p7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6" name="Google Shape;686;p7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p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3" name="Google Shape;693;p7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4" name="Google Shape;694;p7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 name="Google Shape;158;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language syntax is very similar to Java, C#, and JavaScript. One of the primary goals for Dart was that the language seem familiar. This is a tiny Dart script, comprising a single function called main :</a:t>
            </a:r>
            <a:endParaRPr/>
          </a:p>
        </p:txBody>
      </p:sp>
      <p:sp>
        <p:nvSpPr>
          <p:cNvPr id="159" name="Google Shape;159;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p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0" name="Google Shape;700;p8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1" name="Google Shape;701;p8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p8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8" name="Google Shape;708;p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p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6" name="Google Shape;716;p8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7" name="Google Shape;717;p8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p8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4" name="Google Shape;724;p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p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2" name="Google Shape;732;p8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3" name="Google Shape;733;p8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p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0" name="Google Shape;740;p8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1" name="Google Shape;741;p8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p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9" name="Google Shape;749;p8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0" name="Google Shape;750;p8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p8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7" name="Google Shape;757;p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p8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4" name="Google Shape;764;p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p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9" name="Google Shape;769;p8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0" name="Google Shape;770;p8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p9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6" name="Google Shape;776;p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p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2" name="Google Shape;782;p9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This makes the code reusable. Moreover, functions  Functions allow a program to be broken down into callable units. A callable unit is a portion of code that can</a:t>
            </a:r>
            <a:endParaRPr/>
          </a:p>
          <a:p>
            <a:pPr indent="0" lvl="0" marL="0" rtl="0" algn="l">
              <a:spcBef>
                <a:spcPts val="0"/>
              </a:spcBef>
              <a:spcAft>
                <a:spcPts val="0"/>
              </a:spcAft>
              <a:buNone/>
            </a:pPr>
            <a:r>
              <a:rPr lang="en-US"/>
              <a:t>be executed via an identifier (or “called”) from another, not necessarily related, part of a program. For example, you</a:t>
            </a:r>
            <a:endParaRPr/>
          </a:p>
          <a:p>
            <a:pPr indent="0" lvl="0" marL="0" rtl="0" algn="l">
              <a:spcBef>
                <a:spcPts val="0"/>
              </a:spcBef>
              <a:spcAft>
                <a:spcPts val="0"/>
              </a:spcAft>
              <a:buNone/>
            </a:pPr>
            <a:r>
              <a:rPr lang="en-US"/>
              <a:t>may have a function that causes the computer to beep, logically called beep(). You may want the computer to beep</a:t>
            </a:r>
            <a:endParaRPr/>
          </a:p>
          <a:p>
            <a:pPr indent="0" lvl="0" marL="0" rtl="0" algn="l">
              <a:spcBef>
                <a:spcPts val="0"/>
              </a:spcBef>
              <a:spcAft>
                <a:spcPts val="0"/>
              </a:spcAft>
              <a:buNone/>
            </a:pPr>
            <a:r>
              <a:rPr lang="en-US"/>
              <a:t>both when the user hits the wrong key and when the user has a new e-mail message. You can call the same beep()</a:t>
            </a:r>
            <a:endParaRPr/>
          </a:p>
          <a:p>
            <a:pPr indent="0" lvl="0" marL="0" rtl="0" algn="l">
              <a:spcBef>
                <a:spcPts val="0"/>
              </a:spcBef>
              <a:spcAft>
                <a:spcPts val="0"/>
              </a:spcAft>
              <a:buNone/>
            </a:pPr>
            <a:r>
              <a:rPr lang="en-US"/>
              <a:t>function from both places. This saves you having to write the logic for doing the beep twice. It also keeps your code</a:t>
            </a:r>
            <a:endParaRPr/>
          </a:p>
          <a:p>
            <a:pPr indent="0" lvl="0" marL="0" rtl="0" algn="l">
              <a:spcBef>
                <a:spcPts val="0"/>
              </a:spcBef>
              <a:spcAft>
                <a:spcPts val="0"/>
              </a:spcAft>
              <a:buNone/>
            </a:pPr>
            <a:r>
              <a:rPr lang="en-US"/>
              <a:t>well-organized.make it easy to read and maintain the program’s code.</a:t>
            </a:r>
            <a:endParaRPr/>
          </a:p>
        </p:txBody>
      </p:sp>
      <p:sp>
        <p:nvSpPr>
          <p:cNvPr id="783" name="Google Shape;783;p9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p9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9" name="Google Shape;789;p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p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5" name="Google Shape;795;p9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A function definition specifies what and how a specific task would be done. Before using a function, it must be defined. The syntax for defining a standard function is given below −</a:t>
            </a:r>
            <a:endParaRPr/>
          </a:p>
          <a:p>
            <a:pPr indent="0" lvl="0" marL="0" rtl="0" algn="l">
              <a:spcBef>
                <a:spcPts val="0"/>
              </a:spcBef>
              <a:spcAft>
                <a:spcPts val="0"/>
              </a:spcAft>
              <a:buNone/>
            </a:pPr>
            <a:r>
              <a:t/>
            </a:r>
            <a:endParaRPr/>
          </a:p>
        </p:txBody>
      </p:sp>
      <p:sp>
        <p:nvSpPr>
          <p:cNvPr id="796" name="Google Shape;796;p9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p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2" name="Google Shape;802;p9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 function definition specifies what and how a specific task would be done. Before using a function, it must be defined. The syntax for defining a standard function is given below −</a:t>
            </a:r>
            <a:endParaRPr/>
          </a:p>
        </p:txBody>
      </p:sp>
      <p:sp>
        <p:nvSpPr>
          <p:cNvPr id="803" name="Google Shape;803;p9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p9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1" name="Google Shape;811;p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p9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8" name="Google Shape;818;p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p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3" name="Google Shape;823;p9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4" name="Google Shape;824;p9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p9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1" name="Google Shape;831;p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p9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7" name="Google Shape;837;p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1" name="Shape 21"/>
        <p:cNvGrpSpPr/>
        <p:nvPr/>
      </p:nvGrpSpPr>
      <p:grpSpPr>
        <a:xfrm>
          <a:off x="0" y="0"/>
          <a:ext cx="0" cy="0"/>
          <a:chOff x="0" y="0"/>
          <a:chExt cx="0" cy="0"/>
        </a:xfrm>
      </p:grpSpPr>
      <p:sp>
        <p:nvSpPr>
          <p:cNvPr id="22" name="Google Shape;22;p128"/>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128"/>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128"/>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28"/>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26" name="Google Shape;26;p12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2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2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9" name="Google Shape;29;p128"/>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0" name="Shape 90"/>
        <p:cNvGrpSpPr/>
        <p:nvPr/>
      </p:nvGrpSpPr>
      <p:grpSpPr>
        <a:xfrm>
          <a:off x="0" y="0"/>
          <a:ext cx="0" cy="0"/>
          <a:chOff x="0" y="0"/>
          <a:chExt cx="0" cy="0"/>
        </a:xfrm>
      </p:grpSpPr>
      <p:sp>
        <p:nvSpPr>
          <p:cNvPr id="91" name="Google Shape;91;p13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137"/>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3" name="Google Shape;93;p13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3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3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6" name="Shape 96"/>
        <p:cNvGrpSpPr/>
        <p:nvPr/>
      </p:nvGrpSpPr>
      <p:grpSpPr>
        <a:xfrm>
          <a:off x="0" y="0"/>
          <a:ext cx="0" cy="0"/>
          <a:chOff x="0" y="0"/>
          <a:chExt cx="0" cy="0"/>
        </a:xfrm>
      </p:grpSpPr>
      <p:sp>
        <p:nvSpPr>
          <p:cNvPr id="97" name="Google Shape;97;p138"/>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8"/>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38"/>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138"/>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01" name="Google Shape;101;p13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3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3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12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4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129"/>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3" name="Google Shape;33;p12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2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2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36" name="Shape 36"/>
        <p:cNvGrpSpPr/>
        <p:nvPr/>
      </p:nvGrpSpPr>
      <p:grpSpPr>
        <a:xfrm>
          <a:off x="0" y="0"/>
          <a:ext cx="0" cy="0"/>
          <a:chOff x="0" y="0"/>
          <a:chExt cx="0" cy="0"/>
        </a:xfrm>
      </p:grpSpPr>
      <p:sp>
        <p:nvSpPr>
          <p:cNvPr id="37" name="Google Shape;37;p130"/>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130"/>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130"/>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30"/>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41" name="Google Shape;41;p13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3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3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44" name="Google Shape;44;p130"/>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5" name="Shape 45"/>
        <p:cNvGrpSpPr/>
        <p:nvPr/>
      </p:nvGrpSpPr>
      <p:grpSpPr>
        <a:xfrm>
          <a:off x="0" y="0"/>
          <a:ext cx="0" cy="0"/>
          <a:chOff x="0" y="0"/>
          <a:chExt cx="0" cy="0"/>
        </a:xfrm>
      </p:grpSpPr>
      <p:sp>
        <p:nvSpPr>
          <p:cNvPr id="46" name="Google Shape;46;p13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31"/>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8" name="Google Shape;48;p131"/>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9" name="Google Shape;49;p131"/>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31"/>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3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2" name="Shape 52"/>
        <p:cNvGrpSpPr/>
        <p:nvPr/>
      </p:nvGrpSpPr>
      <p:grpSpPr>
        <a:xfrm>
          <a:off x="0" y="0"/>
          <a:ext cx="0" cy="0"/>
          <a:chOff x="0" y="0"/>
          <a:chExt cx="0" cy="0"/>
        </a:xfrm>
      </p:grpSpPr>
      <p:sp>
        <p:nvSpPr>
          <p:cNvPr id="53" name="Google Shape;53;p13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132"/>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5" name="Google Shape;55;p132"/>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6" name="Google Shape;56;p132"/>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7" name="Google Shape;57;p132"/>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8" name="Google Shape;58;p13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3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3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1" name="Shape 61"/>
        <p:cNvGrpSpPr/>
        <p:nvPr/>
      </p:nvGrpSpPr>
      <p:grpSpPr>
        <a:xfrm>
          <a:off x="0" y="0"/>
          <a:ext cx="0" cy="0"/>
          <a:chOff x="0" y="0"/>
          <a:chExt cx="0" cy="0"/>
        </a:xfrm>
      </p:grpSpPr>
      <p:sp>
        <p:nvSpPr>
          <p:cNvPr id="62" name="Google Shape;62;p13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3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3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3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6" name="Shape 66"/>
        <p:cNvGrpSpPr/>
        <p:nvPr/>
      </p:nvGrpSpPr>
      <p:grpSpPr>
        <a:xfrm>
          <a:off x="0" y="0"/>
          <a:ext cx="0" cy="0"/>
          <a:chOff x="0" y="0"/>
          <a:chExt cx="0" cy="0"/>
        </a:xfrm>
      </p:grpSpPr>
      <p:sp>
        <p:nvSpPr>
          <p:cNvPr id="67" name="Google Shape;67;p134"/>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4"/>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3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3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2" name="Shape 72"/>
        <p:cNvGrpSpPr/>
        <p:nvPr/>
      </p:nvGrpSpPr>
      <p:grpSpPr>
        <a:xfrm>
          <a:off x="0" y="0"/>
          <a:ext cx="0" cy="0"/>
          <a:chOff x="0" y="0"/>
          <a:chExt cx="0" cy="0"/>
        </a:xfrm>
      </p:grpSpPr>
      <p:sp>
        <p:nvSpPr>
          <p:cNvPr id="73" name="Google Shape;73;p135"/>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5"/>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5"/>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35"/>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7" name="Google Shape;77;p135"/>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8" name="Google Shape;78;p135"/>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35"/>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3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50">
                <a:solidFill>
                  <a:schemeClr val="dk2"/>
                </a:solidFill>
                <a:latin typeface="Calibri"/>
                <a:ea typeface="Calibri"/>
                <a:cs typeface="Calibri"/>
                <a:sym typeface="Calibri"/>
              </a:defRPr>
            </a:lvl1pPr>
            <a:lvl2pPr indent="0" lvl="1" marL="0" algn="r">
              <a:spcBef>
                <a:spcPts val="0"/>
              </a:spcBef>
              <a:buNone/>
              <a:defRPr sz="1050">
                <a:solidFill>
                  <a:schemeClr val="dk2"/>
                </a:solidFill>
                <a:latin typeface="Calibri"/>
                <a:ea typeface="Calibri"/>
                <a:cs typeface="Calibri"/>
                <a:sym typeface="Calibri"/>
              </a:defRPr>
            </a:lvl2pPr>
            <a:lvl3pPr indent="0" lvl="2" marL="0" algn="r">
              <a:spcBef>
                <a:spcPts val="0"/>
              </a:spcBef>
              <a:buNone/>
              <a:defRPr sz="1050">
                <a:solidFill>
                  <a:schemeClr val="dk2"/>
                </a:solidFill>
                <a:latin typeface="Calibri"/>
                <a:ea typeface="Calibri"/>
                <a:cs typeface="Calibri"/>
                <a:sym typeface="Calibri"/>
              </a:defRPr>
            </a:lvl3pPr>
            <a:lvl4pPr indent="0" lvl="3" marL="0" algn="r">
              <a:spcBef>
                <a:spcPts val="0"/>
              </a:spcBef>
              <a:buNone/>
              <a:defRPr sz="1050">
                <a:solidFill>
                  <a:schemeClr val="dk2"/>
                </a:solidFill>
                <a:latin typeface="Calibri"/>
                <a:ea typeface="Calibri"/>
                <a:cs typeface="Calibri"/>
                <a:sym typeface="Calibri"/>
              </a:defRPr>
            </a:lvl4pPr>
            <a:lvl5pPr indent="0" lvl="4" marL="0" algn="r">
              <a:spcBef>
                <a:spcPts val="0"/>
              </a:spcBef>
              <a:buNone/>
              <a:defRPr sz="1050">
                <a:solidFill>
                  <a:schemeClr val="dk2"/>
                </a:solidFill>
                <a:latin typeface="Calibri"/>
                <a:ea typeface="Calibri"/>
                <a:cs typeface="Calibri"/>
                <a:sym typeface="Calibri"/>
              </a:defRPr>
            </a:lvl5pPr>
            <a:lvl6pPr indent="0" lvl="5" marL="0" algn="r">
              <a:spcBef>
                <a:spcPts val="0"/>
              </a:spcBef>
              <a:buNone/>
              <a:defRPr sz="1050">
                <a:solidFill>
                  <a:schemeClr val="dk2"/>
                </a:solidFill>
                <a:latin typeface="Calibri"/>
                <a:ea typeface="Calibri"/>
                <a:cs typeface="Calibri"/>
                <a:sym typeface="Calibri"/>
              </a:defRPr>
            </a:lvl6pPr>
            <a:lvl7pPr indent="0" lvl="6" marL="0" algn="r">
              <a:spcBef>
                <a:spcPts val="0"/>
              </a:spcBef>
              <a:buNone/>
              <a:defRPr sz="1050">
                <a:solidFill>
                  <a:schemeClr val="dk2"/>
                </a:solidFill>
                <a:latin typeface="Calibri"/>
                <a:ea typeface="Calibri"/>
                <a:cs typeface="Calibri"/>
                <a:sym typeface="Calibri"/>
              </a:defRPr>
            </a:lvl7pPr>
            <a:lvl8pPr indent="0" lvl="7" marL="0" algn="r">
              <a:spcBef>
                <a:spcPts val="0"/>
              </a:spcBef>
              <a:buNone/>
              <a:defRPr sz="1050">
                <a:solidFill>
                  <a:schemeClr val="dk2"/>
                </a:solidFill>
                <a:latin typeface="Calibri"/>
                <a:ea typeface="Calibri"/>
                <a:cs typeface="Calibri"/>
                <a:sym typeface="Calibri"/>
              </a:defRPr>
            </a:lvl8pPr>
            <a:lvl9pPr indent="0" lvl="8" marL="0" algn="r">
              <a:spcBef>
                <a:spcPts val="0"/>
              </a:spcBef>
              <a:buNone/>
              <a:defRPr sz="1050">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1" name="Shape 81"/>
        <p:cNvGrpSpPr/>
        <p:nvPr/>
      </p:nvGrpSpPr>
      <p:grpSpPr>
        <a:xfrm>
          <a:off x="0" y="0"/>
          <a:ext cx="0" cy="0"/>
          <a:chOff x="0" y="0"/>
          <a:chExt cx="0" cy="0"/>
        </a:xfrm>
      </p:grpSpPr>
      <p:sp>
        <p:nvSpPr>
          <p:cNvPr id="82" name="Google Shape;82;p136"/>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6"/>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6"/>
          <p:cNvSpPr txBox="1"/>
          <p:nvPr>
            <p:ph type="title"/>
          </p:nvPr>
        </p:nvSpPr>
        <p:spPr>
          <a:xfrm>
            <a:off x="1097280" y="5074920"/>
            <a:ext cx="10113264"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85" name="Google Shape;85;p136"/>
          <p:cNvPicPr preferRelativeResize="0"/>
          <p:nvPr>
            <p:ph idx="2" type="pic"/>
          </p:nvPr>
        </p:nvPicPr>
        <p:blipFill/>
        <p:spPr>
          <a:xfrm>
            <a:off x="15" y="0"/>
            <a:ext cx="12191985" cy="4915076"/>
          </a:xfrm>
          <a:prstGeom prst="rect">
            <a:avLst/>
          </a:prstGeom>
          <a:blipFill rotWithShape="1">
            <a:blip r:embed="rId2">
              <a:alphaModFix/>
            </a:blip>
            <a:stretch>
              <a:fillRect b="0" l="0" r="0" t="0"/>
            </a:stretch>
          </a:blipFill>
          <a:ln>
            <a:noFill/>
          </a:ln>
        </p:spPr>
      </p:pic>
      <p:sp>
        <p:nvSpPr>
          <p:cNvPr id="86" name="Google Shape;86;p136"/>
          <p:cNvSpPr txBox="1"/>
          <p:nvPr>
            <p:ph idx="1" type="body"/>
          </p:nvPr>
        </p:nvSpPr>
        <p:spPr>
          <a:xfrm>
            <a:off x="1097280" y="5907023"/>
            <a:ext cx="10113264"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7" name="Google Shape;87;p13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3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3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7"/>
          <p:cNvSpPr/>
          <p:nvPr/>
        </p:nvSpPr>
        <p:spPr>
          <a:xfrm>
            <a:off x="-1" y="0"/>
            <a:ext cx="1092470" cy="6333830"/>
          </a:xfrm>
          <a:prstGeom prst="rect">
            <a:avLst/>
          </a:prstGeom>
          <a:solidFill>
            <a:schemeClr val="accent1"/>
          </a:solidFill>
          <a:ln cap="flat" cmpd="sng" w="15875">
            <a:solidFill>
              <a:srgbClr val="A65F0D"/>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1" name="Google Shape;11;p127"/>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27"/>
          <p:cNvSpPr/>
          <p:nvPr/>
        </p:nvSpPr>
        <p:spPr>
          <a:xfrm>
            <a:off x="0" y="6334316"/>
            <a:ext cx="12192001" cy="659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2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127"/>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5" name="Google Shape;15;p12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12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 name="Google Shape;17;p12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8" name="Google Shape;18;p127"/>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pic>
        <p:nvPicPr>
          <p:cNvPr id="19" name="Google Shape;19;p127"/>
          <p:cNvPicPr preferRelativeResize="0"/>
          <p:nvPr/>
        </p:nvPicPr>
        <p:blipFill rotWithShape="1">
          <a:blip r:embed="rId1">
            <a:alphaModFix/>
          </a:blip>
          <a:srcRect b="0" l="0" r="0" t="0"/>
          <a:stretch/>
        </p:blipFill>
        <p:spPr>
          <a:xfrm>
            <a:off x="65356" y="286603"/>
            <a:ext cx="961755" cy="1233766"/>
          </a:xfrm>
          <a:prstGeom prst="rect">
            <a:avLst/>
          </a:prstGeom>
          <a:noFill/>
          <a:ln>
            <a:noFill/>
          </a:ln>
        </p:spPr>
      </p:pic>
      <p:pic>
        <p:nvPicPr>
          <p:cNvPr id="20" name="Google Shape;20;p127"/>
          <p:cNvPicPr preferRelativeResize="0"/>
          <p:nvPr/>
        </p:nvPicPr>
        <p:blipFill rotWithShape="1">
          <a:blip r:embed="rId2">
            <a:alphaModFix/>
          </a:blip>
          <a:srcRect b="0" l="0" r="0" t="0"/>
          <a:stretch/>
        </p:blipFill>
        <p:spPr>
          <a:xfrm>
            <a:off x="43031" y="1845734"/>
            <a:ext cx="961755" cy="10972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 Id="rId3" Type="http://schemas.openxmlformats.org/officeDocument/2006/relationships/image" Target="../media/image97.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 Id="rId3" Type="http://schemas.openxmlformats.org/officeDocument/2006/relationships/image" Target="../media/image102.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 Id="rId3" Type="http://schemas.openxmlformats.org/officeDocument/2006/relationships/image" Target="../media/image10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 Id="rId3" Type="http://schemas.openxmlformats.org/officeDocument/2006/relationships/image" Target="../media/image106.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 Id="rId3" Type="http://schemas.openxmlformats.org/officeDocument/2006/relationships/image" Target="../media/image10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 Id="rId3" Type="http://schemas.openxmlformats.org/officeDocument/2006/relationships/image" Target="../media/image105.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 Id="rId3" Type="http://schemas.openxmlformats.org/officeDocument/2006/relationships/image" Target="../media/image107.png"/><Relationship Id="rId4" Type="http://schemas.openxmlformats.org/officeDocument/2006/relationships/image" Target="../media/image122.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 Id="rId3" Type="http://schemas.openxmlformats.org/officeDocument/2006/relationships/image" Target="../media/image110.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 Id="rId3" Type="http://schemas.openxmlformats.org/officeDocument/2006/relationships/image" Target="../media/image112.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5.xml"/><Relationship Id="rId3" Type="http://schemas.openxmlformats.org/officeDocument/2006/relationships/image" Target="../media/image115.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6.xml"/><Relationship Id="rId3" Type="http://schemas.openxmlformats.org/officeDocument/2006/relationships/image" Target="../media/image120.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7.xml"/><Relationship Id="rId3" Type="http://schemas.openxmlformats.org/officeDocument/2006/relationships/image" Target="../media/image11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9.xml"/><Relationship Id="rId3" Type="http://schemas.openxmlformats.org/officeDocument/2006/relationships/image" Target="../media/image1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2.xml"/><Relationship Id="rId3" Type="http://schemas.openxmlformats.org/officeDocument/2006/relationships/image" Target="../media/image121.png"/><Relationship Id="rId4" Type="http://schemas.openxmlformats.org/officeDocument/2006/relationships/image" Target="../media/image114.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3.xml"/><Relationship Id="rId3" Type="http://schemas.openxmlformats.org/officeDocument/2006/relationships/image" Target="../media/image123.jp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5.xml"/><Relationship Id="rId3" Type="http://schemas.openxmlformats.org/officeDocument/2006/relationships/image" Target="../media/image116.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6.xml"/><Relationship Id="rId3" Type="http://schemas.openxmlformats.org/officeDocument/2006/relationships/hyperlink" Target="http://personclass.txt" TargetMode="External"/><Relationship Id="rId4" Type="http://schemas.openxmlformats.org/officeDocument/2006/relationships/image" Target="../media/image118.png"/><Relationship Id="rId5" Type="http://schemas.openxmlformats.org/officeDocument/2006/relationships/image" Target="../media/image1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4.png"/><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3.png"/><Relationship Id="rId4" Type="http://schemas.openxmlformats.org/officeDocument/2006/relationships/image" Target="../media/image3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3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9.png"/><Relationship Id="rId4" Type="http://schemas.openxmlformats.org/officeDocument/2006/relationships/image" Target="../media/image3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3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3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8.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3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39.png"/><Relationship Id="rId4" Type="http://schemas.openxmlformats.org/officeDocument/2006/relationships/image" Target="../media/image42.png"/><Relationship Id="rId5" Type="http://schemas.openxmlformats.org/officeDocument/2006/relationships/image" Target="../media/image4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4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45.png"/><Relationship Id="rId4" Type="http://schemas.openxmlformats.org/officeDocument/2006/relationships/image" Target="../media/image4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49.png"/><Relationship Id="rId4" Type="http://schemas.openxmlformats.org/officeDocument/2006/relationships/image" Target="../media/image4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5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52.png"/><Relationship Id="rId4" Type="http://schemas.openxmlformats.org/officeDocument/2006/relationships/image" Target="../media/image54.png"/><Relationship Id="rId5" Type="http://schemas.openxmlformats.org/officeDocument/2006/relationships/image" Target="../media/image50.png"/><Relationship Id="rId6" Type="http://schemas.openxmlformats.org/officeDocument/2006/relationships/image" Target="../media/image5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55.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86.png"/><Relationship Id="rId4" Type="http://schemas.openxmlformats.org/officeDocument/2006/relationships/image" Target="../media/image57.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56.png"/><Relationship Id="rId4" Type="http://schemas.openxmlformats.org/officeDocument/2006/relationships/image" Target="../media/image70.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59.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58.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63.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60.png"/><Relationship Id="rId4" Type="http://schemas.openxmlformats.org/officeDocument/2006/relationships/image" Target="../media/image66.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6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61.png"/><Relationship Id="rId4" Type="http://schemas.openxmlformats.org/officeDocument/2006/relationships/image" Target="../media/image69.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68.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64.png"/><Relationship Id="rId4" Type="http://schemas.openxmlformats.org/officeDocument/2006/relationships/image" Target="../media/image65.png"/><Relationship Id="rId5" Type="http://schemas.openxmlformats.org/officeDocument/2006/relationships/image" Target="../media/image80.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108.png"/><Relationship Id="rId4" Type="http://schemas.openxmlformats.org/officeDocument/2006/relationships/image" Target="../media/image67.png"/><Relationship Id="rId5" Type="http://schemas.openxmlformats.org/officeDocument/2006/relationships/image" Target="../media/image7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image" Target="../media/image75.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image" Target="../media/image72.png"/><Relationship Id="rId4" Type="http://schemas.openxmlformats.org/officeDocument/2006/relationships/image" Target="../media/image77.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image" Target="../media/image74.png"/><Relationship Id="rId4" Type="http://schemas.openxmlformats.org/officeDocument/2006/relationships/image" Target="../media/image73.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 Id="rId3" Type="http://schemas.openxmlformats.org/officeDocument/2006/relationships/image" Target="../media/image79.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 Id="rId3" Type="http://schemas.openxmlformats.org/officeDocument/2006/relationships/image" Target="../media/image7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0.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 Id="rId3" Type="http://schemas.openxmlformats.org/officeDocument/2006/relationships/image" Target="../media/image76.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 Id="rId3" Type="http://schemas.openxmlformats.org/officeDocument/2006/relationships/image" Target="../media/image85.png"/><Relationship Id="rId4" Type="http://schemas.openxmlformats.org/officeDocument/2006/relationships/image" Target="../media/image117.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 Id="rId3" Type="http://schemas.openxmlformats.org/officeDocument/2006/relationships/image" Target="../media/image8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 Id="rId3" Type="http://schemas.openxmlformats.org/officeDocument/2006/relationships/image" Target="../media/image82.png"/><Relationship Id="rId4" Type="http://schemas.openxmlformats.org/officeDocument/2006/relationships/image" Target="../media/image84.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 Id="rId3" Type="http://schemas.openxmlformats.org/officeDocument/2006/relationships/image" Target="../media/image83.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 Id="rId3" Type="http://schemas.openxmlformats.org/officeDocument/2006/relationships/image" Target="../media/image87.png"/><Relationship Id="rId4" Type="http://schemas.openxmlformats.org/officeDocument/2006/relationships/image" Target="../media/image109.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 Id="rId3" Type="http://schemas.openxmlformats.org/officeDocument/2006/relationships/image" Target="../media/image88.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 Id="rId3" Type="http://schemas.openxmlformats.org/officeDocument/2006/relationships/image" Target="../media/image89.png"/><Relationship Id="rId4" Type="http://schemas.openxmlformats.org/officeDocument/2006/relationships/image" Target="../media/image93.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 Id="rId3" Type="http://schemas.openxmlformats.org/officeDocument/2006/relationships/image" Target="../media/image9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 Id="rId3" Type="http://schemas.openxmlformats.org/officeDocument/2006/relationships/image" Target="../media/image90.png"/><Relationship Id="rId4" Type="http://schemas.openxmlformats.org/officeDocument/2006/relationships/image" Target="../media/image94.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 Id="rId3" Type="http://schemas.openxmlformats.org/officeDocument/2006/relationships/image" Target="../media/image98.png"/><Relationship Id="rId4" Type="http://schemas.openxmlformats.org/officeDocument/2006/relationships/image" Target="../media/image92.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 Id="rId3" Type="http://schemas.openxmlformats.org/officeDocument/2006/relationships/image" Target="../media/image94.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 Id="rId3" Type="http://schemas.openxmlformats.org/officeDocument/2006/relationships/image" Target="../media/image95.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 Id="rId3" Type="http://schemas.openxmlformats.org/officeDocument/2006/relationships/image" Target="../media/image104.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 Id="rId3" Type="http://schemas.openxmlformats.org/officeDocument/2006/relationships/image" Target="../media/image99.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 Id="rId3" Type="http://schemas.openxmlformats.org/officeDocument/2006/relationships/image" Target="../media/image10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1"/>
          <p:cNvPicPr preferRelativeResize="0"/>
          <p:nvPr/>
        </p:nvPicPr>
        <p:blipFill rotWithShape="1">
          <a:blip r:embed="rId3">
            <a:alphaModFix/>
          </a:blip>
          <a:srcRect b="0" l="0" r="0" t="0"/>
          <a:stretch/>
        </p:blipFill>
        <p:spPr>
          <a:xfrm>
            <a:off x="731632" y="910334"/>
            <a:ext cx="4087794" cy="5243938"/>
          </a:xfrm>
          <a:prstGeom prst="rect">
            <a:avLst/>
          </a:prstGeom>
          <a:noFill/>
          <a:ln>
            <a:noFill/>
          </a:ln>
          <a:effectLst>
            <a:outerShdw blurRad="50800" rotWithShape="0" algn="ctr">
              <a:srgbClr val="000000">
                <a:alpha val="30980"/>
              </a:srgbClr>
            </a:outerShdw>
          </a:effectLst>
        </p:spPr>
      </p:pic>
      <p:pic>
        <p:nvPicPr>
          <p:cNvPr id="109" name="Google Shape;109;p1"/>
          <p:cNvPicPr preferRelativeResize="0"/>
          <p:nvPr/>
        </p:nvPicPr>
        <p:blipFill rotWithShape="1">
          <a:blip r:embed="rId4">
            <a:alphaModFix/>
          </a:blip>
          <a:srcRect b="0" l="0" r="0" t="0"/>
          <a:stretch/>
        </p:blipFill>
        <p:spPr>
          <a:xfrm>
            <a:off x="6799448" y="758952"/>
            <a:ext cx="5206086" cy="5206086"/>
          </a:xfrm>
          <a:prstGeom prst="rect">
            <a:avLst/>
          </a:prstGeom>
          <a:noFill/>
          <a:ln>
            <a:noFill/>
          </a:ln>
        </p:spPr>
      </p:pic>
      <p:sp>
        <p:nvSpPr>
          <p:cNvPr id="110" name="Google Shape;110;p1"/>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262626"/>
              </a:buClr>
              <a:buSzPts val="8000"/>
              <a:buFont typeface="Arial Rounded"/>
              <a:buNone/>
            </a:pPr>
            <a:r>
              <a:rPr b="1" lang="en-US">
                <a:latin typeface="Arial Rounded"/>
                <a:ea typeface="Arial Rounded"/>
                <a:cs typeface="Arial Rounded"/>
                <a:sym typeface="Arial Rounded"/>
              </a:rPr>
              <a:t>Day 1 </a:t>
            </a:r>
            <a:br>
              <a:rPr b="1" lang="en-US">
                <a:latin typeface="Arial Rounded"/>
                <a:ea typeface="Arial Rounded"/>
                <a:cs typeface="Arial Rounded"/>
                <a:sym typeface="Arial Rounded"/>
              </a:rPr>
            </a:br>
            <a:r>
              <a:rPr b="1" lang="en-US">
                <a:latin typeface="Arial Rounded"/>
                <a:ea typeface="Arial Rounded"/>
                <a:cs typeface="Arial Rounded"/>
                <a:sym typeface="Arial Rounded"/>
              </a:rPr>
              <a:t>Introduction To Dart</a:t>
            </a:r>
            <a:endParaRPr b="1">
              <a:latin typeface="Arial Rounded"/>
              <a:ea typeface="Arial Rounded"/>
              <a:cs typeface="Arial Rounded"/>
              <a:sym typeface="Arial Rounded"/>
            </a:endParaRPr>
          </a:p>
        </p:txBody>
      </p:sp>
      <p:sp>
        <p:nvSpPr>
          <p:cNvPr id="111" name="Google Shape;111;p1"/>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SzPts val="2400"/>
              <a:buNone/>
            </a:pPr>
            <a:r>
              <a:rPr b="1" lang="en-US"/>
              <a:t>MARLON I. TAYAG</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main()</a:t>
            </a:r>
            <a:endParaRPr/>
          </a:p>
        </p:txBody>
      </p:sp>
      <p:sp>
        <p:nvSpPr>
          <p:cNvPr id="175" name="Google Shape;175;p10"/>
          <p:cNvSpPr txBox="1"/>
          <p:nvPr>
            <p:ph idx="1" type="body"/>
          </p:nvPr>
        </p:nvSpPr>
        <p:spPr>
          <a:xfrm>
            <a:off x="1097280" y="1845734"/>
            <a:ext cx="4787705" cy="4023360"/>
          </a:xfrm>
          <a:prstGeom prst="rect">
            <a:avLst/>
          </a:prstGeom>
          <a:noFill/>
          <a:ln>
            <a:noFill/>
          </a:ln>
        </p:spPr>
        <p:txBody>
          <a:bodyPr anchorCtr="0" anchor="t" bIns="45700" lIns="0" spcFirstLastPara="1" rIns="0" wrap="square" tIns="45700">
            <a:noAutofit/>
          </a:bodyPr>
          <a:lstStyle/>
          <a:p>
            <a:pPr indent="-152400" lvl="0" marL="91440" rtl="0" algn="l">
              <a:lnSpc>
                <a:spcPct val="90000"/>
              </a:lnSpc>
              <a:spcBef>
                <a:spcPts val="0"/>
              </a:spcBef>
              <a:spcAft>
                <a:spcPts val="0"/>
              </a:spcAft>
              <a:buSzPts val="2400"/>
              <a:buChar char=" "/>
            </a:pPr>
            <a:r>
              <a:rPr lang="en-US" sz="2400"/>
              <a:t>This line declares a function called main(). In short, they are a block of statements that the computer executes when the function is “called.” They are like a page in an instruction manual that can be turned to anytime. main() is always the entry point of a Dart program—the place where the program begins execution. main() is automatically called (executed).</a:t>
            </a:r>
            <a:endParaRPr sz="4400"/>
          </a:p>
          <a:p>
            <a:pPr indent="0" lvl="0" marL="91440" rtl="0" algn="l">
              <a:lnSpc>
                <a:spcPct val="90000"/>
              </a:lnSpc>
              <a:spcBef>
                <a:spcPts val="1400"/>
              </a:spcBef>
              <a:spcAft>
                <a:spcPts val="0"/>
              </a:spcAft>
              <a:buSzPts val="2400"/>
              <a:buNone/>
            </a:pPr>
            <a:r>
              <a:t/>
            </a:r>
            <a:endParaRPr sz="2400"/>
          </a:p>
        </p:txBody>
      </p:sp>
      <p:pic>
        <p:nvPicPr>
          <p:cNvPr id="176" name="Google Shape;176;p10"/>
          <p:cNvPicPr preferRelativeResize="0"/>
          <p:nvPr/>
        </p:nvPicPr>
        <p:blipFill rotWithShape="1">
          <a:blip r:embed="rId3">
            <a:alphaModFix/>
          </a:blip>
          <a:srcRect b="0" l="0" r="0" t="0"/>
          <a:stretch/>
        </p:blipFill>
        <p:spPr>
          <a:xfrm>
            <a:off x="6448189" y="2736285"/>
            <a:ext cx="4707492" cy="1870883"/>
          </a:xfrm>
          <a:prstGeom prst="rect">
            <a:avLst/>
          </a:prstGeom>
          <a:noFill/>
          <a:ln>
            <a:noFill/>
          </a:ln>
        </p:spPr>
      </p:pic>
      <p:sp>
        <p:nvSpPr>
          <p:cNvPr id="177" name="Google Shape;177;p10"/>
          <p:cNvSpPr/>
          <p:nvPr/>
        </p:nvSpPr>
        <p:spPr>
          <a:xfrm>
            <a:off x="7442792" y="2977663"/>
            <a:ext cx="1222744" cy="446022"/>
          </a:xfrm>
          <a:prstGeom prst="ellipse">
            <a:avLst/>
          </a:pr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500"/>
                                        <p:tgtEl>
                                          <p:spTgt spid="1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3" name="Shape 843"/>
        <p:cNvGrpSpPr/>
        <p:nvPr/>
      </p:nvGrpSpPr>
      <p:grpSpPr>
        <a:xfrm>
          <a:off x="0" y="0"/>
          <a:ext cx="0" cy="0"/>
          <a:chOff x="0" y="0"/>
          <a:chExt cx="0" cy="0"/>
        </a:xfrm>
      </p:grpSpPr>
      <p:sp>
        <p:nvSpPr>
          <p:cNvPr id="844" name="Google Shape;844;p10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Parameterized Functions</a:t>
            </a:r>
            <a:endParaRPr/>
          </a:p>
        </p:txBody>
      </p:sp>
      <p:sp>
        <p:nvSpPr>
          <p:cNvPr id="845" name="Google Shape;845;p100"/>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0" lvl="0" marL="0" rtl="0" algn="l">
              <a:lnSpc>
                <a:spcPct val="90000"/>
              </a:lnSpc>
              <a:spcBef>
                <a:spcPts val="0"/>
              </a:spcBef>
              <a:spcAft>
                <a:spcPts val="0"/>
              </a:spcAft>
              <a:buSzPts val="3200"/>
              <a:buNone/>
            </a:pPr>
            <a:r>
              <a:rPr lang="en-US" sz="3200"/>
              <a:t>Functions can also have parameters. Parameters are a mechanism to pass values to functions. Parameters form a part of the function’s signature. The parameter values are passed to the function during its invocation.</a:t>
            </a:r>
            <a:endParaRPr sz="3200"/>
          </a:p>
        </p:txBody>
      </p:sp>
      <p:pic>
        <p:nvPicPr>
          <p:cNvPr id="846" name="Google Shape;846;p100"/>
          <p:cNvPicPr preferRelativeResize="0"/>
          <p:nvPr/>
        </p:nvPicPr>
        <p:blipFill rotWithShape="1">
          <a:blip r:embed="rId3">
            <a:alphaModFix/>
          </a:blip>
          <a:srcRect b="0" l="0" r="0" t="0"/>
          <a:stretch/>
        </p:blipFill>
        <p:spPr>
          <a:xfrm>
            <a:off x="2096479" y="3857414"/>
            <a:ext cx="8827409" cy="1535201"/>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1" name="Shape 851"/>
        <p:cNvGrpSpPr/>
        <p:nvPr/>
      </p:nvGrpSpPr>
      <p:grpSpPr>
        <a:xfrm>
          <a:off x="0" y="0"/>
          <a:ext cx="0" cy="0"/>
          <a:chOff x="0" y="0"/>
          <a:chExt cx="0" cy="0"/>
        </a:xfrm>
      </p:grpSpPr>
      <p:pic>
        <p:nvPicPr>
          <p:cNvPr id="852" name="Google Shape;852;p101"/>
          <p:cNvPicPr preferRelativeResize="0"/>
          <p:nvPr/>
        </p:nvPicPr>
        <p:blipFill rotWithShape="1">
          <a:blip r:embed="rId3">
            <a:alphaModFix/>
          </a:blip>
          <a:srcRect b="0" l="0" r="0" t="0"/>
          <a:stretch/>
        </p:blipFill>
        <p:spPr>
          <a:xfrm>
            <a:off x="1065156" y="1134279"/>
            <a:ext cx="9517122" cy="3648737"/>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6" name="Shape 856"/>
        <p:cNvGrpSpPr/>
        <p:nvPr/>
      </p:nvGrpSpPr>
      <p:grpSpPr>
        <a:xfrm>
          <a:off x="0" y="0"/>
          <a:ext cx="0" cy="0"/>
          <a:chOff x="0" y="0"/>
          <a:chExt cx="0" cy="0"/>
        </a:xfrm>
      </p:grpSpPr>
      <p:pic>
        <p:nvPicPr>
          <p:cNvPr id="857" name="Google Shape;857;p102"/>
          <p:cNvPicPr preferRelativeResize="0"/>
          <p:nvPr/>
        </p:nvPicPr>
        <p:blipFill rotWithShape="1">
          <a:blip r:embed="rId3">
            <a:alphaModFix/>
          </a:blip>
          <a:srcRect b="0" l="0" r="0" t="0"/>
          <a:stretch/>
        </p:blipFill>
        <p:spPr>
          <a:xfrm>
            <a:off x="1075958" y="970594"/>
            <a:ext cx="10169609" cy="4011713"/>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p10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Exercise C3-1</a:t>
            </a:r>
            <a:endParaRPr/>
          </a:p>
        </p:txBody>
      </p:sp>
      <p:sp>
        <p:nvSpPr>
          <p:cNvPr id="863" name="Google Shape;863;p103"/>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228600" lvl="0" marL="91440" rtl="0" algn="l">
              <a:lnSpc>
                <a:spcPct val="90000"/>
              </a:lnSpc>
              <a:spcBef>
                <a:spcPts val="0"/>
              </a:spcBef>
              <a:spcAft>
                <a:spcPts val="0"/>
              </a:spcAft>
              <a:buSzPts val="3600"/>
              <a:buChar char=" "/>
            </a:pPr>
            <a:r>
              <a:rPr lang="en-US" sz="3600"/>
              <a:t>Create a function name </a:t>
            </a:r>
            <a:r>
              <a:rPr b="1" lang="en-US" sz="3600">
                <a:solidFill>
                  <a:srgbClr val="3F739B"/>
                </a:solidFill>
              </a:rPr>
              <a:t>findVolume</a:t>
            </a:r>
            <a:r>
              <a:rPr lang="en-US" sz="3600"/>
              <a:t> that computes for the a tank using the following formula</a:t>
            </a:r>
            <a:endParaRPr/>
          </a:p>
          <a:p>
            <a:pPr indent="-228600" lvl="0" marL="91440" rtl="0" algn="ctr">
              <a:lnSpc>
                <a:spcPct val="90000"/>
              </a:lnSpc>
              <a:spcBef>
                <a:spcPts val="1400"/>
              </a:spcBef>
              <a:spcAft>
                <a:spcPts val="0"/>
              </a:spcAft>
              <a:buSzPts val="3600"/>
              <a:buChar char=" "/>
            </a:pPr>
            <a:r>
              <a:rPr lang="en-US" sz="3600">
                <a:solidFill>
                  <a:srgbClr val="FF0000"/>
                </a:solidFill>
              </a:rPr>
              <a:t>Volume = length * breadth * height</a:t>
            </a:r>
            <a:endParaRPr/>
          </a:p>
          <a:p>
            <a:pPr indent="0" lvl="0" marL="91440" rtl="0" algn="l">
              <a:lnSpc>
                <a:spcPct val="90000"/>
              </a:lnSpc>
              <a:spcBef>
                <a:spcPts val="1400"/>
              </a:spcBef>
              <a:spcAft>
                <a:spcPts val="0"/>
              </a:spcAft>
              <a:buSzPts val="3600"/>
              <a:buNone/>
            </a:pPr>
            <a:r>
              <a:t/>
            </a:r>
            <a:endParaRPr sz="3600"/>
          </a:p>
          <a:p>
            <a:pPr indent="-30480" lvl="2" marL="566928" rtl="0" algn="l">
              <a:lnSpc>
                <a:spcPct val="90000"/>
              </a:lnSpc>
              <a:spcBef>
                <a:spcPts val="400"/>
              </a:spcBef>
              <a:spcAft>
                <a:spcPts val="0"/>
              </a:spcAft>
              <a:buSzPts val="2400"/>
              <a:buNone/>
            </a:pPr>
            <a:r>
              <a:t/>
            </a:r>
            <a:endParaRPr sz="2400"/>
          </a:p>
        </p:txBody>
      </p:sp>
      <p:sp>
        <p:nvSpPr>
          <p:cNvPr id="864" name="Google Shape;864;p103"/>
          <p:cNvSpPr/>
          <p:nvPr/>
        </p:nvSpPr>
        <p:spPr>
          <a:xfrm>
            <a:off x="1710607" y="4275963"/>
            <a:ext cx="901600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Calibri"/>
                <a:ea typeface="Calibri"/>
                <a:cs typeface="Calibri"/>
                <a:sym typeface="Calibri"/>
              </a:rPr>
              <a:t>https://www.jdoodle.com/execute-dart-online</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8" name="Shape 868"/>
        <p:cNvGrpSpPr/>
        <p:nvPr/>
      </p:nvGrpSpPr>
      <p:grpSpPr>
        <a:xfrm>
          <a:off x="0" y="0"/>
          <a:ext cx="0" cy="0"/>
          <a:chOff x="0" y="0"/>
          <a:chExt cx="0" cy="0"/>
        </a:xfrm>
      </p:grpSpPr>
      <p:sp>
        <p:nvSpPr>
          <p:cNvPr id="869" name="Google Shape;869;p104"/>
          <p:cNvSpPr txBox="1"/>
          <p:nvPr>
            <p:ph type="title"/>
          </p:nvPr>
        </p:nvSpPr>
        <p:spPr>
          <a:xfrm>
            <a:off x="1144172" y="2138849"/>
            <a:ext cx="10058400" cy="1450757"/>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3F3F3F"/>
              </a:buClr>
              <a:buSzPts val="4800"/>
              <a:buFont typeface="Calibri"/>
              <a:buNone/>
            </a:pPr>
            <a:r>
              <a:rPr b="1" lang="en-US"/>
              <a:t>Object Oriented Programming</a:t>
            </a:r>
            <a:endParaRPr b="1"/>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 name="Shape 874"/>
        <p:cNvGrpSpPr/>
        <p:nvPr/>
      </p:nvGrpSpPr>
      <p:grpSpPr>
        <a:xfrm>
          <a:off x="0" y="0"/>
          <a:ext cx="0" cy="0"/>
          <a:chOff x="0" y="0"/>
          <a:chExt cx="0" cy="0"/>
        </a:xfrm>
      </p:grpSpPr>
      <p:sp>
        <p:nvSpPr>
          <p:cNvPr id="875" name="Google Shape;875;p10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Object-Oriented Programming</a:t>
            </a:r>
            <a:endParaRPr/>
          </a:p>
        </p:txBody>
      </p:sp>
      <p:sp>
        <p:nvSpPr>
          <p:cNvPr id="876" name="Google Shape;876;p105"/>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77800" lvl="0" marL="91440" rtl="0" algn="l">
              <a:lnSpc>
                <a:spcPct val="90000"/>
              </a:lnSpc>
              <a:spcBef>
                <a:spcPts val="0"/>
              </a:spcBef>
              <a:spcAft>
                <a:spcPts val="0"/>
              </a:spcAft>
              <a:buSzPts val="2800"/>
              <a:buChar char=" "/>
            </a:pPr>
            <a:r>
              <a:rPr lang="en-US" sz="2800"/>
              <a:t>Object-oriented programming (OOP) is a programming language model in which programs are organized around data, or objects, rather than functions and logic.</a:t>
            </a:r>
            <a:endParaRPr sz="2800"/>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0" name="Shape 880"/>
        <p:cNvGrpSpPr/>
        <p:nvPr/>
      </p:nvGrpSpPr>
      <p:grpSpPr>
        <a:xfrm>
          <a:off x="0" y="0"/>
          <a:ext cx="0" cy="0"/>
          <a:chOff x="0" y="0"/>
          <a:chExt cx="0" cy="0"/>
        </a:xfrm>
      </p:grpSpPr>
      <p:sp>
        <p:nvSpPr>
          <p:cNvPr id="881" name="Google Shape;881;p10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What is an Object?</a:t>
            </a:r>
            <a:endParaRPr/>
          </a:p>
        </p:txBody>
      </p:sp>
      <p:sp>
        <p:nvSpPr>
          <p:cNvPr id="882" name="Google Shape;882;p106"/>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77800" lvl="0" marL="91440" rtl="0" algn="l">
              <a:lnSpc>
                <a:spcPct val="90000"/>
              </a:lnSpc>
              <a:spcBef>
                <a:spcPts val="0"/>
              </a:spcBef>
              <a:spcAft>
                <a:spcPts val="0"/>
              </a:spcAft>
              <a:buSzPts val="2800"/>
              <a:buFont typeface="Noto Sans Symbols"/>
              <a:buChar char="⮚"/>
            </a:pPr>
            <a:r>
              <a:rPr lang="en-US" sz="2800"/>
              <a:t>An object is an abstraction meant to represent a component of a program. Objects can be created, destroyed, given attributes, and made to perform actions. </a:t>
            </a:r>
            <a:endParaRPr sz="2800"/>
          </a:p>
          <a:p>
            <a:pPr indent="-177800" lvl="0" marL="91440" rtl="0" algn="l">
              <a:lnSpc>
                <a:spcPct val="90000"/>
              </a:lnSpc>
              <a:spcBef>
                <a:spcPts val="1400"/>
              </a:spcBef>
              <a:spcAft>
                <a:spcPts val="0"/>
              </a:spcAft>
              <a:buSzPts val="2800"/>
              <a:buFont typeface="Noto Sans Symbols"/>
              <a:buChar char="⮚"/>
            </a:pPr>
            <a:r>
              <a:rPr lang="en-US" sz="2800"/>
              <a:t>Every object belongs to a </a:t>
            </a:r>
            <a:r>
              <a:rPr b="1" lang="en-US" sz="2800"/>
              <a:t>class</a:t>
            </a:r>
            <a:r>
              <a:rPr lang="en-US" sz="2800"/>
              <a:t>. The class of an object is its type. In other words, objects of the same class are the same type. Objects of the same class have the same instance variables and methods  available to them (although the value of those instance variables may differ).</a:t>
            </a:r>
            <a:endParaRPr sz="2800"/>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6" name="Shape 886"/>
        <p:cNvGrpSpPr/>
        <p:nvPr/>
      </p:nvGrpSpPr>
      <p:grpSpPr>
        <a:xfrm>
          <a:off x="0" y="0"/>
          <a:ext cx="0" cy="0"/>
          <a:chOff x="0" y="0"/>
          <a:chExt cx="0" cy="0"/>
        </a:xfrm>
      </p:grpSpPr>
      <p:sp>
        <p:nvSpPr>
          <p:cNvPr id="887" name="Google Shape;887;p10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Class</a:t>
            </a:r>
            <a:endParaRPr/>
          </a:p>
        </p:txBody>
      </p:sp>
      <p:sp>
        <p:nvSpPr>
          <p:cNvPr id="888" name="Google Shape;888;p107"/>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77800" lvl="0" marL="91440" rtl="0" algn="l">
              <a:lnSpc>
                <a:spcPct val="90000"/>
              </a:lnSpc>
              <a:spcBef>
                <a:spcPts val="0"/>
              </a:spcBef>
              <a:spcAft>
                <a:spcPts val="0"/>
              </a:spcAft>
              <a:buSzPts val="2800"/>
              <a:buChar char=" "/>
            </a:pPr>
            <a:r>
              <a:rPr lang="en-US" sz="2800"/>
              <a:t>a </a:t>
            </a:r>
            <a:r>
              <a:rPr b="1" lang="en-US" sz="2800"/>
              <a:t>class</a:t>
            </a:r>
            <a:r>
              <a:rPr lang="en-US" sz="2800"/>
              <a:t> is a blueprint for creating objects (a particular data structure), providing initial values for state (member variables or attributes), and implementations of behavior (member functions or methods). </a:t>
            </a:r>
            <a:endParaRPr sz="2800"/>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2" name="Shape 892"/>
        <p:cNvGrpSpPr/>
        <p:nvPr/>
      </p:nvGrpSpPr>
      <p:grpSpPr>
        <a:xfrm>
          <a:off x="0" y="0"/>
          <a:ext cx="0" cy="0"/>
          <a:chOff x="0" y="0"/>
          <a:chExt cx="0" cy="0"/>
        </a:xfrm>
      </p:grpSpPr>
      <p:pic>
        <p:nvPicPr>
          <p:cNvPr id="893" name="Google Shape;893;p108"/>
          <p:cNvPicPr preferRelativeResize="0"/>
          <p:nvPr/>
        </p:nvPicPr>
        <p:blipFill rotWithShape="1">
          <a:blip r:embed="rId3">
            <a:alphaModFix/>
          </a:blip>
          <a:srcRect b="0" l="0" r="0" t="0"/>
          <a:stretch/>
        </p:blipFill>
        <p:spPr>
          <a:xfrm>
            <a:off x="1571025" y="365125"/>
            <a:ext cx="8710114" cy="6129340"/>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7" name="Shape 897"/>
        <p:cNvGrpSpPr/>
        <p:nvPr/>
      </p:nvGrpSpPr>
      <p:grpSpPr>
        <a:xfrm>
          <a:off x="0" y="0"/>
          <a:ext cx="0" cy="0"/>
          <a:chOff x="0" y="0"/>
          <a:chExt cx="0" cy="0"/>
        </a:xfrm>
      </p:grpSpPr>
      <p:sp>
        <p:nvSpPr>
          <p:cNvPr id="898" name="Google Shape;898;p10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Declaring a Class</a:t>
            </a:r>
            <a:endParaRPr/>
          </a:p>
        </p:txBody>
      </p:sp>
      <p:sp>
        <p:nvSpPr>
          <p:cNvPr id="899" name="Google Shape;899;p109"/>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77800" lvl="0" marL="91440" rtl="0" algn="l">
              <a:lnSpc>
                <a:spcPct val="90000"/>
              </a:lnSpc>
              <a:spcBef>
                <a:spcPts val="0"/>
              </a:spcBef>
              <a:spcAft>
                <a:spcPts val="0"/>
              </a:spcAft>
              <a:buSzPts val="2800"/>
              <a:buChar char=" "/>
            </a:pPr>
            <a:r>
              <a:rPr lang="en-US" sz="2800"/>
              <a:t>se the </a:t>
            </a:r>
            <a:r>
              <a:rPr b="1" lang="en-US" sz="2800"/>
              <a:t>class</a:t>
            </a:r>
            <a:r>
              <a:rPr lang="en-US" sz="2800"/>
              <a:t> keyword to declare a </a:t>
            </a:r>
            <a:r>
              <a:rPr b="1" lang="en-US" sz="2800"/>
              <a:t>class</a:t>
            </a:r>
            <a:r>
              <a:rPr lang="en-US" sz="2800"/>
              <a:t> in Dart. A class definition starts with the keyword class followed by the </a:t>
            </a:r>
            <a:r>
              <a:rPr b="1" lang="en-US" sz="2800"/>
              <a:t>class name</a:t>
            </a:r>
            <a:r>
              <a:rPr lang="en-US" sz="2800"/>
              <a:t>; and the class body enclosed by a pair of curly braces. The syntax for the same is given below </a:t>
            </a:r>
            <a:endParaRPr sz="2800"/>
          </a:p>
        </p:txBody>
      </p:sp>
      <p:pic>
        <p:nvPicPr>
          <p:cNvPr id="900" name="Google Shape;900;p109"/>
          <p:cNvPicPr preferRelativeResize="0"/>
          <p:nvPr/>
        </p:nvPicPr>
        <p:blipFill rotWithShape="1">
          <a:blip r:embed="rId3">
            <a:alphaModFix/>
          </a:blip>
          <a:srcRect b="0" l="0" r="0" t="0"/>
          <a:stretch/>
        </p:blipFill>
        <p:spPr>
          <a:xfrm>
            <a:off x="5008411" y="3446976"/>
            <a:ext cx="2775712" cy="242211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a:t>Identifiers in Dart</a:t>
            </a:r>
            <a:endParaRPr/>
          </a:p>
        </p:txBody>
      </p:sp>
      <p:sp>
        <p:nvSpPr>
          <p:cNvPr id="184" name="Google Shape;184;p1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lang="en-US"/>
              <a:t>Identifiers are names given to elements in a program like variables, functions etc. The rules for identifiers are :</a:t>
            </a:r>
            <a:endParaRPr/>
          </a:p>
          <a:p>
            <a:pPr indent="-127000" lvl="0" marL="91440" rtl="0" algn="l">
              <a:lnSpc>
                <a:spcPct val="90000"/>
              </a:lnSpc>
              <a:spcBef>
                <a:spcPts val="1400"/>
              </a:spcBef>
              <a:spcAft>
                <a:spcPts val="0"/>
              </a:spcAft>
              <a:buSzPts val="2000"/>
              <a:buChar char=" "/>
            </a:pPr>
            <a:r>
              <a:rPr lang="en-US"/>
              <a:t>Identifiers can include both, characters and digits. However, the identifier cannot begin with a digit.</a:t>
            </a:r>
            <a:endParaRPr/>
          </a:p>
          <a:p>
            <a:pPr indent="0" lvl="0" marL="91440" rtl="0" algn="l">
              <a:lnSpc>
                <a:spcPct val="90000"/>
              </a:lnSpc>
              <a:spcBef>
                <a:spcPts val="1400"/>
              </a:spcBef>
              <a:spcAft>
                <a:spcPts val="0"/>
              </a:spcAft>
              <a:buSzPts val="2000"/>
              <a:buNone/>
            </a:pPr>
            <a:r>
              <a:t/>
            </a:r>
            <a:endParaRPr/>
          </a:p>
          <a:p>
            <a:pPr indent="-457200" lvl="1" marL="749808" rtl="0" algn="l">
              <a:lnSpc>
                <a:spcPct val="90000"/>
              </a:lnSpc>
              <a:spcBef>
                <a:spcPts val="400"/>
              </a:spcBef>
              <a:spcAft>
                <a:spcPts val="0"/>
              </a:spcAft>
              <a:buSzPts val="2000"/>
              <a:buFont typeface="Calibri"/>
              <a:buAutoNum type="arabicPeriod"/>
            </a:pPr>
            <a:r>
              <a:rPr lang="en-US" sz="2000"/>
              <a:t>Identifiers cannot include special symbols except for underscore (_) or a dollar sign ($).</a:t>
            </a:r>
            <a:endParaRPr/>
          </a:p>
          <a:p>
            <a:pPr indent="-457200" lvl="1" marL="749808" rtl="0" algn="l">
              <a:lnSpc>
                <a:spcPct val="90000"/>
              </a:lnSpc>
              <a:spcBef>
                <a:spcPts val="600"/>
              </a:spcBef>
              <a:spcAft>
                <a:spcPts val="0"/>
              </a:spcAft>
              <a:buSzPts val="2000"/>
              <a:buFont typeface="Calibri"/>
              <a:buAutoNum type="arabicPeriod"/>
            </a:pPr>
            <a:r>
              <a:rPr lang="en-US" sz="2000"/>
              <a:t>Identifiers cannot be keywords.</a:t>
            </a:r>
            <a:endParaRPr/>
          </a:p>
          <a:p>
            <a:pPr indent="-457200" lvl="1" marL="749808" rtl="0" algn="l">
              <a:lnSpc>
                <a:spcPct val="90000"/>
              </a:lnSpc>
              <a:spcBef>
                <a:spcPts val="600"/>
              </a:spcBef>
              <a:spcAft>
                <a:spcPts val="0"/>
              </a:spcAft>
              <a:buSzPts val="2000"/>
              <a:buFont typeface="Calibri"/>
              <a:buAutoNum type="arabicPeriod"/>
            </a:pPr>
            <a:r>
              <a:rPr lang="en-US" sz="2000"/>
              <a:t>They must be unique.</a:t>
            </a:r>
            <a:endParaRPr/>
          </a:p>
          <a:p>
            <a:pPr indent="-457200" lvl="1" marL="749808" rtl="0" algn="l">
              <a:lnSpc>
                <a:spcPct val="90000"/>
              </a:lnSpc>
              <a:spcBef>
                <a:spcPts val="600"/>
              </a:spcBef>
              <a:spcAft>
                <a:spcPts val="0"/>
              </a:spcAft>
              <a:buSzPts val="2000"/>
              <a:buFont typeface="Calibri"/>
              <a:buAutoNum type="arabicPeriod"/>
            </a:pPr>
            <a:r>
              <a:rPr lang="en-US" sz="2000"/>
              <a:t>Identifiers are case-sensitive.</a:t>
            </a:r>
            <a:endParaRPr/>
          </a:p>
          <a:p>
            <a:pPr indent="-457200" lvl="1" marL="749808" rtl="0" algn="l">
              <a:lnSpc>
                <a:spcPct val="90000"/>
              </a:lnSpc>
              <a:spcBef>
                <a:spcPts val="600"/>
              </a:spcBef>
              <a:spcAft>
                <a:spcPts val="0"/>
              </a:spcAft>
              <a:buSzPts val="2000"/>
              <a:buFont typeface="Calibri"/>
              <a:buAutoNum type="arabicPeriod"/>
            </a:pPr>
            <a:r>
              <a:rPr lang="en-US" sz="2000"/>
              <a:t>Identifiers cannot contain spaces.</a:t>
            </a:r>
            <a:endParaRPr/>
          </a:p>
          <a:p>
            <a:pPr indent="0" lvl="0" marL="91440" rtl="0" algn="l">
              <a:lnSpc>
                <a:spcPct val="90000"/>
              </a:lnSpc>
              <a:spcBef>
                <a:spcPts val="1600"/>
              </a:spcBef>
              <a:spcAft>
                <a:spcPts val="0"/>
              </a:spcAft>
              <a:buSzPts val="2000"/>
              <a:buNone/>
            </a:pPr>
            <a:r>
              <a:t/>
            </a:r>
            <a:endParaRPr/>
          </a:p>
          <a:p>
            <a:pPr indent="0" lvl="0" marL="91440" rtl="0" algn="l">
              <a:lnSpc>
                <a:spcPct val="90000"/>
              </a:lnSpc>
              <a:spcBef>
                <a:spcPts val="1400"/>
              </a:spcBef>
              <a:spcAft>
                <a:spcPts val="0"/>
              </a:spcAft>
              <a:buSzPts val="2000"/>
              <a:buNone/>
            </a:pPr>
            <a:r>
              <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5" name="Shape 905"/>
        <p:cNvGrpSpPr/>
        <p:nvPr/>
      </p:nvGrpSpPr>
      <p:grpSpPr>
        <a:xfrm>
          <a:off x="0" y="0"/>
          <a:ext cx="0" cy="0"/>
          <a:chOff x="0" y="0"/>
          <a:chExt cx="0" cy="0"/>
        </a:xfrm>
      </p:grpSpPr>
      <p:sp>
        <p:nvSpPr>
          <p:cNvPr id="906" name="Google Shape;906;p11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Declaring a Class</a:t>
            </a:r>
            <a:endParaRPr/>
          </a:p>
        </p:txBody>
      </p:sp>
      <p:sp>
        <p:nvSpPr>
          <p:cNvPr id="907" name="Google Shape;907;p110"/>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Autofit/>
          </a:bodyPr>
          <a:lstStyle/>
          <a:p>
            <a:pPr indent="-152400" lvl="0" marL="91440" rtl="0" algn="l">
              <a:lnSpc>
                <a:spcPct val="90000"/>
              </a:lnSpc>
              <a:spcBef>
                <a:spcPts val="0"/>
              </a:spcBef>
              <a:spcAft>
                <a:spcPts val="0"/>
              </a:spcAft>
              <a:buSzPts val="2400"/>
              <a:buChar char=" "/>
            </a:pPr>
            <a:r>
              <a:rPr lang="en-US" sz="2400"/>
              <a:t>A class definition can include the following −</a:t>
            </a:r>
            <a:endParaRPr/>
          </a:p>
          <a:p>
            <a:pPr indent="-152400" lvl="0" marL="91440" rtl="0" algn="l">
              <a:lnSpc>
                <a:spcPct val="90000"/>
              </a:lnSpc>
              <a:spcBef>
                <a:spcPts val="1400"/>
              </a:spcBef>
              <a:spcAft>
                <a:spcPts val="0"/>
              </a:spcAft>
              <a:buSzPts val="2400"/>
              <a:buFont typeface="Noto Sans Symbols"/>
              <a:buChar char="⮚"/>
            </a:pPr>
            <a:r>
              <a:rPr b="1" lang="en-US" sz="2400"/>
              <a:t>Fields</a:t>
            </a:r>
            <a:r>
              <a:rPr lang="en-US" sz="2400"/>
              <a:t> − A field is any variable declared in a class. Fields represent data pertaining to objects.</a:t>
            </a:r>
            <a:endParaRPr/>
          </a:p>
          <a:p>
            <a:pPr indent="-152400" lvl="0" marL="91440" rtl="0" algn="l">
              <a:lnSpc>
                <a:spcPct val="90000"/>
              </a:lnSpc>
              <a:spcBef>
                <a:spcPts val="1400"/>
              </a:spcBef>
              <a:spcAft>
                <a:spcPts val="0"/>
              </a:spcAft>
              <a:buSzPts val="2400"/>
              <a:buFont typeface="Noto Sans Symbols"/>
              <a:buChar char="⮚"/>
            </a:pPr>
            <a:r>
              <a:rPr b="1" lang="en-US" sz="2400"/>
              <a:t>Setters and Getters</a:t>
            </a:r>
            <a:r>
              <a:rPr lang="en-US" sz="2400"/>
              <a:t> − Allows the program to initialize and retrieve the values of the fields of a class. A default getter/ setter is associated with every class. However, the default ones can be overridden by explicitly defining a setter/ getter.</a:t>
            </a:r>
            <a:endParaRPr/>
          </a:p>
          <a:p>
            <a:pPr indent="-152400" lvl="0" marL="91440" rtl="0" algn="l">
              <a:lnSpc>
                <a:spcPct val="90000"/>
              </a:lnSpc>
              <a:spcBef>
                <a:spcPts val="1400"/>
              </a:spcBef>
              <a:spcAft>
                <a:spcPts val="0"/>
              </a:spcAft>
              <a:buSzPts val="2400"/>
              <a:buFont typeface="Noto Sans Symbols"/>
              <a:buChar char="⮚"/>
            </a:pPr>
            <a:r>
              <a:rPr b="1" lang="en-US" sz="2400"/>
              <a:t>Constructors</a:t>
            </a:r>
            <a:r>
              <a:rPr lang="en-US" sz="2400"/>
              <a:t> − responsible for allocating memory for the objects of the class.</a:t>
            </a:r>
            <a:endParaRPr/>
          </a:p>
          <a:p>
            <a:pPr indent="-152400" lvl="0" marL="91440" rtl="0" algn="l">
              <a:lnSpc>
                <a:spcPct val="90000"/>
              </a:lnSpc>
              <a:spcBef>
                <a:spcPts val="1400"/>
              </a:spcBef>
              <a:spcAft>
                <a:spcPts val="0"/>
              </a:spcAft>
              <a:buSzPts val="2400"/>
              <a:buFont typeface="Noto Sans Symbols"/>
              <a:buChar char="⮚"/>
            </a:pPr>
            <a:r>
              <a:rPr b="1" lang="en-US" sz="2400"/>
              <a:t>Functions</a:t>
            </a:r>
            <a:r>
              <a:rPr lang="en-US" sz="2400"/>
              <a:t> − Functions represent actions an object can take. They are also at times referred to as methods.</a:t>
            </a:r>
            <a:endParaRPr/>
          </a:p>
          <a:p>
            <a:pPr indent="0" lvl="0" marL="91440" rtl="0" algn="l">
              <a:lnSpc>
                <a:spcPct val="90000"/>
              </a:lnSpc>
              <a:spcBef>
                <a:spcPts val="1400"/>
              </a:spcBef>
              <a:spcAft>
                <a:spcPts val="0"/>
              </a:spcAft>
              <a:buSzPts val="2400"/>
              <a:buNone/>
            </a:pPr>
            <a:r>
              <a:t/>
            </a:r>
            <a:endParaRPr sz="2400"/>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2" name="Shape 912"/>
        <p:cNvGrpSpPr/>
        <p:nvPr/>
      </p:nvGrpSpPr>
      <p:grpSpPr>
        <a:xfrm>
          <a:off x="0" y="0"/>
          <a:ext cx="0" cy="0"/>
          <a:chOff x="0" y="0"/>
          <a:chExt cx="0" cy="0"/>
        </a:xfrm>
      </p:grpSpPr>
      <p:pic>
        <p:nvPicPr>
          <p:cNvPr id="913" name="Google Shape;913;p111"/>
          <p:cNvPicPr preferRelativeResize="0"/>
          <p:nvPr/>
        </p:nvPicPr>
        <p:blipFill rotWithShape="1">
          <a:blip r:embed="rId3">
            <a:alphaModFix/>
          </a:blip>
          <a:srcRect b="0" l="0" r="0" t="0"/>
          <a:stretch/>
        </p:blipFill>
        <p:spPr>
          <a:xfrm>
            <a:off x="2540369" y="898001"/>
            <a:ext cx="6791199" cy="4689160"/>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7" name="Shape 917"/>
        <p:cNvGrpSpPr/>
        <p:nvPr/>
      </p:nvGrpSpPr>
      <p:grpSpPr>
        <a:xfrm>
          <a:off x="0" y="0"/>
          <a:ext cx="0" cy="0"/>
          <a:chOff x="0" y="0"/>
          <a:chExt cx="0" cy="0"/>
        </a:xfrm>
      </p:grpSpPr>
      <p:sp>
        <p:nvSpPr>
          <p:cNvPr id="918" name="Google Shape;918;p11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a:t>Creating Instance of the class</a:t>
            </a:r>
            <a:endParaRPr/>
          </a:p>
        </p:txBody>
      </p:sp>
      <p:sp>
        <p:nvSpPr>
          <p:cNvPr id="919" name="Google Shape;919;p112"/>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77800" lvl="0" marL="91440" rtl="0" algn="l">
              <a:lnSpc>
                <a:spcPct val="90000"/>
              </a:lnSpc>
              <a:spcBef>
                <a:spcPts val="0"/>
              </a:spcBef>
              <a:spcAft>
                <a:spcPts val="0"/>
              </a:spcAft>
              <a:buSzPts val="2800"/>
              <a:buChar char=" "/>
            </a:pPr>
            <a:r>
              <a:rPr lang="en-US" sz="2800"/>
              <a:t>To create an instance of the class, use the </a:t>
            </a:r>
            <a:r>
              <a:rPr b="1" lang="en-US" sz="2800"/>
              <a:t>new</a:t>
            </a:r>
            <a:r>
              <a:rPr lang="en-US" sz="2800"/>
              <a:t> keyword followed by the class name. The syntax for the same is given below −</a:t>
            </a:r>
            <a:endParaRPr/>
          </a:p>
          <a:p>
            <a:pPr indent="0" lvl="0" marL="91440" rtl="0" algn="l">
              <a:lnSpc>
                <a:spcPct val="90000"/>
              </a:lnSpc>
              <a:spcBef>
                <a:spcPts val="1400"/>
              </a:spcBef>
              <a:spcAft>
                <a:spcPts val="0"/>
              </a:spcAft>
              <a:buSzPts val="2800"/>
              <a:buNone/>
            </a:pPr>
            <a:r>
              <a:t/>
            </a:r>
            <a:endParaRPr sz="2800"/>
          </a:p>
          <a:p>
            <a:pPr indent="0" lvl="0" marL="91440" rtl="0" algn="l">
              <a:lnSpc>
                <a:spcPct val="90000"/>
              </a:lnSpc>
              <a:spcBef>
                <a:spcPts val="1400"/>
              </a:spcBef>
              <a:spcAft>
                <a:spcPts val="0"/>
              </a:spcAft>
              <a:buSzPts val="2800"/>
              <a:buNone/>
            </a:pPr>
            <a:r>
              <a:t/>
            </a:r>
            <a:endParaRPr sz="2800"/>
          </a:p>
          <a:p>
            <a:pPr indent="-177800" lvl="0" marL="91440" rtl="0" algn="l">
              <a:lnSpc>
                <a:spcPct val="90000"/>
              </a:lnSpc>
              <a:spcBef>
                <a:spcPts val="1400"/>
              </a:spcBef>
              <a:spcAft>
                <a:spcPts val="0"/>
              </a:spcAft>
              <a:buSzPts val="2800"/>
              <a:buChar char=" "/>
            </a:pPr>
            <a:r>
              <a:rPr lang="en-US" sz="2800"/>
              <a:t>The </a:t>
            </a:r>
            <a:r>
              <a:rPr b="1" lang="en-US" sz="2800"/>
              <a:t>new</a:t>
            </a:r>
            <a:r>
              <a:rPr lang="en-US" sz="2800"/>
              <a:t> keyword is responsible for instantiation.</a:t>
            </a:r>
            <a:endParaRPr/>
          </a:p>
          <a:p>
            <a:pPr indent="-177800" lvl="0" marL="91440" rtl="0" algn="l">
              <a:lnSpc>
                <a:spcPct val="90000"/>
              </a:lnSpc>
              <a:spcBef>
                <a:spcPts val="1400"/>
              </a:spcBef>
              <a:spcAft>
                <a:spcPts val="0"/>
              </a:spcAft>
              <a:buSzPts val="2800"/>
              <a:buChar char=" "/>
            </a:pPr>
            <a:r>
              <a:rPr lang="en-US" sz="2800"/>
              <a:t>The right-hand side of the expression invokes the constructor. The constructor should be passed values if it is parameterized.</a:t>
            </a:r>
            <a:endParaRPr/>
          </a:p>
          <a:p>
            <a:pPr indent="0" lvl="0" marL="91440" rtl="0" algn="l">
              <a:lnSpc>
                <a:spcPct val="90000"/>
              </a:lnSpc>
              <a:spcBef>
                <a:spcPts val="1400"/>
              </a:spcBef>
              <a:spcAft>
                <a:spcPts val="0"/>
              </a:spcAft>
              <a:buSzPts val="2800"/>
              <a:buNone/>
            </a:pPr>
            <a:r>
              <a:t/>
            </a:r>
            <a:endParaRPr sz="2800"/>
          </a:p>
        </p:txBody>
      </p:sp>
      <p:pic>
        <p:nvPicPr>
          <p:cNvPr id="920" name="Google Shape;920;p112"/>
          <p:cNvPicPr preferRelativeResize="0"/>
          <p:nvPr/>
        </p:nvPicPr>
        <p:blipFill rotWithShape="1">
          <a:blip r:embed="rId3">
            <a:alphaModFix/>
          </a:blip>
          <a:srcRect b="0" l="0" r="0" t="0"/>
          <a:stretch/>
        </p:blipFill>
        <p:spPr>
          <a:xfrm>
            <a:off x="1987908" y="2949099"/>
            <a:ext cx="7892717" cy="509208"/>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pic>
        <p:nvPicPr>
          <p:cNvPr id="921" name="Google Shape;921;p112"/>
          <p:cNvPicPr preferRelativeResize="0"/>
          <p:nvPr/>
        </p:nvPicPr>
        <p:blipFill rotWithShape="1">
          <a:blip r:embed="rId4">
            <a:alphaModFix/>
          </a:blip>
          <a:srcRect b="0" l="0" r="0" t="0"/>
          <a:stretch/>
        </p:blipFill>
        <p:spPr>
          <a:xfrm>
            <a:off x="3544154" y="5514640"/>
            <a:ext cx="4333753" cy="462828"/>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5" name="Shape 925"/>
        <p:cNvGrpSpPr/>
        <p:nvPr/>
      </p:nvGrpSpPr>
      <p:grpSpPr>
        <a:xfrm>
          <a:off x="0" y="0"/>
          <a:ext cx="0" cy="0"/>
          <a:chOff x="0" y="0"/>
          <a:chExt cx="0" cy="0"/>
        </a:xfrm>
      </p:grpSpPr>
      <p:pic>
        <p:nvPicPr>
          <p:cNvPr id="926" name="Google Shape;926;p113"/>
          <p:cNvPicPr preferRelativeResize="0"/>
          <p:nvPr>
            <p:ph idx="1" type="body"/>
          </p:nvPr>
        </p:nvPicPr>
        <p:blipFill rotWithShape="1">
          <a:blip r:embed="rId3">
            <a:alphaModFix/>
          </a:blip>
          <a:srcRect b="0" l="0" r="0" t="0"/>
          <a:stretch/>
        </p:blipFill>
        <p:spPr>
          <a:xfrm>
            <a:off x="2852129" y="762186"/>
            <a:ext cx="5060947" cy="5036961"/>
          </a:xfrm>
          <a:prstGeom prst="rect">
            <a:avLst/>
          </a:prstGeom>
          <a:noFill/>
          <a:ln>
            <a:noFill/>
          </a:ln>
        </p:spPr>
      </p:pic>
      <p:sp>
        <p:nvSpPr>
          <p:cNvPr id="927" name="Google Shape;927;p113"/>
          <p:cNvSpPr/>
          <p:nvPr/>
        </p:nvSpPr>
        <p:spPr>
          <a:xfrm>
            <a:off x="3364523" y="1137138"/>
            <a:ext cx="3341077" cy="937847"/>
          </a:xfrm>
          <a:prstGeom prst="rect">
            <a:avLst/>
          </a:prstGeom>
          <a:no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11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Dart Constructors</a:t>
            </a:r>
            <a:endParaRPr/>
          </a:p>
        </p:txBody>
      </p:sp>
      <p:sp>
        <p:nvSpPr>
          <p:cNvPr id="933" name="Google Shape;933;p114"/>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77800" lvl="0" marL="91440" rtl="0" algn="l">
              <a:lnSpc>
                <a:spcPct val="90000"/>
              </a:lnSpc>
              <a:spcBef>
                <a:spcPts val="0"/>
              </a:spcBef>
              <a:spcAft>
                <a:spcPts val="0"/>
              </a:spcAft>
              <a:buSzPts val="2800"/>
              <a:buChar char=" "/>
            </a:pPr>
            <a:r>
              <a:rPr lang="en-US" sz="2800"/>
              <a:t>A constructor is a special function of the class that is responsible for initializing the variables of the class. Dart defines a constructor with the same name as that of the class. A constructor is a function and hence can be parameterized. However, unlike a function, constructors cannot have a return type. If you don’t declare a constructor, a default </a:t>
            </a:r>
            <a:r>
              <a:rPr b="1" lang="en-US" sz="2800"/>
              <a:t>no-argument constructor</a:t>
            </a:r>
            <a:r>
              <a:rPr lang="en-US" sz="2800"/>
              <a:t> is provided for you.</a:t>
            </a:r>
            <a:endParaRPr sz="2800"/>
          </a:p>
        </p:txBody>
      </p:sp>
      <p:pic>
        <p:nvPicPr>
          <p:cNvPr id="934" name="Google Shape;934;p114"/>
          <p:cNvPicPr preferRelativeResize="0"/>
          <p:nvPr/>
        </p:nvPicPr>
        <p:blipFill rotWithShape="1">
          <a:blip r:embed="rId3">
            <a:alphaModFix/>
          </a:blip>
          <a:srcRect b="0" l="0" r="0" t="0"/>
          <a:stretch/>
        </p:blipFill>
        <p:spPr>
          <a:xfrm>
            <a:off x="3853352" y="4514521"/>
            <a:ext cx="4575539" cy="1416239"/>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8" name="Shape 938"/>
        <p:cNvGrpSpPr/>
        <p:nvPr/>
      </p:nvGrpSpPr>
      <p:grpSpPr>
        <a:xfrm>
          <a:off x="0" y="0"/>
          <a:ext cx="0" cy="0"/>
          <a:chOff x="0" y="0"/>
          <a:chExt cx="0" cy="0"/>
        </a:xfrm>
      </p:grpSpPr>
      <p:pic>
        <p:nvPicPr>
          <p:cNvPr id="939" name="Google Shape;939;p115"/>
          <p:cNvPicPr preferRelativeResize="0"/>
          <p:nvPr/>
        </p:nvPicPr>
        <p:blipFill rotWithShape="1">
          <a:blip r:embed="rId3">
            <a:alphaModFix/>
          </a:blip>
          <a:srcRect b="0" l="0" r="0" t="0"/>
          <a:stretch/>
        </p:blipFill>
        <p:spPr>
          <a:xfrm>
            <a:off x="1827460" y="596852"/>
            <a:ext cx="9316665" cy="5581209"/>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3" name="Shape 943"/>
        <p:cNvGrpSpPr/>
        <p:nvPr/>
      </p:nvGrpSpPr>
      <p:grpSpPr>
        <a:xfrm>
          <a:off x="0" y="0"/>
          <a:ext cx="0" cy="0"/>
          <a:chOff x="0" y="0"/>
          <a:chExt cx="0" cy="0"/>
        </a:xfrm>
      </p:grpSpPr>
      <p:sp>
        <p:nvSpPr>
          <p:cNvPr id="944" name="Google Shape;944;p11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Named Constructors</a:t>
            </a:r>
            <a:endParaRPr/>
          </a:p>
        </p:txBody>
      </p:sp>
      <p:sp>
        <p:nvSpPr>
          <p:cNvPr id="945" name="Google Shape;945;p116"/>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77800" lvl="0" marL="91440" rtl="0" algn="l">
              <a:lnSpc>
                <a:spcPct val="90000"/>
              </a:lnSpc>
              <a:spcBef>
                <a:spcPts val="0"/>
              </a:spcBef>
              <a:spcAft>
                <a:spcPts val="0"/>
              </a:spcAft>
              <a:buSzPts val="2800"/>
              <a:buChar char=" "/>
            </a:pPr>
            <a:r>
              <a:rPr lang="en-US" sz="2800"/>
              <a:t>Dart provides </a:t>
            </a:r>
            <a:r>
              <a:rPr b="1" lang="en-US" sz="2800"/>
              <a:t>named constructors</a:t>
            </a:r>
            <a:r>
              <a:rPr lang="en-US" sz="2800"/>
              <a:t> to enable a class define </a:t>
            </a:r>
            <a:r>
              <a:rPr b="1" lang="en-US" sz="2800"/>
              <a:t>multiple constructors</a:t>
            </a:r>
            <a:r>
              <a:rPr lang="en-US" sz="2800"/>
              <a:t>. The syntax of named constructors is as given below </a:t>
            </a:r>
            <a:endParaRPr sz="2800"/>
          </a:p>
        </p:txBody>
      </p:sp>
      <p:pic>
        <p:nvPicPr>
          <p:cNvPr id="946" name="Google Shape;946;p116"/>
          <p:cNvPicPr preferRelativeResize="0"/>
          <p:nvPr/>
        </p:nvPicPr>
        <p:blipFill rotWithShape="1">
          <a:blip r:embed="rId3">
            <a:alphaModFix/>
          </a:blip>
          <a:srcRect b="0" l="0" r="0" t="0"/>
          <a:stretch/>
        </p:blipFill>
        <p:spPr>
          <a:xfrm>
            <a:off x="1982101" y="3473308"/>
            <a:ext cx="8581673" cy="882511"/>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0" name="Shape 950"/>
        <p:cNvGrpSpPr/>
        <p:nvPr/>
      </p:nvGrpSpPr>
      <p:grpSpPr>
        <a:xfrm>
          <a:off x="0" y="0"/>
          <a:ext cx="0" cy="0"/>
          <a:chOff x="0" y="0"/>
          <a:chExt cx="0" cy="0"/>
        </a:xfrm>
      </p:grpSpPr>
      <p:pic>
        <p:nvPicPr>
          <p:cNvPr id="951" name="Google Shape;951;p117"/>
          <p:cNvPicPr preferRelativeResize="0"/>
          <p:nvPr/>
        </p:nvPicPr>
        <p:blipFill rotWithShape="1">
          <a:blip r:embed="rId3">
            <a:alphaModFix/>
          </a:blip>
          <a:srcRect b="0" l="0" r="0" t="0"/>
          <a:stretch/>
        </p:blipFill>
        <p:spPr>
          <a:xfrm>
            <a:off x="2231856" y="1049251"/>
            <a:ext cx="8729720" cy="4320771"/>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5" name="Shape 955"/>
        <p:cNvGrpSpPr/>
        <p:nvPr/>
      </p:nvGrpSpPr>
      <p:grpSpPr>
        <a:xfrm>
          <a:off x="0" y="0"/>
          <a:ext cx="0" cy="0"/>
          <a:chOff x="0" y="0"/>
          <a:chExt cx="0" cy="0"/>
        </a:xfrm>
      </p:grpSpPr>
      <p:sp>
        <p:nvSpPr>
          <p:cNvPr id="956" name="Google Shape;956;p11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The </a:t>
            </a:r>
            <a:r>
              <a:rPr b="1" lang="en-US"/>
              <a:t>this</a:t>
            </a:r>
            <a:r>
              <a:rPr lang="en-US"/>
              <a:t> Keyword</a:t>
            </a:r>
            <a:endParaRPr/>
          </a:p>
        </p:txBody>
      </p:sp>
      <p:sp>
        <p:nvSpPr>
          <p:cNvPr id="957" name="Google Shape;957;p118"/>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77800" lvl="0" marL="91440" rtl="0" algn="l">
              <a:lnSpc>
                <a:spcPct val="90000"/>
              </a:lnSpc>
              <a:spcBef>
                <a:spcPts val="0"/>
              </a:spcBef>
              <a:spcAft>
                <a:spcPts val="0"/>
              </a:spcAft>
              <a:buSzPts val="2800"/>
              <a:buChar char=" "/>
            </a:pPr>
            <a:r>
              <a:rPr lang="en-US" sz="2800"/>
              <a:t>The </a:t>
            </a:r>
            <a:r>
              <a:rPr b="1" lang="en-US" sz="2800"/>
              <a:t>this</a:t>
            </a:r>
            <a:r>
              <a:rPr lang="en-US" sz="2800"/>
              <a:t> keyword refers to the current instance of the class. Here, the parameter name and the name of the class’s field are the same. Hence to avoid ambiguity, the class’s field is prefixed with the </a:t>
            </a:r>
            <a:r>
              <a:rPr b="1" lang="en-US" sz="2800"/>
              <a:t>this</a:t>
            </a:r>
            <a:r>
              <a:rPr lang="en-US" sz="2800"/>
              <a:t> keyword. </a:t>
            </a:r>
            <a:endParaRPr sz="2800"/>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1" name="Shape 961"/>
        <p:cNvGrpSpPr/>
        <p:nvPr/>
      </p:nvGrpSpPr>
      <p:grpSpPr>
        <a:xfrm>
          <a:off x="0" y="0"/>
          <a:ext cx="0" cy="0"/>
          <a:chOff x="0" y="0"/>
          <a:chExt cx="0" cy="0"/>
        </a:xfrm>
      </p:grpSpPr>
      <p:pic>
        <p:nvPicPr>
          <p:cNvPr id="962" name="Google Shape;962;p119"/>
          <p:cNvPicPr preferRelativeResize="0"/>
          <p:nvPr/>
        </p:nvPicPr>
        <p:blipFill rotWithShape="1">
          <a:blip r:embed="rId3">
            <a:alphaModFix/>
          </a:blip>
          <a:srcRect b="0" l="0" r="0" t="0"/>
          <a:stretch/>
        </p:blipFill>
        <p:spPr>
          <a:xfrm>
            <a:off x="1735293" y="946279"/>
            <a:ext cx="7887693" cy="42491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12"/>
          <p:cNvPicPr preferRelativeResize="0"/>
          <p:nvPr>
            <p:ph idx="1" type="body"/>
          </p:nvPr>
        </p:nvPicPr>
        <p:blipFill rotWithShape="1">
          <a:blip r:embed="rId3">
            <a:alphaModFix/>
          </a:blip>
          <a:srcRect b="0" l="0" r="0" t="0"/>
          <a:stretch/>
        </p:blipFill>
        <p:spPr>
          <a:xfrm>
            <a:off x="1141937" y="0"/>
            <a:ext cx="11050063" cy="6013525"/>
          </a:xfrm>
          <a:prstGeom prst="rect">
            <a:avLst/>
          </a:prstGeom>
          <a:noFill/>
          <a:ln>
            <a:noFill/>
          </a:ln>
        </p:spPr>
      </p:pic>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7" name="Shape 967"/>
        <p:cNvGrpSpPr/>
        <p:nvPr/>
      </p:nvGrpSpPr>
      <p:grpSpPr>
        <a:xfrm>
          <a:off x="0" y="0"/>
          <a:ext cx="0" cy="0"/>
          <a:chOff x="0" y="0"/>
          <a:chExt cx="0" cy="0"/>
        </a:xfrm>
      </p:grpSpPr>
      <p:sp>
        <p:nvSpPr>
          <p:cNvPr id="968" name="Google Shape;968;p12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Dart Class ─ </a:t>
            </a:r>
            <a:r>
              <a:rPr b="1" lang="en-US"/>
              <a:t>Getters</a:t>
            </a:r>
            <a:r>
              <a:rPr lang="en-US"/>
              <a:t> and </a:t>
            </a:r>
            <a:r>
              <a:rPr b="1" lang="en-US"/>
              <a:t>Setters</a:t>
            </a:r>
            <a:endParaRPr b="1"/>
          </a:p>
        </p:txBody>
      </p:sp>
      <p:sp>
        <p:nvSpPr>
          <p:cNvPr id="969" name="Google Shape;969;p120"/>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52400" lvl="0" marL="91440" rtl="0" algn="l">
              <a:lnSpc>
                <a:spcPct val="90000"/>
              </a:lnSpc>
              <a:spcBef>
                <a:spcPts val="0"/>
              </a:spcBef>
              <a:spcAft>
                <a:spcPts val="0"/>
              </a:spcAft>
              <a:buSzPts val="2400"/>
              <a:buChar char=" "/>
            </a:pPr>
            <a:r>
              <a:rPr b="1" lang="en-US" sz="2400"/>
              <a:t>Getters</a:t>
            </a:r>
            <a:r>
              <a:rPr lang="en-US" sz="2400"/>
              <a:t> and </a:t>
            </a:r>
            <a:r>
              <a:rPr b="1" lang="en-US" sz="2400"/>
              <a:t>Setters</a:t>
            </a:r>
            <a:r>
              <a:rPr lang="en-US" sz="2400"/>
              <a:t>, also called as </a:t>
            </a:r>
            <a:r>
              <a:rPr b="1" lang="en-US" sz="2400"/>
              <a:t>accessors</a:t>
            </a:r>
            <a:r>
              <a:rPr lang="en-US" sz="2400"/>
              <a:t> and </a:t>
            </a:r>
            <a:r>
              <a:rPr b="1" lang="en-US" sz="2400"/>
              <a:t>mutators</a:t>
            </a:r>
            <a:r>
              <a:rPr lang="en-US" sz="2400"/>
              <a:t>, allow the program to initialize and retrieve the values of class fields respectively. Getters or accessors are defined using the </a:t>
            </a:r>
            <a:r>
              <a:rPr b="1" lang="en-US" sz="2400"/>
              <a:t>get</a:t>
            </a:r>
            <a:r>
              <a:rPr lang="en-US" sz="2400"/>
              <a:t> keyword. Setters or mutators are defined using the </a:t>
            </a:r>
            <a:r>
              <a:rPr b="1" lang="en-US" sz="2400"/>
              <a:t>set</a:t>
            </a:r>
            <a:r>
              <a:rPr lang="en-US" sz="2400"/>
              <a:t> keyword.</a:t>
            </a:r>
            <a:endParaRPr sz="2400"/>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3" name="Shape 973"/>
        <p:cNvGrpSpPr/>
        <p:nvPr/>
      </p:nvGrpSpPr>
      <p:grpSpPr>
        <a:xfrm>
          <a:off x="0" y="0"/>
          <a:ext cx="0" cy="0"/>
          <a:chOff x="0" y="0"/>
          <a:chExt cx="0" cy="0"/>
        </a:xfrm>
      </p:grpSpPr>
      <p:sp>
        <p:nvSpPr>
          <p:cNvPr id="974" name="Google Shape;974;p12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Exercise C3-2</a:t>
            </a:r>
            <a:endParaRPr/>
          </a:p>
        </p:txBody>
      </p:sp>
      <p:sp>
        <p:nvSpPr>
          <p:cNvPr id="975" name="Google Shape;975;p12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77800" lvl="0" marL="91440" rtl="0" algn="l">
              <a:lnSpc>
                <a:spcPct val="90000"/>
              </a:lnSpc>
              <a:spcBef>
                <a:spcPts val="0"/>
              </a:spcBef>
              <a:spcAft>
                <a:spcPts val="0"/>
              </a:spcAft>
              <a:buSzPts val="2800"/>
              <a:buChar char=" "/>
            </a:pPr>
            <a:r>
              <a:rPr lang="en-US" sz="2800"/>
              <a:t>Create an class name Person with the following properties firstName, lastName, Age, Address.</a:t>
            </a:r>
            <a:endParaRPr/>
          </a:p>
          <a:p>
            <a:pPr indent="-177800" lvl="0" marL="91440" rtl="0" algn="l">
              <a:lnSpc>
                <a:spcPct val="90000"/>
              </a:lnSpc>
              <a:spcBef>
                <a:spcPts val="1400"/>
              </a:spcBef>
              <a:spcAft>
                <a:spcPts val="0"/>
              </a:spcAft>
              <a:buSzPts val="2800"/>
              <a:buChar char=" "/>
            </a:pPr>
            <a:r>
              <a:rPr lang="en-US" sz="2800"/>
              <a:t>Call each value of the properties using the following methods or functions: myAge, myName and myAddress,myCompleteInformation </a:t>
            </a:r>
            <a:endParaRPr sz="2800"/>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9" name="Shape 979"/>
        <p:cNvGrpSpPr/>
        <p:nvPr/>
      </p:nvGrpSpPr>
      <p:grpSpPr>
        <a:xfrm>
          <a:off x="0" y="0"/>
          <a:ext cx="0" cy="0"/>
          <a:chOff x="0" y="0"/>
          <a:chExt cx="0" cy="0"/>
        </a:xfrm>
      </p:grpSpPr>
      <p:pic>
        <p:nvPicPr>
          <p:cNvPr id="980" name="Google Shape;980;p122"/>
          <p:cNvPicPr preferRelativeResize="0"/>
          <p:nvPr>
            <p:ph idx="1" type="body"/>
          </p:nvPr>
        </p:nvPicPr>
        <p:blipFill rotWithShape="1">
          <a:blip r:embed="rId3">
            <a:alphaModFix/>
          </a:blip>
          <a:srcRect b="0" l="0" r="0" t="0"/>
          <a:stretch/>
        </p:blipFill>
        <p:spPr>
          <a:xfrm>
            <a:off x="283918" y="164628"/>
            <a:ext cx="5882419" cy="6552695"/>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pic>
        <p:nvPicPr>
          <p:cNvPr id="981" name="Google Shape;981;p122"/>
          <p:cNvPicPr preferRelativeResize="0"/>
          <p:nvPr/>
        </p:nvPicPr>
        <p:blipFill rotWithShape="1">
          <a:blip r:embed="rId4">
            <a:alphaModFix/>
          </a:blip>
          <a:srcRect b="0" l="0" r="0" t="0"/>
          <a:stretch/>
        </p:blipFill>
        <p:spPr>
          <a:xfrm>
            <a:off x="7365878" y="1906509"/>
            <a:ext cx="4555717" cy="1680751"/>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
        <p:nvSpPr>
          <p:cNvPr id="982" name="Google Shape;982;p122"/>
          <p:cNvSpPr/>
          <p:nvPr/>
        </p:nvSpPr>
        <p:spPr>
          <a:xfrm>
            <a:off x="6400800" y="2379785"/>
            <a:ext cx="668215" cy="597877"/>
          </a:xfrm>
          <a:prstGeom prst="rightArrow">
            <a:avLst>
              <a:gd fmla="val 50000" name="adj1"/>
              <a:gd fmla="val 50000" name="adj2"/>
            </a:avLst>
          </a:prstGeom>
          <a:solidFill>
            <a:schemeClr val="accent1"/>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981"/>
                                        </p:tgtEl>
                                        <p:attrNameLst>
                                          <p:attrName>style.visibility</p:attrName>
                                        </p:attrNameLst>
                                      </p:cBhvr>
                                      <p:to>
                                        <p:strVal val="visible"/>
                                      </p:to>
                                    </p:set>
                                    <p:anim calcmode="lin" valueType="num">
                                      <p:cBhvr additive="base">
                                        <p:cTn dur="500"/>
                                        <p:tgtEl>
                                          <p:spTgt spid="981"/>
                                        </p:tgtEl>
                                        <p:attrNameLst>
                                          <p:attrName>ppt_w</p:attrName>
                                        </p:attrNameLst>
                                      </p:cBhvr>
                                      <p:tavLst>
                                        <p:tav fmla="" tm="0">
                                          <p:val>
                                            <p:strVal val="0"/>
                                          </p:val>
                                        </p:tav>
                                        <p:tav fmla="" tm="100000">
                                          <p:val>
                                            <p:strVal val="#ppt_w"/>
                                          </p:val>
                                        </p:tav>
                                      </p:tavLst>
                                    </p:anim>
                                    <p:anim calcmode="lin" valueType="num">
                                      <p:cBhvr additive="base">
                                        <p:cTn dur="500"/>
                                        <p:tgtEl>
                                          <p:spTgt spid="981"/>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982"/>
                                        </p:tgtEl>
                                        <p:attrNameLst>
                                          <p:attrName>style.visibility</p:attrName>
                                        </p:attrNameLst>
                                      </p:cBhvr>
                                      <p:to>
                                        <p:strVal val="visible"/>
                                      </p:to>
                                    </p:set>
                                    <p:anim calcmode="lin" valueType="num">
                                      <p:cBhvr additive="base">
                                        <p:cTn dur="500"/>
                                        <p:tgtEl>
                                          <p:spTgt spid="982"/>
                                        </p:tgtEl>
                                        <p:attrNameLst>
                                          <p:attrName>ppt_w</p:attrName>
                                        </p:attrNameLst>
                                      </p:cBhvr>
                                      <p:tavLst>
                                        <p:tav fmla="" tm="0">
                                          <p:val>
                                            <p:strVal val="0"/>
                                          </p:val>
                                        </p:tav>
                                        <p:tav fmla="" tm="100000">
                                          <p:val>
                                            <p:strVal val="#ppt_w"/>
                                          </p:val>
                                        </p:tav>
                                      </p:tavLst>
                                    </p:anim>
                                    <p:anim calcmode="lin" valueType="num">
                                      <p:cBhvr additive="base">
                                        <p:cTn dur="500"/>
                                        <p:tgtEl>
                                          <p:spTgt spid="982"/>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6" name="Shape 986"/>
        <p:cNvGrpSpPr/>
        <p:nvPr/>
      </p:nvGrpSpPr>
      <p:grpSpPr>
        <a:xfrm>
          <a:off x="0" y="0"/>
          <a:ext cx="0" cy="0"/>
          <a:chOff x="0" y="0"/>
          <a:chExt cx="0" cy="0"/>
        </a:xfrm>
      </p:grpSpPr>
      <p:pic>
        <p:nvPicPr>
          <p:cNvPr id="987" name="Google Shape;987;p123"/>
          <p:cNvPicPr preferRelativeResize="0"/>
          <p:nvPr>
            <p:ph idx="1" type="body"/>
          </p:nvPr>
        </p:nvPicPr>
        <p:blipFill rotWithShape="1">
          <a:blip r:embed="rId3">
            <a:alphaModFix/>
          </a:blip>
          <a:srcRect b="0" l="0" r="0" t="0"/>
          <a:stretch/>
        </p:blipFill>
        <p:spPr>
          <a:xfrm>
            <a:off x="2909942" y="1986940"/>
            <a:ext cx="7088935" cy="4022725"/>
          </a:xfrm>
          <a:prstGeom prst="rect">
            <a:avLst/>
          </a:prstGeom>
          <a:noFill/>
          <a:ln>
            <a:noFill/>
          </a:ln>
        </p:spPr>
      </p:pic>
      <p:sp>
        <p:nvSpPr>
          <p:cNvPr id="988" name="Google Shape;988;p12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Hands-On Exam</a:t>
            </a:r>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2" name="Shape 992"/>
        <p:cNvGrpSpPr/>
        <p:nvPr/>
      </p:nvGrpSpPr>
      <p:grpSpPr>
        <a:xfrm>
          <a:off x="0" y="0"/>
          <a:ext cx="0" cy="0"/>
          <a:chOff x="0" y="0"/>
          <a:chExt cx="0" cy="0"/>
        </a:xfrm>
      </p:grpSpPr>
      <p:sp>
        <p:nvSpPr>
          <p:cNvPr id="993" name="Google Shape;993;p124"/>
          <p:cNvSpPr txBox="1"/>
          <p:nvPr>
            <p:ph type="title"/>
          </p:nvPr>
        </p:nvSpPr>
        <p:spPr>
          <a:xfrm>
            <a:off x="1249680" y="2324595"/>
            <a:ext cx="10058400" cy="1450757"/>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3F3F3F"/>
              </a:buClr>
              <a:buSzPts val="7200"/>
              <a:buFont typeface="Calibri"/>
              <a:buNone/>
            </a:pPr>
            <a:r>
              <a:rPr b="1" lang="en-US" sz="7200"/>
              <a:t>Solutions For Activity</a:t>
            </a:r>
            <a:endParaRPr b="1" sz="7200"/>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7" name="Shape 997"/>
        <p:cNvGrpSpPr/>
        <p:nvPr/>
      </p:nvGrpSpPr>
      <p:grpSpPr>
        <a:xfrm>
          <a:off x="0" y="0"/>
          <a:ext cx="0" cy="0"/>
          <a:chOff x="0" y="0"/>
          <a:chExt cx="0" cy="0"/>
        </a:xfrm>
      </p:grpSpPr>
      <p:sp>
        <p:nvSpPr>
          <p:cNvPr id="998" name="Google Shape;998;p12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Solution C3-1</a:t>
            </a:r>
            <a:endParaRPr/>
          </a:p>
        </p:txBody>
      </p:sp>
      <p:pic>
        <p:nvPicPr>
          <p:cNvPr id="999" name="Google Shape;999;p125"/>
          <p:cNvPicPr preferRelativeResize="0"/>
          <p:nvPr>
            <p:ph idx="1" type="body"/>
          </p:nvPr>
        </p:nvPicPr>
        <p:blipFill rotWithShape="1">
          <a:blip r:embed="rId3">
            <a:alphaModFix/>
          </a:blip>
          <a:srcRect b="0" l="0" r="0" t="0"/>
          <a:stretch/>
        </p:blipFill>
        <p:spPr>
          <a:xfrm>
            <a:off x="1536004" y="2099317"/>
            <a:ext cx="9155442" cy="3822838"/>
          </a:xfrm>
          <a:prstGeom prst="rect">
            <a:avLst/>
          </a:prstGeom>
          <a:noFill/>
          <a:ln>
            <a:noFill/>
          </a:ln>
        </p:spPr>
      </p:pic>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3" name="Shape 1003"/>
        <p:cNvGrpSpPr/>
        <p:nvPr/>
      </p:nvGrpSpPr>
      <p:grpSpPr>
        <a:xfrm>
          <a:off x="0" y="0"/>
          <a:ext cx="0" cy="0"/>
          <a:chOff x="0" y="0"/>
          <a:chExt cx="0" cy="0"/>
        </a:xfrm>
      </p:grpSpPr>
      <p:sp>
        <p:nvSpPr>
          <p:cNvPr id="1004" name="Google Shape;1004;p12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u="sng">
                <a:solidFill>
                  <a:schemeClr val="hlink"/>
                </a:solidFill>
                <a:hlinkClick r:id="rId3"/>
              </a:rPr>
              <a:t>Solution C3-2</a:t>
            </a:r>
            <a:endParaRPr/>
          </a:p>
        </p:txBody>
      </p:sp>
      <p:sp>
        <p:nvSpPr>
          <p:cNvPr id="1005" name="Google Shape;1005;p126"/>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0" lvl="0" marL="91440" rtl="0" algn="l">
              <a:lnSpc>
                <a:spcPct val="90000"/>
              </a:lnSpc>
              <a:spcBef>
                <a:spcPts val="0"/>
              </a:spcBef>
              <a:spcAft>
                <a:spcPts val="0"/>
              </a:spcAft>
              <a:buSzPts val="2000"/>
              <a:buNone/>
            </a:pPr>
            <a:r>
              <a:t/>
            </a:r>
            <a:endParaRPr/>
          </a:p>
        </p:txBody>
      </p:sp>
      <p:pic>
        <p:nvPicPr>
          <p:cNvPr id="1006" name="Google Shape;1006;p126"/>
          <p:cNvPicPr preferRelativeResize="0"/>
          <p:nvPr/>
        </p:nvPicPr>
        <p:blipFill rotWithShape="1">
          <a:blip r:embed="rId4">
            <a:alphaModFix/>
          </a:blip>
          <a:srcRect b="0" l="0" r="0" t="0"/>
          <a:stretch/>
        </p:blipFill>
        <p:spPr>
          <a:xfrm>
            <a:off x="1173060" y="1757497"/>
            <a:ext cx="6190476" cy="4542142"/>
          </a:xfrm>
          <a:prstGeom prst="rect">
            <a:avLst/>
          </a:prstGeom>
          <a:noFill/>
          <a:ln>
            <a:noFill/>
          </a:ln>
        </p:spPr>
      </p:pic>
      <p:pic>
        <p:nvPicPr>
          <p:cNvPr id="1007" name="Google Shape;1007;p126"/>
          <p:cNvPicPr preferRelativeResize="0"/>
          <p:nvPr/>
        </p:nvPicPr>
        <p:blipFill rotWithShape="1">
          <a:blip r:embed="rId5">
            <a:alphaModFix/>
          </a:blip>
          <a:srcRect b="0" l="0" r="0" t="0"/>
          <a:stretch/>
        </p:blipFill>
        <p:spPr>
          <a:xfrm>
            <a:off x="6257365" y="1717222"/>
            <a:ext cx="5829132" cy="458241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Keywords in Dart</a:t>
            </a:r>
            <a:endParaRPr/>
          </a:p>
        </p:txBody>
      </p:sp>
      <p:sp>
        <p:nvSpPr>
          <p:cNvPr id="197" name="Google Shape;197;p13"/>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lnSpcReduction="10000"/>
          </a:bodyPr>
          <a:lstStyle/>
          <a:p>
            <a:pPr indent="-203200" lvl="0" marL="91440" rtl="0" algn="l">
              <a:lnSpc>
                <a:spcPct val="90000"/>
              </a:lnSpc>
              <a:spcBef>
                <a:spcPts val="0"/>
              </a:spcBef>
              <a:spcAft>
                <a:spcPts val="0"/>
              </a:spcAft>
              <a:buSzPts val="3200"/>
              <a:buChar char=" "/>
            </a:pPr>
            <a:r>
              <a:rPr lang="en-US" sz="3200"/>
              <a:t>Keyword is a word that is reserved by a program because the word has a special meaning. Keywords can be commands or parameters. Every programming language has a set of keywords that cannot be used as variable names. Keywords are sometimes called </a:t>
            </a:r>
            <a:r>
              <a:rPr i="1" lang="en-US" sz="3200"/>
              <a:t>reserved names </a:t>
            </a:r>
            <a:r>
              <a:rPr lang="en-US" sz="3200"/>
              <a:t>:</a:t>
            </a:r>
            <a:endParaRPr/>
          </a:p>
          <a:p>
            <a:pPr indent="0" lvl="0" marL="91440" rtl="0" algn="l">
              <a:lnSpc>
                <a:spcPct val="90000"/>
              </a:lnSpc>
              <a:spcBef>
                <a:spcPts val="1400"/>
              </a:spcBef>
              <a:spcAft>
                <a:spcPts val="0"/>
              </a:spcAft>
              <a:buSzPts val="3200"/>
              <a:buNone/>
            </a:pPr>
            <a:r>
              <a:t/>
            </a:r>
            <a:endParaRPr sz="3200"/>
          </a:p>
          <a:p>
            <a:pPr indent="-457200" lvl="1" marL="749808" rtl="0" algn="l">
              <a:lnSpc>
                <a:spcPct val="90000"/>
              </a:lnSpc>
              <a:spcBef>
                <a:spcPts val="400"/>
              </a:spcBef>
              <a:spcAft>
                <a:spcPts val="0"/>
              </a:spcAft>
              <a:buSzPts val="2400"/>
              <a:buFont typeface="Calibri"/>
              <a:buAutoNum type="arabicPeriod"/>
            </a:pPr>
            <a:r>
              <a:rPr lang="en-US" sz="2400"/>
              <a:t>Reserved Words</a:t>
            </a:r>
            <a:endParaRPr/>
          </a:p>
          <a:p>
            <a:pPr indent="-457200" lvl="1" marL="749808" rtl="0" algn="l">
              <a:lnSpc>
                <a:spcPct val="90000"/>
              </a:lnSpc>
              <a:spcBef>
                <a:spcPts val="600"/>
              </a:spcBef>
              <a:spcAft>
                <a:spcPts val="0"/>
              </a:spcAft>
              <a:buSzPts val="2400"/>
              <a:buFont typeface="Calibri"/>
              <a:buAutoNum type="arabicPeriod"/>
            </a:pPr>
            <a:r>
              <a:rPr lang="en-US" sz="2400"/>
              <a:t>Contextual Keywords</a:t>
            </a:r>
            <a:endParaRPr/>
          </a:p>
          <a:p>
            <a:pPr indent="-457200" lvl="1" marL="749808" rtl="0" algn="l">
              <a:lnSpc>
                <a:spcPct val="90000"/>
              </a:lnSpc>
              <a:spcBef>
                <a:spcPts val="600"/>
              </a:spcBef>
              <a:spcAft>
                <a:spcPts val="0"/>
              </a:spcAft>
              <a:buSzPts val="2400"/>
              <a:buFont typeface="Calibri"/>
              <a:buAutoNum type="arabicPeriod"/>
            </a:pPr>
            <a:r>
              <a:rPr lang="en-US" sz="2400"/>
              <a:t>Built-in Identifiers</a:t>
            </a:r>
            <a:endParaRPr/>
          </a:p>
          <a:p>
            <a:pPr indent="0" lvl="0" marL="91440" rtl="0" algn="l">
              <a:lnSpc>
                <a:spcPct val="90000"/>
              </a:lnSpc>
              <a:spcBef>
                <a:spcPts val="1600"/>
              </a:spcBef>
              <a:spcAft>
                <a:spcPts val="0"/>
              </a:spcAft>
              <a:buSzPts val="2000"/>
              <a:buNone/>
            </a:pPr>
            <a:r>
              <a:t/>
            </a:r>
            <a:endParaRPr b="1"/>
          </a:p>
          <a:p>
            <a:pPr indent="0" lvl="0" marL="91440" rtl="0" algn="l">
              <a:lnSpc>
                <a:spcPct val="90000"/>
              </a:lnSpc>
              <a:spcBef>
                <a:spcPts val="1400"/>
              </a:spcBef>
              <a:spcAft>
                <a:spcPts val="0"/>
              </a:spcAft>
              <a:buSzPts val="2000"/>
              <a:buNone/>
            </a:pPr>
            <a:r>
              <a:t/>
            </a:r>
            <a:endParaRPr b="1"/>
          </a:p>
          <a:p>
            <a:pPr indent="0" lvl="0" marL="91440" rtl="0" algn="l">
              <a:lnSpc>
                <a:spcPct val="90000"/>
              </a:lnSpc>
              <a:spcBef>
                <a:spcPts val="1400"/>
              </a:spcBef>
              <a:spcAft>
                <a:spcPts val="0"/>
              </a:spcAft>
              <a:buSzPts val="3200"/>
              <a:buNone/>
            </a:pPr>
            <a:r>
              <a:t/>
            </a:r>
            <a:endParaRPr sz="3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Reserved Words</a:t>
            </a:r>
            <a:endParaRPr/>
          </a:p>
        </p:txBody>
      </p:sp>
      <p:sp>
        <p:nvSpPr>
          <p:cNvPr id="203" name="Google Shape;203;p14"/>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lang="en-US"/>
              <a:t>Following are the reserved words in dart. These reserved words cannot be used as identifiers.</a:t>
            </a:r>
            <a:endParaRPr/>
          </a:p>
          <a:p>
            <a:pPr indent="0" lvl="0" marL="91440" rtl="0" algn="l">
              <a:lnSpc>
                <a:spcPct val="90000"/>
              </a:lnSpc>
              <a:spcBef>
                <a:spcPts val="1400"/>
              </a:spcBef>
              <a:spcAft>
                <a:spcPts val="0"/>
              </a:spcAft>
              <a:buSzPts val="2000"/>
              <a:buNone/>
            </a:pPr>
            <a:r>
              <a:t/>
            </a:r>
            <a:endParaRPr/>
          </a:p>
        </p:txBody>
      </p:sp>
      <p:pic>
        <p:nvPicPr>
          <p:cNvPr id="204" name="Google Shape;204;p14"/>
          <p:cNvPicPr preferRelativeResize="0"/>
          <p:nvPr/>
        </p:nvPicPr>
        <p:blipFill rotWithShape="1">
          <a:blip r:embed="rId3">
            <a:alphaModFix/>
          </a:blip>
          <a:srcRect b="0" l="0" r="0" t="0"/>
          <a:stretch/>
        </p:blipFill>
        <p:spPr>
          <a:xfrm>
            <a:off x="1350772" y="2540378"/>
            <a:ext cx="9399290" cy="300883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Contextual Keywords</a:t>
            </a:r>
            <a:endParaRPr/>
          </a:p>
        </p:txBody>
      </p:sp>
      <p:sp>
        <p:nvSpPr>
          <p:cNvPr id="210" name="Google Shape;210;p15"/>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77800" lvl="0" marL="91440" rtl="0" algn="l">
              <a:lnSpc>
                <a:spcPct val="90000"/>
              </a:lnSpc>
              <a:spcBef>
                <a:spcPts val="0"/>
              </a:spcBef>
              <a:spcAft>
                <a:spcPts val="0"/>
              </a:spcAft>
              <a:buSzPts val="2800"/>
              <a:buChar char=" "/>
            </a:pPr>
            <a:r>
              <a:rPr lang="en-US" sz="2800"/>
              <a:t>These keywords have meaning only in specific places. In other places they are valid identifiers.</a:t>
            </a:r>
            <a:endParaRPr/>
          </a:p>
          <a:p>
            <a:pPr indent="0" lvl="0" marL="91440" rtl="0" algn="l">
              <a:lnSpc>
                <a:spcPct val="90000"/>
              </a:lnSpc>
              <a:spcBef>
                <a:spcPts val="1400"/>
              </a:spcBef>
              <a:spcAft>
                <a:spcPts val="0"/>
              </a:spcAft>
              <a:buSzPts val="2800"/>
              <a:buNone/>
            </a:pPr>
            <a:r>
              <a:t/>
            </a:r>
            <a:endParaRPr sz="2800"/>
          </a:p>
        </p:txBody>
      </p:sp>
      <p:pic>
        <p:nvPicPr>
          <p:cNvPr id="211" name="Google Shape;211;p15"/>
          <p:cNvPicPr preferRelativeResize="0"/>
          <p:nvPr/>
        </p:nvPicPr>
        <p:blipFill rotWithShape="1">
          <a:blip r:embed="rId3">
            <a:alphaModFix/>
          </a:blip>
          <a:srcRect b="0" l="0" r="0" t="0"/>
          <a:stretch/>
        </p:blipFill>
        <p:spPr>
          <a:xfrm>
            <a:off x="3401412" y="2938160"/>
            <a:ext cx="5081107" cy="128214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Built-in Identifiers</a:t>
            </a:r>
            <a:endParaRPr/>
          </a:p>
        </p:txBody>
      </p:sp>
      <p:sp>
        <p:nvSpPr>
          <p:cNvPr id="217" name="Google Shape;217;p16"/>
          <p:cNvSpPr txBox="1"/>
          <p:nvPr>
            <p:ph idx="1" type="body"/>
          </p:nvPr>
        </p:nvSpPr>
        <p:spPr>
          <a:xfrm>
            <a:off x="1097280" y="1880903"/>
            <a:ext cx="10058400" cy="4023360"/>
          </a:xfrm>
          <a:prstGeom prst="rect">
            <a:avLst/>
          </a:prstGeom>
          <a:noFill/>
          <a:ln>
            <a:noFill/>
          </a:ln>
        </p:spPr>
        <p:txBody>
          <a:bodyPr anchorCtr="0" anchor="t" bIns="45700" lIns="0" spcFirstLastPara="1" rIns="0" wrap="square" tIns="45700">
            <a:normAutofit/>
          </a:bodyPr>
          <a:lstStyle/>
          <a:p>
            <a:pPr indent="-203200" lvl="0" marL="91440" rtl="0" algn="l">
              <a:lnSpc>
                <a:spcPct val="90000"/>
              </a:lnSpc>
              <a:spcBef>
                <a:spcPts val="0"/>
              </a:spcBef>
              <a:spcAft>
                <a:spcPts val="0"/>
              </a:spcAft>
              <a:buSzPts val="3200"/>
              <a:buChar char=" "/>
            </a:pPr>
            <a:r>
              <a:rPr lang="en-US" sz="3200"/>
              <a:t>These keywords are valid identifiers in most places, but they can’t be used as class or type names, or as import prefixes.</a:t>
            </a:r>
            <a:endParaRPr/>
          </a:p>
          <a:p>
            <a:pPr indent="0" lvl="0" marL="91440" rtl="0" algn="l">
              <a:lnSpc>
                <a:spcPct val="90000"/>
              </a:lnSpc>
              <a:spcBef>
                <a:spcPts val="1400"/>
              </a:spcBef>
              <a:spcAft>
                <a:spcPts val="0"/>
              </a:spcAft>
              <a:buSzPts val="3200"/>
              <a:buNone/>
            </a:pPr>
            <a:r>
              <a:t/>
            </a:r>
            <a:endParaRPr sz="3200"/>
          </a:p>
        </p:txBody>
      </p:sp>
      <p:pic>
        <p:nvPicPr>
          <p:cNvPr id="218" name="Google Shape;218;p16"/>
          <p:cNvPicPr preferRelativeResize="0"/>
          <p:nvPr/>
        </p:nvPicPr>
        <p:blipFill rotWithShape="1">
          <a:blip r:embed="rId3">
            <a:alphaModFix/>
          </a:blip>
          <a:srcRect b="0" l="0" r="0" t="0"/>
          <a:stretch/>
        </p:blipFill>
        <p:spPr>
          <a:xfrm>
            <a:off x="1720498" y="3398638"/>
            <a:ext cx="9435182" cy="180930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Whitespace and Line Breaks</a:t>
            </a:r>
            <a:endParaRPr/>
          </a:p>
        </p:txBody>
      </p:sp>
      <p:sp>
        <p:nvSpPr>
          <p:cNvPr id="225" name="Google Shape;225;p17"/>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77800" lvl="0" marL="91440" rtl="0" algn="l">
              <a:lnSpc>
                <a:spcPct val="90000"/>
              </a:lnSpc>
              <a:spcBef>
                <a:spcPts val="0"/>
              </a:spcBef>
              <a:spcAft>
                <a:spcPts val="0"/>
              </a:spcAft>
              <a:buSzPts val="2800"/>
              <a:buChar char=" "/>
            </a:pPr>
            <a:r>
              <a:rPr lang="en-US" sz="2800"/>
              <a:t>Dart ignores spaces, tabs, and newlines that appear in programs. You can use spaces, tabs, and newlines freely in your program and you are free to format and indent your programs in a neat and consistent way that makes the code easy to read and understand. But it is better to follow coding and alignment rules</a:t>
            </a:r>
            <a:endParaRPr/>
          </a:p>
          <a:p>
            <a:pPr indent="0" lvl="0" marL="91440" rtl="0" algn="l">
              <a:lnSpc>
                <a:spcPct val="90000"/>
              </a:lnSpc>
              <a:spcBef>
                <a:spcPts val="1400"/>
              </a:spcBef>
              <a:spcAft>
                <a:spcPts val="0"/>
              </a:spcAft>
              <a:buSzPts val="2800"/>
              <a:buNone/>
            </a:pPr>
            <a:r>
              <a:t/>
            </a:r>
            <a:endParaRPr sz="2800"/>
          </a:p>
        </p:txBody>
      </p:sp>
      <p:pic>
        <p:nvPicPr>
          <p:cNvPr id="226" name="Google Shape;226;p17"/>
          <p:cNvPicPr preferRelativeResize="0"/>
          <p:nvPr/>
        </p:nvPicPr>
        <p:blipFill rotWithShape="1">
          <a:blip r:embed="rId3">
            <a:alphaModFix/>
          </a:blip>
          <a:srcRect b="0" l="0" r="0" t="0"/>
          <a:stretch/>
        </p:blipFill>
        <p:spPr>
          <a:xfrm>
            <a:off x="2047041" y="3978464"/>
            <a:ext cx="7671390" cy="199900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Dart is Case-sensitive</a:t>
            </a:r>
            <a:endParaRPr/>
          </a:p>
        </p:txBody>
      </p:sp>
      <p:sp>
        <p:nvSpPr>
          <p:cNvPr id="233" name="Google Shape;233;p18"/>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203200" lvl="0" marL="91440" rtl="0" algn="l">
              <a:lnSpc>
                <a:spcPct val="90000"/>
              </a:lnSpc>
              <a:spcBef>
                <a:spcPts val="0"/>
              </a:spcBef>
              <a:spcAft>
                <a:spcPts val="0"/>
              </a:spcAft>
              <a:buSzPts val="3200"/>
              <a:buChar char=" "/>
            </a:pPr>
            <a:r>
              <a:rPr lang="en-US" sz="3200"/>
              <a:t>Dart is case-sensitive. This means that Dart differentiates between uppercase and lowercase characters.</a:t>
            </a:r>
            <a:endParaRPr sz="3200"/>
          </a:p>
        </p:txBody>
      </p:sp>
      <p:pic>
        <p:nvPicPr>
          <p:cNvPr id="234" name="Google Shape;234;p18"/>
          <p:cNvPicPr preferRelativeResize="0"/>
          <p:nvPr/>
        </p:nvPicPr>
        <p:blipFill rotWithShape="1">
          <a:blip r:embed="rId3">
            <a:alphaModFix/>
          </a:blip>
          <a:srcRect b="0" l="0" r="0" t="0"/>
          <a:stretch/>
        </p:blipFill>
        <p:spPr>
          <a:xfrm>
            <a:off x="3080836" y="3112323"/>
            <a:ext cx="6239010" cy="275677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Statements end with a Semicolon</a:t>
            </a:r>
            <a:endParaRPr/>
          </a:p>
        </p:txBody>
      </p:sp>
      <p:sp>
        <p:nvSpPr>
          <p:cNvPr id="241" name="Google Shape;241;p19"/>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77800" lvl="0" marL="91440" rtl="0" algn="l">
              <a:lnSpc>
                <a:spcPct val="90000"/>
              </a:lnSpc>
              <a:spcBef>
                <a:spcPts val="0"/>
              </a:spcBef>
              <a:spcAft>
                <a:spcPts val="0"/>
              </a:spcAft>
              <a:buSzPts val="2800"/>
              <a:buChar char=" "/>
            </a:pPr>
            <a:r>
              <a:rPr lang="en-US" sz="2800"/>
              <a:t>Each line of instruction is called a statement. Each dart statement must end with a semicolon (;). A single line can contain multiple statements. However, these statements must be separated by a semicolon.</a:t>
            </a:r>
            <a:endParaRPr sz="2800"/>
          </a:p>
        </p:txBody>
      </p:sp>
      <p:pic>
        <p:nvPicPr>
          <p:cNvPr id="242" name="Google Shape;242;p19"/>
          <p:cNvPicPr preferRelativeResize="0"/>
          <p:nvPr/>
        </p:nvPicPr>
        <p:blipFill rotWithShape="1">
          <a:blip r:embed="rId3">
            <a:alphaModFix/>
          </a:blip>
          <a:srcRect b="0" l="0" r="0" t="0"/>
          <a:stretch/>
        </p:blipFill>
        <p:spPr>
          <a:xfrm>
            <a:off x="1734784" y="3532804"/>
            <a:ext cx="9085616" cy="2341543"/>
          </a:xfrm>
          <a:prstGeom prst="rect">
            <a:avLst/>
          </a:prstGeom>
          <a:noFill/>
          <a:ln>
            <a:noFill/>
          </a:ln>
        </p:spPr>
      </p:pic>
      <p:grpSp>
        <p:nvGrpSpPr>
          <p:cNvPr id="243" name="Google Shape;243;p19"/>
          <p:cNvGrpSpPr/>
          <p:nvPr/>
        </p:nvGrpSpPr>
        <p:grpSpPr>
          <a:xfrm>
            <a:off x="3399693" y="3032439"/>
            <a:ext cx="3219796" cy="1387161"/>
            <a:chOff x="3399693" y="3032439"/>
            <a:chExt cx="3219796" cy="1387161"/>
          </a:xfrm>
        </p:grpSpPr>
        <p:cxnSp>
          <p:nvCxnSpPr>
            <p:cNvPr id="244" name="Google Shape;244;p19"/>
            <p:cNvCxnSpPr/>
            <p:nvPr/>
          </p:nvCxnSpPr>
          <p:spPr>
            <a:xfrm flipH="1">
              <a:off x="3399693" y="3270738"/>
              <a:ext cx="2063261" cy="1148862"/>
            </a:xfrm>
            <a:prstGeom prst="straightConnector1">
              <a:avLst/>
            </a:prstGeom>
            <a:noFill/>
            <a:ln cap="flat" cmpd="sng" w="38100">
              <a:solidFill>
                <a:schemeClr val="accent2"/>
              </a:solidFill>
              <a:prstDash val="solid"/>
              <a:round/>
              <a:headEnd len="sm" w="sm" type="none"/>
              <a:tailEnd len="med" w="med" type="triangle"/>
            </a:ln>
          </p:spPr>
        </p:cxnSp>
        <p:sp>
          <p:nvSpPr>
            <p:cNvPr id="245" name="Google Shape;245;p19"/>
            <p:cNvSpPr txBox="1"/>
            <p:nvPr/>
          </p:nvSpPr>
          <p:spPr>
            <a:xfrm>
              <a:off x="5462954" y="3032439"/>
              <a:ext cx="115653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rgbClr val="FF0000"/>
                  </a:solidFill>
                  <a:latin typeface="Calibri"/>
                  <a:ea typeface="Calibri"/>
                  <a:cs typeface="Calibri"/>
                  <a:sym typeface="Calibri"/>
                </a:rPr>
                <a:t>semicolon</a:t>
              </a:r>
              <a:endParaRPr b="1" sz="1800">
                <a:solidFill>
                  <a:srgbClr val="FF0000"/>
                </a:solidFill>
                <a:latin typeface="Calibri"/>
                <a:ea typeface="Calibri"/>
                <a:cs typeface="Calibri"/>
                <a:sym typeface="Calibri"/>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43"/>
                                        </p:tgtEl>
                                        <p:attrNameLst>
                                          <p:attrName>style.visibility</p:attrName>
                                        </p:attrNameLst>
                                      </p:cBhvr>
                                      <p:to>
                                        <p:strVal val="visible"/>
                                      </p:to>
                                    </p:set>
                                    <p:anim calcmode="lin" valueType="num">
                                      <p:cBhvr additive="base">
                                        <p:cTn dur="500"/>
                                        <p:tgtEl>
                                          <p:spTgt spid="243"/>
                                        </p:tgtEl>
                                        <p:attrNameLst>
                                          <p:attrName>ppt_w</p:attrName>
                                        </p:attrNameLst>
                                      </p:cBhvr>
                                      <p:tavLst>
                                        <p:tav fmla="" tm="0">
                                          <p:val>
                                            <p:strVal val="0"/>
                                          </p:val>
                                        </p:tav>
                                        <p:tav fmla="" tm="100000">
                                          <p:val>
                                            <p:strVal val="#ppt_w"/>
                                          </p:val>
                                        </p:tav>
                                      </p:tavLst>
                                    </p:anim>
                                    <p:anim calcmode="lin" valueType="num">
                                      <p:cBhvr additive="base">
                                        <p:cTn dur="500"/>
                                        <p:tgtEl>
                                          <p:spTgt spid="243"/>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What is Dart?</a:t>
            </a:r>
            <a:endParaRPr/>
          </a:p>
        </p:txBody>
      </p:sp>
      <p:sp>
        <p:nvSpPr>
          <p:cNvPr id="118" name="Google Shape;118;p2"/>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77800" lvl="0" marL="91440" rtl="0" algn="l">
              <a:lnSpc>
                <a:spcPct val="90000"/>
              </a:lnSpc>
              <a:spcBef>
                <a:spcPts val="0"/>
              </a:spcBef>
              <a:spcAft>
                <a:spcPts val="0"/>
              </a:spcAft>
              <a:buSzPts val="2800"/>
              <a:buChar char=" "/>
            </a:pPr>
            <a:r>
              <a:rPr lang="en-US" sz="2800"/>
              <a:t>Dart is an object-oriented language with C-style syntax which can optionally trans compile into JavaScript. It supports a varied range of programming aids like interfaces, classes, collections, generics, and optional typing.</a:t>
            </a:r>
            <a:endParaRPr sz="2800"/>
          </a:p>
        </p:txBody>
      </p:sp>
      <p:pic>
        <p:nvPicPr>
          <p:cNvPr id="119" name="Google Shape;119;p2"/>
          <p:cNvPicPr preferRelativeResize="0"/>
          <p:nvPr/>
        </p:nvPicPr>
        <p:blipFill rotWithShape="1">
          <a:blip r:embed="rId3">
            <a:alphaModFix/>
          </a:blip>
          <a:srcRect b="0" l="0" r="0" t="0"/>
          <a:stretch/>
        </p:blipFill>
        <p:spPr>
          <a:xfrm>
            <a:off x="2895600" y="3090526"/>
            <a:ext cx="5310554" cy="277856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pic>
        <p:nvPicPr>
          <p:cNvPr id="250" name="Google Shape;250;p20"/>
          <p:cNvPicPr preferRelativeResize="0"/>
          <p:nvPr/>
        </p:nvPicPr>
        <p:blipFill rotWithShape="1">
          <a:blip r:embed="rId3">
            <a:alphaModFix/>
          </a:blip>
          <a:srcRect b="0" l="0" r="0" t="0"/>
          <a:stretch/>
        </p:blipFill>
        <p:spPr>
          <a:xfrm>
            <a:off x="1196857" y="1000461"/>
            <a:ext cx="10733374" cy="4507454"/>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Comments in Dart</a:t>
            </a:r>
            <a:endParaRPr/>
          </a:p>
        </p:txBody>
      </p:sp>
      <p:sp>
        <p:nvSpPr>
          <p:cNvPr id="257" name="Google Shape;257;p2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Autofit/>
          </a:bodyPr>
          <a:lstStyle/>
          <a:p>
            <a:pPr indent="-177800" lvl="0" marL="91440" rtl="0" algn="l">
              <a:lnSpc>
                <a:spcPct val="90000"/>
              </a:lnSpc>
              <a:spcBef>
                <a:spcPts val="0"/>
              </a:spcBef>
              <a:spcAft>
                <a:spcPts val="0"/>
              </a:spcAft>
              <a:buSzPts val="2800"/>
              <a:buChar char=" "/>
            </a:pPr>
            <a:r>
              <a:rPr lang="en-US" sz="2800"/>
              <a:t>Comments are a way to improve the readability of a program. Comments can be used to include additional information about a program like author of the code, hints about a function/ construct etc. Comments are ignored by the compiler.</a:t>
            </a:r>
            <a:endParaRPr/>
          </a:p>
          <a:p>
            <a:pPr indent="-177800" lvl="0" marL="91440" rtl="0" algn="l">
              <a:lnSpc>
                <a:spcPct val="90000"/>
              </a:lnSpc>
              <a:spcBef>
                <a:spcPts val="1400"/>
              </a:spcBef>
              <a:spcAft>
                <a:spcPts val="0"/>
              </a:spcAft>
              <a:buSzPts val="2800"/>
              <a:buChar char=" "/>
            </a:pPr>
            <a:r>
              <a:rPr lang="en-US" sz="2800"/>
              <a:t>Dart supports the following types of comments :</a:t>
            </a:r>
            <a:endParaRPr sz="2800"/>
          </a:p>
          <a:p>
            <a:pPr indent="-177800" lvl="0" marL="91440" rtl="0" algn="l">
              <a:lnSpc>
                <a:spcPct val="90000"/>
              </a:lnSpc>
              <a:spcBef>
                <a:spcPts val="1400"/>
              </a:spcBef>
              <a:spcAft>
                <a:spcPts val="0"/>
              </a:spcAft>
              <a:buSzPts val="2800"/>
              <a:buChar char=" "/>
            </a:pPr>
            <a:r>
              <a:rPr b="1" lang="en-US" sz="2800"/>
              <a:t>Single-line comments ( // )</a:t>
            </a:r>
            <a:r>
              <a:rPr lang="en-US" sz="2800"/>
              <a:t> − Any text between a "//" and the end of a line is treated as a comment</a:t>
            </a:r>
            <a:endParaRPr/>
          </a:p>
          <a:p>
            <a:pPr indent="-177800" lvl="0" marL="91440" rtl="0" algn="l">
              <a:lnSpc>
                <a:spcPct val="90000"/>
              </a:lnSpc>
              <a:spcBef>
                <a:spcPts val="1400"/>
              </a:spcBef>
              <a:spcAft>
                <a:spcPts val="0"/>
              </a:spcAft>
              <a:buSzPts val="2800"/>
              <a:buChar char=" "/>
            </a:pPr>
            <a:r>
              <a:rPr b="1" lang="en-US" sz="2800"/>
              <a:t>Multi-line comments (/* */)</a:t>
            </a:r>
            <a:r>
              <a:rPr lang="en-US" sz="2800"/>
              <a:t> − These comments may span multiple lines.</a:t>
            </a:r>
            <a:endParaRPr/>
          </a:p>
          <a:p>
            <a:pPr indent="0" lvl="0" marL="91440" rtl="0" algn="l">
              <a:lnSpc>
                <a:spcPct val="90000"/>
              </a:lnSpc>
              <a:spcBef>
                <a:spcPts val="1400"/>
              </a:spcBef>
              <a:spcAft>
                <a:spcPts val="0"/>
              </a:spcAft>
              <a:buSzPts val="2800"/>
              <a:buNone/>
            </a:pPr>
            <a:r>
              <a:t/>
            </a:r>
            <a:endParaRPr sz="28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t/>
            </a:r>
            <a:endParaRPr/>
          </a:p>
        </p:txBody>
      </p:sp>
      <p:sp>
        <p:nvSpPr>
          <p:cNvPr id="264" name="Google Shape;264;p22"/>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0" lvl="0" marL="91440" rtl="0" algn="l">
              <a:lnSpc>
                <a:spcPct val="90000"/>
              </a:lnSpc>
              <a:spcBef>
                <a:spcPts val="0"/>
              </a:spcBef>
              <a:spcAft>
                <a:spcPts val="0"/>
              </a:spcAft>
              <a:buSzPts val="2000"/>
              <a:buNone/>
            </a:pPr>
            <a:r>
              <a:t/>
            </a:r>
            <a:endParaRPr/>
          </a:p>
        </p:txBody>
      </p:sp>
      <p:pic>
        <p:nvPicPr>
          <p:cNvPr id="265" name="Google Shape;265;p22"/>
          <p:cNvPicPr preferRelativeResize="0"/>
          <p:nvPr/>
        </p:nvPicPr>
        <p:blipFill rotWithShape="1">
          <a:blip r:embed="rId3">
            <a:alphaModFix/>
          </a:blip>
          <a:srcRect b="0" l="0" r="0" t="0"/>
          <a:stretch/>
        </p:blipFill>
        <p:spPr>
          <a:xfrm>
            <a:off x="1182227" y="286603"/>
            <a:ext cx="10880681" cy="5793293"/>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Variables</a:t>
            </a:r>
            <a:endParaRPr/>
          </a:p>
        </p:txBody>
      </p:sp>
      <p:sp>
        <p:nvSpPr>
          <p:cNvPr id="272" name="Google Shape;272;p23"/>
          <p:cNvSpPr txBox="1"/>
          <p:nvPr>
            <p:ph idx="1" type="body"/>
          </p:nvPr>
        </p:nvSpPr>
        <p:spPr>
          <a:xfrm>
            <a:off x="1097280" y="1892626"/>
            <a:ext cx="5397305" cy="4023360"/>
          </a:xfrm>
          <a:prstGeom prst="rect">
            <a:avLst/>
          </a:prstGeom>
          <a:noFill/>
          <a:ln>
            <a:noFill/>
          </a:ln>
        </p:spPr>
        <p:txBody>
          <a:bodyPr anchorCtr="0" anchor="t" bIns="45700" lIns="0" spcFirstLastPara="1" rIns="0" wrap="square" tIns="45700">
            <a:normAutofit/>
          </a:bodyPr>
          <a:lstStyle/>
          <a:p>
            <a:pPr indent="-177800" lvl="0" marL="91440" rtl="0" algn="l">
              <a:lnSpc>
                <a:spcPct val="90000"/>
              </a:lnSpc>
              <a:spcBef>
                <a:spcPts val="0"/>
              </a:spcBef>
              <a:spcAft>
                <a:spcPts val="0"/>
              </a:spcAft>
              <a:buSzPts val="2800"/>
              <a:buChar char=" "/>
            </a:pPr>
            <a:r>
              <a:rPr lang="en-US" sz="2800"/>
              <a:t>Variables are a basic building block of most modern programs. In short, a variable is an alias for a computer memory location, at which something of interest will be stored. Whatever is stored there is said to be the variable's value. </a:t>
            </a:r>
            <a:endParaRPr sz="2800"/>
          </a:p>
        </p:txBody>
      </p:sp>
      <p:pic>
        <p:nvPicPr>
          <p:cNvPr id="273" name="Google Shape;273;p23"/>
          <p:cNvPicPr preferRelativeResize="0"/>
          <p:nvPr/>
        </p:nvPicPr>
        <p:blipFill rotWithShape="1">
          <a:blip r:embed="rId3">
            <a:alphaModFix/>
          </a:blip>
          <a:srcRect b="0" l="0" r="0" t="0"/>
          <a:stretch/>
        </p:blipFill>
        <p:spPr>
          <a:xfrm>
            <a:off x="7007931" y="2359106"/>
            <a:ext cx="3789022" cy="216183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Variables</a:t>
            </a:r>
            <a:endParaRPr/>
          </a:p>
        </p:txBody>
      </p:sp>
      <p:sp>
        <p:nvSpPr>
          <p:cNvPr id="280" name="Google Shape;280;p24"/>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52400" lvl="0" marL="91440" rtl="0" algn="l">
              <a:lnSpc>
                <a:spcPct val="90000"/>
              </a:lnSpc>
              <a:spcBef>
                <a:spcPts val="0"/>
              </a:spcBef>
              <a:spcAft>
                <a:spcPts val="0"/>
              </a:spcAft>
              <a:buSzPts val="2400"/>
              <a:buChar char=" "/>
            </a:pPr>
            <a:r>
              <a:rPr lang="en-US" sz="2400"/>
              <a:t>A variable is “a named space in the memory” that stores values. In other words, it acts a container for values in a program. Variable names are called identifiers. Following are the naming rules for an identifier:</a:t>
            </a:r>
            <a:endParaRPr/>
          </a:p>
          <a:p>
            <a:pPr indent="0" lvl="0" marL="91440" rtl="0" algn="l">
              <a:lnSpc>
                <a:spcPct val="90000"/>
              </a:lnSpc>
              <a:spcBef>
                <a:spcPts val="1400"/>
              </a:spcBef>
              <a:spcAft>
                <a:spcPts val="0"/>
              </a:spcAft>
              <a:buSzPts val="2400"/>
              <a:buNone/>
            </a:pPr>
            <a:r>
              <a:t/>
            </a:r>
            <a:endParaRPr sz="2400"/>
          </a:p>
          <a:p>
            <a:pPr indent="-182880" lvl="1" marL="384048" rtl="0" algn="l">
              <a:lnSpc>
                <a:spcPct val="90000"/>
              </a:lnSpc>
              <a:spcBef>
                <a:spcPts val="400"/>
              </a:spcBef>
              <a:spcAft>
                <a:spcPts val="0"/>
              </a:spcAft>
              <a:buSzPts val="2800"/>
              <a:buFont typeface="Noto Sans Symbols"/>
              <a:buChar char="⮚"/>
            </a:pPr>
            <a:r>
              <a:rPr lang="en-US" sz="2800"/>
              <a:t>Identifiers cannot be keywords.</a:t>
            </a:r>
            <a:endParaRPr/>
          </a:p>
          <a:p>
            <a:pPr indent="-182880" lvl="1" marL="384048" rtl="0" algn="l">
              <a:lnSpc>
                <a:spcPct val="90000"/>
              </a:lnSpc>
              <a:spcBef>
                <a:spcPts val="600"/>
              </a:spcBef>
              <a:spcAft>
                <a:spcPts val="0"/>
              </a:spcAft>
              <a:buSzPts val="2800"/>
              <a:buFont typeface="Noto Sans Symbols"/>
              <a:buChar char="⮚"/>
            </a:pPr>
            <a:r>
              <a:rPr lang="en-US" sz="2800"/>
              <a:t>Identifiers can contain alphabets and numbers.</a:t>
            </a:r>
            <a:endParaRPr/>
          </a:p>
          <a:p>
            <a:pPr indent="-182880" lvl="1" marL="384048" rtl="0" algn="l">
              <a:lnSpc>
                <a:spcPct val="90000"/>
              </a:lnSpc>
              <a:spcBef>
                <a:spcPts val="600"/>
              </a:spcBef>
              <a:spcAft>
                <a:spcPts val="0"/>
              </a:spcAft>
              <a:buSzPts val="2800"/>
              <a:buFont typeface="Noto Sans Symbols"/>
              <a:buChar char="⮚"/>
            </a:pPr>
            <a:r>
              <a:rPr lang="en-US" sz="2800"/>
              <a:t>Identifiers cannot contain spaces and special characters, except the underscore (_) and the dollar ($) sign.</a:t>
            </a:r>
            <a:endParaRPr/>
          </a:p>
          <a:p>
            <a:pPr indent="-182880" lvl="1" marL="384048" rtl="0" algn="l">
              <a:lnSpc>
                <a:spcPct val="90000"/>
              </a:lnSpc>
              <a:spcBef>
                <a:spcPts val="600"/>
              </a:spcBef>
              <a:spcAft>
                <a:spcPts val="0"/>
              </a:spcAft>
              <a:buSzPts val="2800"/>
              <a:buFont typeface="Noto Sans Symbols"/>
              <a:buChar char="⮚"/>
            </a:pPr>
            <a:r>
              <a:rPr lang="en-US" sz="2800"/>
              <a:t>Variable names cannot begin with a number.</a:t>
            </a:r>
            <a:endParaRPr/>
          </a:p>
          <a:p>
            <a:pPr indent="0" lvl="0" marL="91440" rtl="0" algn="l">
              <a:lnSpc>
                <a:spcPct val="90000"/>
              </a:lnSpc>
              <a:spcBef>
                <a:spcPts val="1600"/>
              </a:spcBef>
              <a:spcAft>
                <a:spcPts val="0"/>
              </a:spcAft>
              <a:buSzPts val="2400"/>
              <a:buNone/>
            </a:pPr>
            <a:r>
              <a:t/>
            </a:r>
            <a:endParaRPr sz="2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Type Syntax</a:t>
            </a:r>
            <a:endParaRPr/>
          </a:p>
        </p:txBody>
      </p:sp>
      <p:sp>
        <p:nvSpPr>
          <p:cNvPr id="287" name="Google Shape;287;p25"/>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lang="en-US"/>
              <a:t>A variable must be declared before it is used. Dart uses the var keyword to achieve the same. The syntax for declaring a variable is as given below:</a:t>
            </a:r>
            <a:endParaRPr/>
          </a:p>
          <a:p>
            <a:pPr indent="0" lvl="0" marL="91440" rtl="0" algn="l">
              <a:lnSpc>
                <a:spcPct val="90000"/>
              </a:lnSpc>
              <a:spcBef>
                <a:spcPts val="1400"/>
              </a:spcBef>
              <a:spcAft>
                <a:spcPts val="0"/>
              </a:spcAft>
              <a:buSzPts val="2000"/>
              <a:buNone/>
            </a:pPr>
            <a:r>
              <a:t/>
            </a:r>
            <a:endParaRPr/>
          </a:p>
          <a:p>
            <a:pPr indent="-127000" lvl="0" marL="91440" rtl="0" algn="ctr">
              <a:lnSpc>
                <a:spcPct val="90000"/>
              </a:lnSpc>
              <a:spcBef>
                <a:spcPts val="1400"/>
              </a:spcBef>
              <a:spcAft>
                <a:spcPts val="0"/>
              </a:spcAft>
              <a:buSzPts val="2000"/>
              <a:buChar char=" "/>
            </a:pPr>
            <a:r>
              <a:rPr lang="en-US">
                <a:solidFill>
                  <a:srgbClr val="FF0000"/>
                </a:solidFill>
              </a:rPr>
              <a:t>var name = 'Smith';</a:t>
            </a:r>
            <a:endParaRPr>
              <a:solidFill>
                <a:srgbClr val="FF0000"/>
              </a:solidFill>
            </a:endParaRPr>
          </a:p>
          <a:p>
            <a:pPr indent="0" lvl="0" marL="91440" rtl="0" algn="l">
              <a:lnSpc>
                <a:spcPct val="90000"/>
              </a:lnSpc>
              <a:spcBef>
                <a:spcPts val="1400"/>
              </a:spcBef>
              <a:spcAft>
                <a:spcPts val="0"/>
              </a:spcAft>
              <a:buSzPts val="2000"/>
              <a:buNone/>
            </a:pPr>
            <a:r>
              <a:t/>
            </a:r>
            <a:endParaRPr/>
          </a:p>
        </p:txBody>
      </p:sp>
      <p:pic>
        <p:nvPicPr>
          <p:cNvPr id="288" name="Google Shape;288;p25"/>
          <p:cNvPicPr preferRelativeResize="0"/>
          <p:nvPr/>
        </p:nvPicPr>
        <p:blipFill rotWithShape="1">
          <a:blip r:embed="rId3">
            <a:alphaModFix/>
          </a:blip>
          <a:srcRect b="0" l="0" r="0" t="0"/>
          <a:stretch/>
        </p:blipFill>
        <p:spPr>
          <a:xfrm>
            <a:off x="1254731" y="3857414"/>
            <a:ext cx="9212914" cy="166681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2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Initialize Variable</a:t>
            </a:r>
            <a:endParaRPr/>
          </a:p>
        </p:txBody>
      </p:sp>
      <p:sp>
        <p:nvSpPr>
          <p:cNvPr id="295" name="Google Shape;295;p26"/>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77800" lvl="0" marL="91440" rtl="0" algn="l">
              <a:lnSpc>
                <a:spcPct val="90000"/>
              </a:lnSpc>
              <a:spcBef>
                <a:spcPts val="0"/>
              </a:spcBef>
              <a:spcAft>
                <a:spcPts val="0"/>
              </a:spcAft>
              <a:buSzPts val="2800"/>
              <a:buChar char=" "/>
            </a:pPr>
            <a:r>
              <a:rPr lang="en-US" sz="2800"/>
              <a:t>As null is not a very useful value for your variable, try initializing it with a numeric value, like so:</a:t>
            </a:r>
            <a:endParaRPr sz="2800"/>
          </a:p>
        </p:txBody>
      </p:sp>
      <p:pic>
        <p:nvPicPr>
          <p:cNvPr id="296" name="Google Shape;296;p26"/>
          <p:cNvPicPr preferRelativeResize="0"/>
          <p:nvPr/>
        </p:nvPicPr>
        <p:blipFill rotWithShape="1">
          <a:blip r:embed="rId3">
            <a:alphaModFix/>
          </a:blip>
          <a:srcRect b="0" l="0" r="0" t="0"/>
          <a:stretch/>
        </p:blipFill>
        <p:spPr>
          <a:xfrm>
            <a:off x="4283035" y="3075736"/>
            <a:ext cx="3172842" cy="201486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Dart Programming - Data Types</a:t>
            </a:r>
            <a:endParaRPr/>
          </a:p>
        </p:txBody>
      </p:sp>
      <p:sp>
        <p:nvSpPr>
          <p:cNvPr id="303" name="Google Shape;303;p27"/>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fontScale="92500" lnSpcReduction="10000"/>
          </a:bodyPr>
          <a:lstStyle/>
          <a:p>
            <a:pPr indent="-164465" lvl="0" marL="91440" rtl="0" algn="l">
              <a:lnSpc>
                <a:spcPct val="90000"/>
              </a:lnSpc>
              <a:spcBef>
                <a:spcPts val="0"/>
              </a:spcBef>
              <a:spcAft>
                <a:spcPts val="0"/>
              </a:spcAft>
              <a:buSzPct val="100000"/>
              <a:buChar char=" "/>
            </a:pPr>
            <a:r>
              <a:rPr lang="en-US" sz="2800"/>
              <a:t>One of the most fundamental characteristics of a programming language is the set of data types it supports. These are the type of values that can be represented and manipulated in a programming language.</a:t>
            </a:r>
            <a:endParaRPr/>
          </a:p>
          <a:p>
            <a:pPr indent="-164465" lvl="0" marL="91440" rtl="0" algn="l">
              <a:lnSpc>
                <a:spcPct val="90000"/>
              </a:lnSpc>
              <a:spcBef>
                <a:spcPts val="1400"/>
              </a:spcBef>
              <a:spcAft>
                <a:spcPts val="0"/>
              </a:spcAft>
              <a:buSzPct val="100000"/>
              <a:buChar char=" "/>
            </a:pPr>
            <a:r>
              <a:rPr lang="en-US" sz="2800"/>
              <a:t>The Dart language supports the following types:</a:t>
            </a:r>
            <a:endParaRPr/>
          </a:p>
          <a:p>
            <a:pPr indent="0" lvl="0" marL="91440" rtl="0" algn="l">
              <a:lnSpc>
                <a:spcPct val="90000"/>
              </a:lnSpc>
              <a:spcBef>
                <a:spcPts val="1400"/>
              </a:spcBef>
              <a:spcAft>
                <a:spcPts val="0"/>
              </a:spcAft>
              <a:buSzPct val="100000"/>
              <a:buNone/>
            </a:pPr>
            <a:r>
              <a:t/>
            </a:r>
            <a:endParaRPr sz="2800"/>
          </a:p>
          <a:p>
            <a:pPr indent="-182880" lvl="2" marL="566928" rtl="0" algn="l">
              <a:lnSpc>
                <a:spcPct val="90000"/>
              </a:lnSpc>
              <a:spcBef>
                <a:spcPts val="400"/>
              </a:spcBef>
              <a:spcAft>
                <a:spcPts val="0"/>
              </a:spcAft>
              <a:buSzPct val="100000"/>
              <a:buFont typeface="Noto Sans Symbols"/>
              <a:buChar char="⮚"/>
            </a:pPr>
            <a:r>
              <a:rPr lang="en-US" sz="2800"/>
              <a:t>Numbers</a:t>
            </a:r>
            <a:endParaRPr/>
          </a:p>
          <a:p>
            <a:pPr indent="-182880" lvl="2" marL="566928" rtl="0" algn="l">
              <a:lnSpc>
                <a:spcPct val="90000"/>
              </a:lnSpc>
              <a:spcBef>
                <a:spcPts val="600"/>
              </a:spcBef>
              <a:spcAft>
                <a:spcPts val="0"/>
              </a:spcAft>
              <a:buSzPct val="100000"/>
              <a:buFont typeface="Noto Sans Symbols"/>
              <a:buChar char="⮚"/>
            </a:pPr>
            <a:r>
              <a:rPr lang="en-US" sz="2800"/>
              <a:t>Strings</a:t>
            </a:r>
            <a:endParaRPr/>
          </a:p>
          <a:p>
            <a:pPr indent="-182880" lvl="2" marL="566928" rtl="0" algn="l">
              <a:lnSpc>
                <a:spcPct val="90000"/>
              </a:lnSpc>
              <a:spcBef>
                <a:spcPts val="600"/>
              </a:spcBef>
              <a:spcAft>
                <a:spcPts val="0"/>
              </a:spcAft>
              <a:buSzPct val="100000"/>
              <a:buFont typeface="Noto Sans Symbols"/>
              <a:buChar char="⮚"/>
            </a:pPr>
            <a:r>
              <a:rPr lang="en-US" sz="2800"/>
              <a:t>Booleans</a:t>
            </a:r>
            <a:endParaRPr/>
          </a:p>
          <a:p>
            <a:pPr indent="-182880" lvl="2" marL="566928" rtl="0" algn="l">
              <a:lnSpc>
                <a:spcPct val="90000"/>
              </a:lnSpc>
              <a:spcBef>
                <a:spcPts val="600"/>
              </a:spcBef>
              <a:spcAft>
                <a:spcPts val="0"/>
              </a:spcAft>
              <a:buSzPct val="100000"/>
              <a:buFont typeface="Noto Sans Symbols"/>
              <a:buChar char="⮚"/>
            </a:pPr>
            <a:r>
              <a:rPr lang="en-US" sz="2800"/>
              <a:t>Lists</a:t>
            </a:r>
            <a:endParaRPr/>
          </a:p>
          <a:p>
            <a:pPr indent="-182880" lvl="2" marL="566928" rtl="0" algn="l">
              <a:lnSpc>
                <a:spcPct val="90000"/>
              </a:lnSpc>
              <a:spcBef>
                <a:spcPts val="600"/>
              </a:spcBef>
              <a:spcAft>
                <a:spcPts val="0"/>
              </a:spcAft>
              <a:buSzPct val="100000"/>
              <a:buFont typeface="Noto Sans Symbols"/>
              <a:buChar char="⮚"/>
            </a:pPr>
            <a:r>
              <a:rPr lang="en-US" sz="2800"/>
              <a:t>Maps</a:t>
            </a:r>
            <a:endParaRPr/>
          </a:p>
          <a:p>
            <a:pPr indent="0" lvl="0" marL="91440" rtl="0" algn="l">
              <a:lnSpc>
                <a:spcPct val="90000"/>
              </a:lnSpc>
              <a:spcBef>
                <a:spcPts val="1600"/>
              </a:spcBef>
              <a:spcAft>
                <a:spcPts val="0"/>
              </a:spcAft>
              <a:buSzPct val="1000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Numbers</a:t>
            </a:r>
            <a:endParaRPr/>
          </a:p>
        </p:txBody>
      </p:sp>
      <p:sp>
        <p:nvSpPr>
          <p:cNvPr id="310" name="Google Shape;310;p28"/>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52400" lvl="0" marL="91440" rtl="0" algn="l">
              <a:lnSpc>
                <a:spcPct val="90000"/>
              </a:lnSpc>
              <a:spcBef>
                <a:spcPts val="0"/>
              </a:spcBef>
              <a:spcAft>
                <a:spcPts val="0"/>
              </a:spcAft>
              <a:buSzPts val="2400"/>
              <a:buChar char=" "/>
            </a:pPr>
            <a:r>
              <a:rPr lang="en-US" sz="2400"/>
              <a:t>Numbers in Dart are used to represent numeric literals. The Number Dart come in two flavours:</a:t>
            </a:r>
            <a:endParaRPr sz="2400"/>
          </a:p>
          <a:p>
            <a:pPr indent="-152400" lvl="0" marL="91440" rtl="0" algn="l">
              <a:lnSpc>
                <a:spcPct val="90000"/>
              </a:lnSpc>
              <a:spcBef>
                <a:spcPts val="1400"/>
              </a:spcBef>
              <a:spcAft>
                <a:spcPts val="0"/>
              </a:spcAft>
              <a:buSzPts val="2400"/>
              <a:buChar char=" "/>
            </a:pPr>
            <a:r>
              <a:rPr b="1" lang="en-US" sz="2400"/>
              <a:t>Integer</a:t>
            </a:r>
            <a:r>
              <a:rPr lang="en-US" sz="2400"/>
              <a:t> − Integer values represent non-fractional values, i.e., numeric values without a decimal point. For example, the value "10" is an integer. Integer literals are represented using the </a:t>
            </a:r>
            <a:r>
              <a:rPr b="1" lang="en-US" sz="2400"/>
              <a:t>int</a:t>
            </a:r>
            <a:r>
              <a:rPr lang="en-US" sz="2400"/>
              <a:t> keyword.</a:t>
            </a:r>
            <a:endParaRPr/>
          </a:p>
          <a:p>
            <a:pPr indent="-152400" lvl="0" marL="91440" rtl="0" algn="l">
              <a:lnSpc>
                <a:spcPct val="90000"/>
              </a:lnSpc>
              <a:spcBef>
                <a:spcPts val="1400"/>
              </a:spcBef>
              <a:spcAft>
                <a:spcPts val="0"/>
              </a:spcAft>
              <a:buSzPts val="2400"/>
              <a:buChar char=" "/>
            </a:pPr>
            <a:r>
              <a:rPr b="1" lang="en-US" sz="2400"/>
              <a:t>Double</a:t>
            </a:r>
            <a:r>
              <a:rPr lang="en-US" sz="2400"/>
              <a:t> − Dart also supports fractional numeric values i.e. values with decimal points. The Double data type in Dart represents a 64-bit (double-precision) floating-point number. For example, the value "10.10". The keyword </a:t>
            </a:r>
            <a:r>
              <a:rPr b="1" lang="en-US" sz="2400"/>
              <a:t>double</a:t>
            </a:r>
            <a:r>
              <a:rPr lang="en-US" sz="2400"/>
              <a:t> is used to represent floating point literals.</a:t>
            </a:r>
            <a:endParaRPr/>
          </a:p>
          <a:p>
            <a:pPr indent="0" lvl="0" marL="91440" rtl="0" algn="l">
              <a:lnSpc>
                <a:spcPct val="90000"/>
              </a:lnSpc>
              <a:spcBef>
                <a:spcPts val="1400"/>
              </a:spcBef>
              <a:spcAft>
                <a:spcPts val="0"/>
              </a:spcAft>
              <a:buSzPts val="2400"/>
              <a:buNone/>
            </a:pPr>
            <a:r>
              <a:t/>
            </a:r>
            <a:endParaRPr sz="24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2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Strings</a:t>
            </a:r>
            <a:endParaRPr/>
          </a:p>
        </p:txBody>
      </p:sp>
      <p:sp>
        <p:nvSpPr>
          <p:cNvPr id="316" name="Google Shape;316;p29"/>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203200" lvl="0" marL="91440" rtl="0" algn="l">
              <a:lnSpc>
                <a:spcPct val="90000"/>
              </a:lnSpc>
              <a:spcBef>
                <a:spcPts val="0"/>
              </a:spcBef>
              <a:spcAft>
                <a:spcPts val="0"/>
              </a:spcAft>
              <a:buSzPts val="3200"/>
              <a:buChar char=" "/>
            </a:pPr>
            <a:r>
              <a:rPr lang="en-US" sz="3200"/>
              <a:t>Strings represent a sequence of characters. For instance, if you were to store some data like name, address etc. the string data type should be used. </a:t>
            </a:r>
            <a:endParaRPr sz="3200"/>
          </a:p>
          <a:p>
            <a:pPr indent="-203200" lvl="0" marL="91440" rtl="0" algn="l">
              <a:lnSpc>
                <a:spcPct val="90000"/>
              </a:lnSpc>
              <a:spcBef>
                <a:spcPts val="1400"/>
              </a:spcBef>
              <a:spcAft>
                <a:spcPts val="0"/>
              </a:spcAft>
              <a:buSzPts val="3200"/>
              <a:buChar char=" "/>
            </a:pPr>
            <a:r>
              <a:rPr lang="en-US" sz="3200"/>
              <a:t>The keyword </a:t>
            </a:r>
            <a:r>
              <a:rPr b="1" lang="en-US" sz="3200"/>
              <a:t>String</a:t>
            </a:r>
            <a:r>
              <a:rPr lang="en-US" sz="3200"/>
              <a:t> is used to represent string literals. String values are embedded in either single or double quotes.</a:t>
            </a:r>
            <a:endParaRPr/>
          </a:p>
          <a:p>
            <a:pPr indent="0" lvl="0" marL="91440" rtl="0" algn="l">
              <a:lnSpc>
                <a:spcPct val="90000"/>
              </a:lnSpc>
              <a:spcBef>
                <a:spcPts val="1400"/>
              </a:spcBef>
              <a:spcAft>
                <a:spcPts val="0"/>
              </a:spcAft>
              <a:buSzPts val="3200"/>
              <a:buNone/>
            </a:pPr>
            <a:r>
              <a:t/>
            </a:r>
            <a:endParaRPr sz="3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History of Dart</a:t>
            </a:r>
            <a:endParaRPr/>
          </a:p>
        </p:txBody>
      </p:sp>
      <p:sp>
        <p:nvSpPr>
          <p:cNvPr id="126" name="Google Shape;126;p3"/>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77800" lvl="0" marL="91440" rtl="0" algn="l">
              <a:lnSpc>
                <a:spcPct val="90000"/>
              </a:lnSpc>
              <a:spcBef>
                <a:spcPts val="0"/>
              </a:spcBef>
              <a:spcAft>
                <a:spcPts val="0"/>
              </a:spcAft>
              <a:buSzPts val="2800"/>
              <a:buChar char=" "/>
            </a:pPr>
            <a:r>
              <a:rPr lang="en-US" sz="2800"/>
              <a:t>Dart was unveiled at the GOTO conference in Aarhus, Denmark, October 10–12, 2011. The project was founded by Lars Bak and Kasper Lund. Dart 1.0 was released on November 14th, 2013. In August 2018, Dart 2.0 was released, with language changes including a sound type system.</a:t>
            </a:r>
            <a:endParaRPr sz="2800"/>
          </a:p>
        </p:txBody>
      </p:sp>
      <p:sp>
        <p:nvSpPr>
          <p:cNvPr id="127" name="Google Shape;127;p3"/>
          <p:cNvSpPr txBox="1"/>
          <p:nvPr/>
        </p:nvSpPr>
        <p:spPr>
          <a:xfrm>
            <a:off x="4372708" y="4618893"/>
            <a:ext cx="4208583" cy="830997"/>
          </a:xfrm>
          <a:prstGeom prst="rect">
            <a:avLst/>
          </a:prstGeom>
          <a:gradFill>
            <a:gsLst>
              <a:gs pos="0">
                <a:srgbClr val="854B31"/>
              </a:gs>
              <a:gs pos="34000">
                <a:srgbClr val="854C33"/>
              </a:gs>
              <a:gs pos="70000">
                <a:srgbClr val="884D33"/>
              </a:gs>
              <a:gs pos="100000">
                <a:srgbClr val="89543C"/>
              </a:gs>
            </a:gsLst>
            <a:path path="circle">
              <a:fillToRect b="50%" l="50%" r="50%" t="50%"/>
            </a:path>
            <a:tileRect/>
          </a:gradFill>
          <a:ln cap="flat" cmpd="sng" w="12700">
            <a:solidFill>
              <a:schemeClr val="accent3"/>
            </a:solidFill>
            <a:prstDash val="solid"/>
            <a:round/>
            <a:headEnd len="sm" w="sm" type="none"/>
            <a:tailEnd len="sm" w="sm" type="none"/>
          </a:ln>
          <a:effectLst>
            <a:outerShdw blurRad="38100" rotWithShape="0" algn="br" dir="2700000" dist="25400">
              <a:srgbClr val="000000">
                <a:alpha val="60000"/>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4800" u="none" cap="none" strike="noStrike">
                <a:solidFill>
                  <a:schemeClr val="lt1"/>
                </a:solidFill>
                <a:latin typeface="Calibri"/>
                <a:ea typeface="Calibri"/>
                <a:cs typeface="Calibri"/>
                <a:sym typeface="Calibri"/>
              </a:rPr>
              <a:t>Dart 2.4.0 </a:t>
            </a:r>
            <a:endParaRPr b="0" i="0" sz="4800" u="none" cap="none" strike="noStrike">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27"/>
                                        </p:tgtEl>
                                        <p:attrNameLst>
                                          <p:attrName>style.visibility</p:attrName>
                                        </p:attrNameLst>
                                      </p:cBhvr>
                                      <p:to>
                                        <p:strVal val="visible"/>
                                      </p:to>
                                    </p:set>
                                    <p:anim calcmode="lin" valueType="num">
                                      <p:cBhvr additive="base">
                                        <p:cTn dur="500"/>
                                        <p:tgtEl>
                                          <p:spTgt spid="127"/>
                                        </p:tgtEl>
                                        <p:attrNameLst>
                                          <p:attrName>ppt_w</p:attrName>
                                        </p:attrNameLst>
                                      </p:cBhvr>
                                      <p:tavLst>
                                        <p:tav fmla="" tm="0">
                                          <p:val>
                                            <p:strVal val="0"/>
                                          </p:val>
                                        </p:tav>
                                        <p:tav fmla="" tm="100000">
                                          <p:val>
                                            <p:strVal val="#ppt_w"/>
                                          </p:val>
                                        </p:tav>
                                      </p:tavLst>
                                    </p:anim>
                                    <p:anim calcmode="lin" valueType="num">
                                      <p:cBhvr additive="base">
                                        <p:cTn dur="500"/>
                                        <p:tgtEl>
                                          <p:spTgt spid="127"/>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Boolean</a:t>
            </a:r>
            <a:endParaRPr/>
          </a:p>
        </p:txBody>
      </p:sp>
      <p:sp>
        <p:nvSpPr>
          <p:cNvPr id="322" name="Google Shape;322;p30"/>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77800" lvl="0" marL="91440" rtl="0" algn="l">
              <a:lnSpc>
                <a:spcPct val="90000"/>
              </a:lnSpc>
              <a:spcBef>
                <a:spcPts val="0"/>
              </a:spcBef>
              <a:spcAft>
                <a:spcPts val="0"/>
              </a:spcAft>
              <a:buSzPts val="2800"/>
              <a:buChar char=" "/>
            </a:pPr>
            <a:r>
              <a:rPr lang="en-US" sz="2800"/>
              <a:t>The Boolean data type represents Boolean values true and false. Dart uses the </a:t>
            </a:r>
            <a:r>
              <a:rPr b="1" lang="en-US" sz="2800"/>
              <a:t>bool</a:t>
            </a:r>
            <a:r>
              <a:rPr lang="en-US" sz="2800"/>
              <a:t> keyword to represent a Boolean value.</a:t>
            </a:r>
            <a:endParaRPr sz="28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List and Map</a:t>
            </a:r>
            <a:endParaRPr/>
          </a:p>
        </p:txBody>
      </p:sp>
      <p:pic>
        <p:nvPicPr>
          <p:cNvPr id="329" name="Google Shape;329;p31"/>
          <p:cNvPicPr preferRelativeResize="0"/>
          <p:nvPr/>
        </p:nvPicPr>
        <p:blipFill rotWithShape="1">
          <a:blip r:embed="rId3">
            <a:alphaModFix/>
          </a:blip>
          <a:srcRect b="0" l="0" r="0" t="0"/>
          <a:stretch/>
        </p:blipFill>
        <p:spPr>
          <a:xfrm>
            <a:off x="7868518" y="2103035"/>
            <a:ext cx="3442806" cy="1754379"/>
          </a:xfrm>
          <a:prstGeom prst="rect">
            <a:avLst/>
          </a:prstGeom>
          <a:noFill/>
          <a:ln>
            <a:noFill/>
          </a:ln>
        </p:spPr>
      </p:pic>
      <p:pic>
        <p:nvPicPr>
          <p:cNvPr id="330" name="Google Shape;330;p31"/>
          <p:cNvPicPr preferRelativeResize="0"/>
          <p:nvPr/>
        </p:nvPicPr>
        <p:blipFill rotWithShape="1">
          <a:blip r:embed="rId4">
            <a:alphaModFix/>
          </a:blip>
          <a:srcRect b="0" l="0" r="0" t="0"/>
          <a:stretch/>
        </p:blipFill>
        <p:spPr>
          <a:xfrm>
            <a:off x="7868518" y="4223089"/>
            <a:ext cx="3442806" cy="1532942"/>
          </a:xfrm>
          <a:prstGeom prst="rect">
            <a:avLst/>
          </a:prstGeom>
          <a:noFill/>
          <a:ln>
            <a:noFill/>
          </a:ln>
        </p:spPr>
      </p:pic>
      <p:sp>
        <p:nvSpPr>
          <p:cNvPr id="331" name="Google Shape;331;p31"/>
          <p:cNvSpPr txBox="1"/>
          <p:nvPr>
            <p:ph idx="1" type="body"/>
          </p:nvPr>
        </p:nvSpPr>
        <p:spPr>
          <a:xfrm>
            <a:off x="1097280" y="1845734"/>
            <a:ext cx="6159305" cy="4023360"/>
          </a:xfrm>
          <a:prstGeom prst="rect">
            <a:avLst/>
          </a:prstGeom>
          <a:noFill/>
          <a:ln>
            <a:noFill/>
          </a:ln>
        </p:spPr>
        <p:txBody>
          <a:bodyPr anchorCtr="0" anchor="t" bIns="45700" lIns="0" spcFirstLastPara="1" rIns="0" wrap="square" tIns="45700">
            <a:normAutofit lnSpcReduction="10000"/>
          </a:bodyPr>
          <a:lstStyle/>
          <a:p>
            <a:pPr indent="-177800" lvl="0" marL="91440" rtl="0" algn="l">
              <a:lnSpc>
                <a:spcPct val="90000"/>
              </a:lnSpc>
              <a:spcBef>
                <a:spcPts val="0"/>
              </a:spcBef>
              <a:spcAft>
                <a:spcPts val="0"/>
              </a:spcAft>
              <a:buSzPts val="2800"/>
              <a:buChar char=" "/>
            </a:pPr>
            <a:r>
              <a:rPr lang="en-US" sz="2800"/>
              <a:t>The data types list and map are used to represent a collection of objects. A </a:t>
            </a:r>
            <a:r>
              <a:rPr b="1" lang="en-US" sz="2800"/>
              <a:t>List</a:t>
            </a:r>
            <a:r>
              <a:rPr lang="en-US" sz="2800"/>
              <a:t> is an ordered group of objects. The List data type in Dart is synonymous to the concept of an array in other programming languages. The </a:t>
            </a:r>
            <a:r>
              <a:rPr b="1" lang="en-US" sz="2800"/>
              <a:t>Map</a:t>
            </a:r>
            <a:r>
              <a:rPr lang="en-US" sz="2800"/>
              <a:t> data type represents a set of values as key-value pairs. The </a:t>
            </a:r>
            <a:r>
              <a:rPr b="1" lang="en-US" sz="2800"/>
              <a:t>dart: core</a:t>
            </a:r>
            <a:r>
              <a:rPr lang="en-US" sz="2800"/>
              <a:t> library enables creation and manipulation of these collections through the predefined List and Map classes respectively.</a:t>
            </a:r>
            <a:endParaRPr sz="2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30"/>
                                        </p:tgtEl>
                                        <p:attrNameLst>
                                          <p:attrName>style.visibility</p:attrName>
                                        </p:attrNameLst>
                                      </p:cBhvr>
                                      <p:to>
                                        <p:strVal val="visible"/>
                                      </p:to>
                                    </p:set>
                                    <p:anim calcmode="lin" valueType="num">
                                      <p:cBhvr additive="base">
                                        <p:cTn dur="500"/>
                                        <p:tgtEl>
                                          <p:spTgt spid="330"/>
                                        </p:tgtEl>
                                        <p:attrNameLst>
                                          <p:attrName>ppt_w</p:attrName>
                                        </p:attrNameLst>
                                      </p:cBhvr>
                                      <p:tavLst>
                                        <p:tav fmla="" tm="0">
                                          <p:val>
                                            <p:strVal val="0"/>
                                          </p:val>
                                        </p:tav>
                                        <p:tav fmla="" tm="100000">
                                          <p:val>
                                            <p:strVal val="#ppt_w"/>
                                          </p:val>
                                        </p:tav>
                                      </p:tavLst>
                                    </p:anim>
                                    <p:anim calcmode="lin" valueType="num">
                                      <p:cBhvr additive="base">
                                        <p:cTn dur="500"/>
                                        <p:tgtEl>
                                          <p:spTgt spid="330"/>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Inferred Types</a:t>
            </a:r>
            <a:endParaRPr/>
          </a:p>
        </p:txBody>
      </p:sp>
      <p:sp>
        <p:nvSpPr>
          <p:cNvPr id="338" name="Google Shape;338;p32"/>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fontScale="92500" lnSpcReduction="10000"/>
          </a:bodyPr>
          <a:lstStyle/>
          <a:p>
            <a:pPr indent="-422910" lvl="0" marL="91440" rtl="0" algn="ctr">
              <a:lnSpc>
                <a:spcPct val="90000"/>
              </a:lnSpc>
              <a:spcBef>
                <a:spcPts val="0"/>
              </a:spcBef>
              <a:spcAft>
                <a:spcPts val="0"/>
              </a:spcAft>
              <a:buSzPct val="100000"/>
              <a:buChar char=" "/>
            </a:pPr>
            <a:r>
              <a:rPr b="1" lang="en-US" sz="7200">
                <a:solidFill>
                  <a:srgbClr val="FF0000"/>
                </a:solidFill>
                <a:latin typeface="Courier New"/>
                <a:ea typeface="Courier New"/>
                <a:cs typeface="Courier New"/>
                <a:sym typeface="Courier New"/>
              </a:rPr>
              <a:t>var x;</a:t>
            </a:r>
            <a:endParaRPr/>
          </a:p>
          <a:p>
            <a:pPr indent="0" lvl="0" marL="91440" rtl="0" algn="l">
              <a:lnSpc>
                <a:spcPct val="90000"/>
              </a:lnSpc>
              <a:spcBef>
                <a:spcPts val="1400"/>
              </a:spcBef>
              <a:spcAft>
                <a:spcPts val="0"/>
              </a:spcAft>
              <a:buSzPct val="100000"/>
              <a:buNone/>
            </a:pPr>
            <a:r>
              <a:t/>
            </a:r>
            <a:endParaRPr sz="3200"/>
          </a:p>
          <a:p>
            <a:pPr indent="-187960" lvl="0" marL="91440" rtl="0" algn="l">
              <a:lnSpc>
                <a:spcPct val="90000"/>
              </a:lnSpc>
              <a:spcBef>
                <a:spcPts val="1400"/>
              </a:spcBef>
              <a:spcAft>
                <a:spcPts val="0"/>
              </a:spcAft>
              <a:buSzPct val="100000"/>
              <a:buChar char=" "/>
            </a:pPr>
            <a:r>
              <a:rPr lang="en-US" sz="3200"/>
              <a:t>When you declare a variable using </a:t>
            </a:r>
            <a:r>
              <a:rPr b="1" lang="en-US" sz="3200">
                <a:solidFill>
                  <a:srgbClr val="FF0000"/>
                </a:solidFill>
              </a:rPr>
              <a:t>var</a:t>
            </a:r>
            <a:r>
              <a:rPr lang="en-US" sz="3200"/>
              <a:t>, Dart tries to infer the variable's type. If you don't initialize the new variable with a value in the same statement as the declaration, Dart has nothing on which to base an inference, so the variable is considered to be of type dynamic. As a </a:t>
            </a:r>
            <a:r>
              <a:rPr b="1" lang="en-US" sz="3200">
                <a:solidFill>
                  <a:srgbClr val="FF0000"/>
                </a:solidFill>
              </a:rPr>
              <a:t>dynamic variable</a:t>
            </a:r>
            <a:r>
              <a:rPr lang="en-US" sz="3200"/>
              <a:t>, </a:t>
            </a:r>
            <a:r>
              <a:rPr lang="en-US" sz="3200">
                <a:solidFill>
                  <a:srgbClr val="FF0000"/>
                </a:solidFill>
              </a:rPr>
              <a:t>x</a:t>
            </a:r>
            <a:r>
              <a:rPr lang="en-US" sz="3200"/>
              <a:t> is able to accept values of any valid type.</a:t>
            </a:r>
            <a:endParaRPr sz="32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pic>
        <p:nvPicPr>
          <p:cNvPr id="344" name="Google Shape;344;p33"/>
          <p:cNvPicPr preferRelativeResize="0"/>
          <p:nvPr/>
        </p:nvPicPr>
        <p:blipFill rotWithShape="1">
          <a:blip r:embed="rId3">
            <a:alphaModFix/>
          </a:blip>
          <a:srcRect b="0" l="0" r="0" t="0"/>
          <a:stretch/>
        </p:blipFill>
        <p:spPr>
          <a:xfrm>
            <a:off x="1378665" y="479846"/>
            <a:ext cx="10443989" cy="5555194"/>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pic>
        <p:nvPicPr>
          <p:cNvPr id="350" name="Google Shape;350;p34"/>
          <p:cNvPicPr preferRelativeResize="0"/>
          <p:nvPr>
            <p:ph idx="1" type="body"/>
          </p:nvPr>
        </p:nvPicPr>
        <p:blipFill rotWithShape="1">
          <a:blip r:embed="rId3">
            <a:alphaModFix/>
          </a:blip>
          <a:srcRect b="0" l="0" r="0" t="0"/>
          <a:stretch/>
        </p:blipFill>
        <p:spPr>
          <a:xfrm>
            <a:off x="1553713" y="398915"/>
            <a:ext cx="9397571" cy="5596773"/>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pic>
        <p:nvPicPr>
          <p:cNvPr id="356" name="Google Shape;356;p35"/>
          <p:cNvPicPr preferRelativeResize="0"/>
          <p:nvPr/>
        </p:nvPicPr>
        <p:blipFill rotWithShape="1">
          <a:blip r:embed="rId3">
            <a:alphaModFix/>
          </a:blip>
          <a:srcRect b="0" l="0" r="0" t="0"/>
          <a:stretch/>
        </p:blipFill>
        <p:spPr>
          <a:xfrm>
            <a:off x="1277816" y="164189"/>
            <a:ext cx="9952892" cy="4171143"/>
          </a:xfrm>
          <a:prstGeom prst="rect">
            <a:avLst/>
          </a:prstGeom>
          <a:noFill/>
          <a:ln>
            <a:noFill/>
          </a:ln>
        </p:spPr>
      </p:pic>
      <p:pic>
        <p:nvPicPr>
          <p:cNvPr id="357" name="Google Shape;357;p35"/>
          <p:cNvPicPr preferRelativeResize="0"/>
          <p:nvPr/>
        </p:nvPicPr>
        <p:blipFill rotWithShape="1">
          <a:blip r:embed="rId4">
            <a:alphaModFix/>
          </a:blip>
          <a:srcRect b="0" l="0" r="0" t="0"/>
          <a:stretch/>
        </p:blipFill>
        <p:spPr>
          <a:xfrm>
            <a:off x="1308089" y="4469581"/>
            <a:ext cx="9911861" cy="155238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57"/>
                                        </p:tgtEl>
                                        <p:attrNameLst>
                                          <p:attrName>style.visibility</p:attrName>
                                        </p:attrNameLst>
                                      </p:cBhvr>
                                      <p:to>
                                        <p:strVal val="visible"/>
                                      </p:to>
                                    </p:set>
                                    <p:anim calcmode="lin" valueType="num">
                                      <p:cBhvr additive="base">
                                        <p:cTn dur="500"/>
                                        <p:tgtEl>
                                          <p:spTgt spid="357"/>
                                        </p:tgtEl>
                                        <p:attrNameLst>
                                          <p:attrName>ppt_w</p:attrName>
                                        </p:attrNameLst>
                                      </p:cBhvr>
                                      <p:tavLst>
                                        <p:tav fmla="" tm="0">
                                          <p:val>
                                            <p:strVal val="0"/>
                                          </p:val>
                                        </p:tav>
                                        <p:tav fmla="" tm="100000">
                                          <p:val>
                                            <p:strVal val="#ppt_w"/>
                                          </p:val>
                                        </p:tav>
                                      </p:tavLst>
                                    </p:anim>
                                    <p:anim calcmode="lin" valueType="num">
                                      <p:cBhvr additive="base">
                                        <p:cTn dur="500"/>
                                        <p:tgtEl>
                                          <p:spTgt spid="357"/>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Type-Checking</a:t>
            </a:r>
            <a:endParaRPr/>
          </a:p>
        </p:txBody>
      </p:sp>
      <p:sp>
        <p:nvSpPr>
          <p:cNvPr id="364" name="Google Shape;364;p36"/>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77800" lvl="0" marL="91440" rtl="0" algn="l">
              <a:lnSpc>
                <a:spcPct val="90000"/>
              </a:lnSpc>
              <a:spcBef>
                <a:spcPts val="0"/>
              </a:spcBef>
              <a:spcAft>
                <a:spcPts val="0"/>
              </a:spcAft>
              <a:buSzPts val="2800"/>
              <a:buChar char=" "/>
            </a:pPr>
            <a:r>
              <a:rPr lang="en-US" sz="2800"/>
              <a:t>Dart supports </a:t>
            </a:r>
            <a:r>
              <a:rPr b="1" lang="en-US" sz="2800"/>
              <a:t>type-checking</a:t>
            </a:r>
            <a:r>
              <a:rPr lang="en-US" sz="2800"/>
              <a:t> by prefixing the variable name with the data type. Type-checking ensures that a variable holds only data specific to a data type. The syntax for the same is given below:</a:t>
            </a:r>
            <a:endParaRPr sz="2800"/>
          </a:p>
        </p:txBody>
      </p:sp>
      <p:sp>
        <p:nvSpPr>
          <p:cNvPr id="365" name="Google Shape;365;p36"/>
          <p:cNvSpPr/>
          <p:nvPr/>
        </p:nvSpPr>
        <p:spPr>
          <a:xfrm>
            <a:off x="3364523" y="3450158"/>
            <a:ext cx="6096000" cy="206210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Courier New"/>
                <a:ea typeface="Courier New"/>
                <a:cs typeface="Courier New"/>
                <a:sym typeface="Courier New"/>
              </a:rPr>
              <a:t>void main() {</a:t>
            </a:r>
            <a:endParaRPr/>
          </a:p>
          <a:p>
            <a:pPr indent="0" lvl="0" marL="0" marR="0" rtl="0" algn="l">
              <a:spcBef>
                <a:spcPts val="0"/>
              </a:spcBef>
              <a:spcAft>
                <a:spcPts val="0"/>
              </a:spcAft>
              <a:buNone/>
            </a:pPr>
            <a:r>
              <a:rPr b="1" lang="en-US" sz="3200">
                <a:solidFill>
                  <a:schemeClr val="dk1"/>
                </a:solidFill>
                <a:latin typeface="Courier New"/>
                <a:ea typeface="Courier New"/>
                <a:cs typeface="Courier New"/>
                <a:sym typeface="Courier New"/>
              </a:rPr>
              <a:t>  String name = ‘Skee’; </a:t>
            </a:r>
            <a:endParaRPr/>
          </a:p>
          <a:p>
            <a:pPr indent="0" lvl="0" marL="0" marR="0" rtl="0" algn="l">
              <a:spcBef>
                <a:spcPts val="0"/>
              </a:spcBef>
              <a:spcAft>
                <a:spcPts val="0"/>
              </a:spcAft>
              <a:buNone/>
            </a:pPr>
            <a:r>
              <a:rPr b="1" lang="en-US" sz="3200">
                <a:solidFill>
                  <a:schemeClr val="dk1"/>
                </a:solidFill>
                <a:latin typeface="Courier New"/>
                <a:ea typeface="Courier New"/>
                <a:cs typeface="Courier New"/>
                <a:sym typeface="Courier New"/>
              </a:rPr>
              <a:t>  int num = 10;</a:t>
            </a:r>
            <a:endParaRPr/>
          </a:p>
          <a:p>
            <a:pPr indent="0" lvl="0" marL="0" marR="0" rtl="0" algn="l">
              <a:spcBef>
                <a:spcPts val="0"/>
              </a:spcBef>
              <a:spcAft>
                <a:spcPts val="0"/>
              </a:spcAft>
              <a:buNone/>
            </a:pPr>
            <a:r>
              <a:rPr b="1" lang="en-US" sz="3200">
                <a:solidFill>
                  <a:schemeClr val="dk1"/>
                </a:solidFill>
                <a:latin typeface="Courier New"/>
                <a:ea typeface="Courier New"/>
                <a:cs typeface="Courier New"/>
                <a:sym typeface="Courier New"/>
              </a:rPr>
              <a:t>}</a:t>
            </a:r>
            <a:endParaRPr b="1" sz="3200">
              <a:solidFill>
                <a:schemeClr val="dk1"/>
              </a:solidFill>
              <a:latin typeface="Courier New"/>
              <a:ea typeface="Courier New"/>
              <a:cs typeface="Courier New"/>
              <a:sym typeface="Courier New"/>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Errors Stop Execution</a:t>
            </a:r>
            <a:endParaRPr/>
          </a:p>
        </p:txBody>
      </p:sp>
      <p:sp>
        <p:nvSpPr>
          <p:cNvPr id="372" name="Google Shape;372;p37"/>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228600" lvl="0" marL="91440" rtl="0" algn="l">
              <a:lnSpc>
                <a:spcPct val="90000"/>
              </a:lnSpc>
              <a:spcBef>
                <a:spcPts val="0"/>
              </a:spcBef>
              <a:spcAft>
                <a:spcPts val="0"/>
              </a:spcAft>
              <a:buSzPts val="3600"/>
              <a:buChar char=" "/>
            </a:pPr>
            <a:r>
              <a:rPr lang="en-US" sz="3600"/>
              <a:t>Note that if you run the code with mismatched types, execution will fail. You should always eliminate all reported errors before attempting to run your code.</a:t>
            </a:r>
            <a:endParaRPr sz="36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pic>
        <p:nvPicPr>
          <p:cNvPr id="378" name="Google Shape;378;p38"/>
          <p:cNvPicPr preferRelativeResize="0"/>
          <p:nvPr>
            <p:ph idx="1" type="body"/>
          </p:nvPr>
        </p:nvPicPr>
        <p:blipFill rotWithShape="1">
          <a:blip r:embed="rId3">
            <a:alphaModFix/>
          </a:blip>
          <a:srcRect b="0" l="0" r="0" t="0"/>
          <a:stretch/>
        </p:blipFill>
        <p:spPr>
          <a:xfrm>
            <a:off x="1383801" y="906076"/>
            <a:ext cx="8982042" cy="3314231"/>
          </a:xfrm>
          <a:prstGeom prst="rect">
            <a:avLst/>
          </a:prstGeom>
          <a:noFill/>
          <a:ln>
            <a:noFill/>
          </a:ln>
        </p:spPr>
      </p:pic>
      <p:sp>
        <p:nvSpPr>
          <p:cNvPr id="379" name="Google Shape;379;p38"/>
          <p:cNvSpPr txBox="1"/>
          <p:nvPr/>
        </p:nvSpPr>
        <p:spPr>
          <a:xfrm>
            <a:off x="3540369" y="5040923"/>
            <a:ext cx="5141216"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400">
                <a:solidFill>
                  <a:srgbClr val="FF0000"/>
                </a:solidFill>
                <a:latin typeface="Calibri"/>
                <a:ea typeface="Calibri"/>
                <a:cs typeface="Calibri"/>
                <a:sym typeface="Calibri"/>
              </a:rPr>
              <a:t>What is the problem?</a:t>
            </a:r>
            <a:endParaRPr sz="4400">
              <a:solidFill>
                <a:srgbClr val="FF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79"/>
                                        </p:tgtEl>
                                        <p:attrNameLst>
                                          <p:attrName>style.visibility</p:attrName>
                                        </p:attrNameLst>
                                      </p:cBhvr>
                                      <p:to>
                                        <p:strVal val="visible"/>
                                      </p:to>
                                    </p:set>
                                    <p:anim calcmode="lin" valueType="num">
                                      <p:cBhvr additive="base">
                                        <p:cTn dur="500"/>
                                        <p:tgtEl>
                                          <p:spTgt spid="379"/>
                                        </p:tgtEl>
                                        <p:attrNameLst>
                                          <p:attrName>ppt_w</p:attrName>
                                        </p:attrNameLst>
                                      </p:cBhvr>
                                      <p:tavLst>
                                        <p:tav fmla="" tm="0">
                                          <p:val>
                                            <p:strVal val="0"/>
                                          </p:val>
                                        </p:tav>
                                        <p:tav fmla="" tm="100000">
                                          <p:val>
                                            <p:strVal val="#ppt_w"/>
                                          </p:val>
                                        </p:tav>
                                      </p:tavLst>
                                    </p:anim>
                                    <p:anim calcmode="lin" valueType="num">
                                      <p:cBhvr additive="base">
                                        <p:cTn dur="500"/>
                                        <p:tgtEl>
                                          <p:spTgt spid="379"/>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3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The Dynamic Keyword</a:t>
            </a:r>
            <a:endParaRPr/>
          </a:p>
        </p:txBody>
      </p:sp>
      <p:sp>
        <p:nvSpPr>
          <p:cNvPr id="385" name="Google Shape;385;p39"/>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228600" lvl="0" marL="91440" rtl="0" algn="l">
              <a:lnSpc>
                <a:spcPct val="90000"/>
              </a:lnSpc>
              <a:spcBef>
                <a:spcPts val="0"/>
              </a:spcBef>
              <a:spcAft>
                <a:spcPts val="0"/>
              </a:spcAft>
              <a:buSzPts val="3600"/>
              <a:buChar char=" "/>
            </a:pPr>
            <a:r>
              <a:rPr lang="en-US" sz="3600"/>
              <a:t>Variables declared without a static type are implicitly declared as dynamic. Variables can be also declared using the dynamic keyword in place of the var keyword.</a:t>
            </a:r>
            <a:endParaRPr sz="3600"/>
          </a:p>
        </p:txBody>
      </p:sp>
      <p:pic>
        <p:nvPicPr>
          <p:cNvPr id="386" name="Google Shape;386;p39"/>
          <p:cNvPicPr preferRelativeResize="0"/>
          <p:nvPr/>
        </p:nvPicPr>
        <p:blipFill rotWithShape="1">
          <a:blip r:embed="rId3">
            <a:alphaModFix/>
          </a:blip>
          <a:srcRect b="0" l="0" r="0" t="0"/>
          <a:stretch/>
        </p:blipFill>
        <p:spPr>
          <a:xfrm>
            <a:off x="3361366" y="3931499"/>
            <a:ext cx="6132124" cy="23804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id="132" name="Google Shape;132;p4"/>
          <p:cNvPicPr preferRelativeResize="0"/>
          <p:nvPr/>
        </p:nvPicPr>
        <p:blipFill rotWithShape="1">
          <a:blip r:embed="rId3">
            <a:alphaModFix/>
          </a:blip>
          <a:srcRect b="0" l="0" r="0" t="0"/>
          <a:stretch/>
        </p:blipFill>
        <p:spPr>
          <a:xfrm>
            <a:off x="3725088" y="1965326"/>
            <a:ext cx="4012142" cy="4012142"/>
          </a:xfrm>
          <a:prstGeom prst="rect">
            <a:avLst/>
          </a:prstGeom>
          <a:noFill/>
          <a:ln>
            <a:noFill/>
          </a:ln>
        </p:spPr>
      </p:pic>
      <p:sp>
        <p:nvSpPr>
          <p:cNvPr id="133" name="Google Shape;133;p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Goal of Dart</a:t>
            </a:r>
            <a:endParaRPr/>
          </a:p>
        </p:txBody>
      </p:sp>
      <p:sp>
        <p:nvSpPr>
          <p:cNvPr id="134" name="Google Shape;134;p4"/>
          <p:cNvSpPr txBox="1"/>
          <p:nvPr>
            <p:ph idx="1" type="body"/>
          </p:nvPr>
        </p:nvSpPr>
        <p:spPr>
          <a:xfrm>
            <a:off x="1512276" y="2833339"/>
            <a:ext cx="8928295" cy="2031738"/>
          </a:xfrm>
          <a:prstGeom prst="rect">
            <a:avLst/>
          </a:prstGeom>
          <a:noFill/>
          <a:ln>
            <a:noFill/>
          </a:ln>
        </p:spPr>
        <p:txBody>
          <a:bodyPr anchorCtr="0" anchor="t" bIns="45700" lIns="0" spcFirstLastPara="1" rIns="0" wrap="square" tIns="45700">
            <a:normAutofit/>
          </a:bodyPr>
          <a:lstStyle/>
          <a:p>
            <a:pPr indent="-279400" lvl="0" marL="91440" rtl="0" algn="ctr">
              <a:lnSpc>
                <a:spcPct val="90000"/>
              </a:lnSpc>
              <a:spcBef>
                <a:spcPts val="0"/>
              </a:spcBef>
              <a:spcAft>
                <a:spcPts val="0"/>
              </a:spcAft>
              <a:buSzPts val="4400"/>
              <a:buChar char=" "/>
            </a:pPr>
            <a:r>
              <a:rPr lang="en-US" sz="4400"/>
              <a:t>Help developers write complex, high fidelity client apps for the modern  mobile and web applications.</a:t>
            </a:r>
            <a:endParaRPr sz="44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Fundamental Types</a:t>
            </a:r>
            <a:endParaRPr/>
          </a:p>
        </p:txBody>
      </p:sp>
      <p:pic>
        <p:nvPicPr>
          <p:cNvPr id="392" name="Google Shape;392;p40"/>
          <p:cNvPicPr preferRelativeResize="0"/>
          <p:nvPr>
            <p:ph idx="1" type="body"/>
          </p:nvPr>
        </p:nvPicPr>
        <p:blipFill rotWithShape="1">
          <a:blip r:embed="rId3">
            <a:alphaModFix/>
          </a:blip>
          <a:srcRect b="0" l="0" r="0" t="0"/>
          <a:stretch/>
        </p:blipFill>
        <p:spPr>
          <a:xfrm>
            <a:off x="1196597" y="1973344"/>
            <a:ext cx="10069279" cy="4025497"/>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4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FF0000"/>
              </a:buClr>
              <a:buSzPts val="4800"/>
              <a:buFont typeface="Calibri"/>
              <a:buNone/>
            </a:pPr>
            <a:r>
              <a:rPr b="1" lang="en-US">
                <a:solidFill>
                  <a:srgbClr val="FF0000"/>
                </a:solidFill>
              </a:rPr>
              <a:t>var </a:t>
            </a:r>
            <a:r>
              <a:rPr lang="en-US"/>
              <a:t>Recap</a:t>
            </a:r>
            <a:endParaRPr/>
          </a:p>
        </p:txBody>
      </p:sp>
      <p:sp>
        <p:nvSpPr>
          <p:cNvPr id="398" name="Google Shape;398;p4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77800" lvl="0" marL="91440" rtl="0" algn="l">
              <a:lnSpc>
                <a:spcPct val="90000"/>
              </a:lnSpc>
              <a:spcBef>
                <a:spcPts val="0"/>
              </a:spcBef>
              <a:spcAft>
                <a:spcPts val="0"/>
              </a:spcAft>
              <a:buSzPts val="2800"/>
              <a:buChar char=" "/>
            </a:pPr>
            <a:r>
              <a:rPr lang="en-US" sz="2800"/>
              <a:t>Remember, if you declare a variable with </a:t>
            </a:r>
            <a:r>
              <a:rPr lang="en-US" sz="2800">
                <a:solidFill>
                  <a:srgbClr val="FF0000"/>
                </a:solidFill>
              </a:rPr>
              <a:t>var</a:t>
            </a:r>
            <a:r>
              <a:rPr lang="en-US" sz="2800"/>
              <a:t>, but don't assign a value in the same statement, Dart will assume it should be dynamic, but if you do initialize the value as you declare the variable, Dart will infer the type based on that value's type. So the following two lines are equivalent:</a:t>
            </a:r>
            <a:endParaRPr sz="2800"/>
          </a:p>
        </p:txBody>
      </p:sp>
      <p:sp>
        <p:nvSpPr>
          <p:cNvPr id="399" name="Google Shape;399;p41"/>
          <p:cNvSpPr/>
          <p:nvPr/>
        </p:nvSpPr>
        <p:spPr>
          <a:xfrm>
            <a:off x="2644726" y="4299434"/>
            <a:ext cx="4513385"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var z;</a:t>
            </a:r>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dynamic z;</a:t>
            </a:r>
            <a:endParaRPr sz="3200">
              <a:solidFill>
                <a:schemeClr val="dk1"/>
              </a:solidFill>
              <a:latin typeface="Calibri"/>
              <a:ea typeface="Calibri"/>
              <a:cs typeface="Calibri"/>
              <a:sym typeface="Calibri"/>
            </a:endParaRPr>
          </a:p>
        </p:txBody>
      </p:sp>
      <p:sp>
        <p:nvSpPr>
          <p:cNvPr id="400" name="Google Shape;400;p41"/>
          <p:cNvSpPr/>
          <p:nvPr/>
        </p:nvSpPr>
        <p:spPr>
          <a:xfrm>
            <a:off x="6911926" y="4299434"/>
            <a:ext cx="6096000"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var y = 99;</a:t>
            </a:r>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int y = 99;</a:t>
            </a:r>
            <a:endParaRPr sz="3200">
              <a:solidFill>
                <a:schemeClr val="dk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4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Final and Const</a:t>
            </a:r>
            <a:endParaRPr/>
          </a:p>
        </p:txBody>
      </p:sp>
      <p:sp>
        <p:nvSpPr>
          <p:cNvPr id="406" name="Google Shape;406;p42"/>
          <p:cNvSpPr txBox="1"/>
          <p:nvPr>
            <p:ph idx="1" type="body"/>
          </p:nvPr>
        </p:nvSpPr>
        <p:spPr>
          <a:xfrm>
            <a:off x="1097280" y="1845734"/>
            <a:ext cx="4576689" cy="4023360"/>
          </a:xfrm>
          <a:prstGeom prst="rect">
            <a:avLst/>
          </a:prstGeom>
          <a:noFill/>
          <a:ln>
            <a:noFill/>
          </a:ln>
        </p:spPr>
        <p:txBody>
          <a:bodyPr anchorCtr="0" anchor="t" bIns="45700" lIns="0" spcFirstLastPara="1" rIns="0" wrap="square" tIns="45700">
            <a:normAutofit lnSpcReduction="10000"/>
          </a:bodyPr>
          <a:lstStyle/>
          <a:p>
            <a:pPr indent="-152400" lvl="0" marL="91440" rtl="0" algn="just">
              <a:lnSpc>
                <a:spcPct val="90000"/>
              </a:lnSpc>
              <a:spcBef>
                <a:spcPts val="0"/>
              </a:spcBef>
              <a:spcAft>
                <a:spcPts val="0"/>
              </a:spcAft>
              <a:buSzPts val="2400"/>
              <a:buChar char=" "/>
            </a:pPr>
            <a:r>
              <a:rPr lang="en-US" sz="2400"/>
              <a:t>The </a:t>
            </a:r>
            <a:r>
              <a:rPr b="1" lang="en-US" sz="2400"/>
              <a:t>final</a:t>
            </a:r>
            <a:r>
              <a:rPr lang="en-US" sz="2400"/>
              <a:t> and </a:t>
            </a:r>
            <a:r>
              <a:rPr b="1" lang="en-US" sz="2400"/>
              <a:t>const</a:t>
            </a:r>
            <a:r>
              <a:rPr lang="en-US" sz="2400"/>
              <a:t> keyword are used to declare constants. Dart prevents modifying the values of a variable declared using the final or const keyword. These keywords can be used in conjunction with the variable’s data type or instead of the </a:t>
            </a:r>
            <a:r>
              <a:rPr b="1" lang="en-US" sz="2400"/>
              <a:t>var</a:t>
            </a:r>
            <a:r>
              <a:rPr lang="en-US" sz="2400"/>
              <a:t> keyword.</a:t>
            </a:r>
            <a:endParaRPr/>
          </a:p>
          <a:p>
            <a:pPr indent="-152400" lvl="0" marL="91440" rtl="0" algn="just">
              <a:lnSpc>
                <a:spcPct val="90000"/>
              </a:lnSpc>
              <a:spcBef>
                <a:spcPts val="1400"/>
              </a:spcBef>
              <a:spcAft>
                <a:spcPts val="0"/>
              </a:spcAft>
              <a:buSzPts val="2400"/>
              <a:buChar char=" "/>
            </a:pPr>
            <a:r>
              <a:rPr lang="en-US" sz="2400"/>
              <a:t>The </a:t>
            </a:r>
            <a:r>
              <a:rPr b="1" lang="en-US" sz="2400"/>
              <a:t>const</a:t>
            </a:r>
            <a:r>
              <a:rPr lang="en-US" sz="2400"/>
              <a:t> keyword is used to represent a compile-time constant. Variables declared using the </a:t>
            </a:r>
            <a:r>
              <a:rPr b="1" lang="en-US" sz="2400"/>
              <a:t>const</a:t>
            </a:r>
            <a:r>
              <a:rPr lang="en-US" sz="2400"/>
              <a:t> keyword are implicitly final.</a:t>
            </a:r>
            <a:endParaRPr/>
          </a:p>
          <a:p>
            <a:pPr indent="0" lvl="0" marL="91440" rtl="0" algn="just">
              <a:lnSpc>
                <a:spcPct val="90000"/>
              </a:lnSpc>
              <a:spcBef>
                <a:spcPts val="1400"/>
              </a:spcBef>
              <a:spcAft>
                <a:spcPts val="0"/>
              </a:spcAft>
              <a:buSzPts val="2400"/>
              <a:buNone/>
            </a:pPr>
            <a:r>
              <a:t/>
            </a:r>
            <a:endParaRPr sz="2400"/>
          </a:p>
        </p:txBody>
      </p:sp>
      <p:pic>
        <p:nvPicPr>
          <p:cNvPr id="407" name="Google Shape;407;p42"/>
          <p:cNvPicPr preferRelativeResize="0"/>
          <p:nvPr/>
        </p:nvPicPr>
        <p:blipFill rotWithShape="1">
          <a:blip r:embed="rId3">
            <a:alphaModFix/>
          </a:blip>
          <a:srcRect b="0" l="0" r="0" t="0"/>
          <a:stretch/>
        </p:blipFill>
        <p:spPr>
          <a:xfrm>
            <a:off x="5835527" y="1863968"/>
            <a:ext cx="6098566" cy="4005126"/>
          </a:xfrm>
          <a:prstGeom prst="rect">
            <a:avLst/>
          </a:prstGeom>
          <a:noFill/>
          <a:ln cap="sq" cmpd="sng" w="38100">
            <a:solidFill>
              <a:srgbClr val="000000"/>
            </a:solidFill>
            <a:prstDash val="solid"/>
            <a:miter lim="800000"/>
            <a:headEnd len="sm" w="sm" type="none"/>
            <a:tailEnd len="sm" w="sm" type="none"/>
          </a:ln>
          <a:effectLst>
            <a:outerShdw blurRad="50800" rotWithShape="0" algn="tl" dir="2700000" dist="38100">
              <a:srgbClr val="000000">
                <a:alpha val="42745"/>
              </a:srgbClr>
            </a:outerShdw>
          </a:effectLst>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pic>
        <p:nvPicPr>
          <p:cNvPr id="412" name="Google Shape;412;p43"/>
          <p:cNvPicPr preferRelativeResize="0"/>
          <p:nvPr>
            <p:ph idx="1" type="body"/>
          </p:nvPr>
        </p:nvPicPr>
        <p:blipFill rotWithShape="1">
          <a:blip r:embed="rId3">
            <a:alphaModFix/>
          </a:blip>
          <a:srcRect b="0" l="0" r="0" t="0"/>
          <a:stretch/>
        </p:blipFill>
        <p:spPr>
          <a:xfrm>
            <a:off x="1614608" y="1066565"/>
            <a:ext cx="8326561" cy="449321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pic>
        <p:nvPicPr>
          <p:cNvPr id="418" name="Google Shape;418;p44"/>
          <p:cNvPicPr preferRelativeResize="0"/>
          <p:nvPr/>
        </p:nvPicPr>
        <p:blipFill rotWithShape="1">
          <a:blip r:embed="rId3">
            <a:alphaModFix/>
          </a:blip>
          <a:srcRect b="0" l="0" r="0" t="0"/>
          <a:stretch/>
        </p:blipFill>
        <p:spPr>
          <a:xfrm>
            <a:off x="1221416" y="1120740"/>
            <a:ext cx="4204764" cy="2618922"/>
          </a:xfrm>
          <a:prstGeom prst="rect">
            <a:avLst/>
          </a:prstGeom>
          <a:noFill/>
          <a:ln>
            <a:noFill/>
          </a:ln>
        </p:spPr>
      </p:pic>
      <p:grpSp>
        <p:nvGrpSpPr>
          <p:cNvPr id="419" name="Google Shape;419;p44"/>
          <p:cNvGrpSpPr/>
          <p:nvPr/>
        </p:nvGrpSpPr>
        <p:grpSpPr>
          <a:xfrm>
            <a:off x="5496518" y="1120740"/>
            <a:ext cx="6516597" cy="2618922"/>
            <a:chOff x="5298831" y="980063"/>
            <a:chExt cx="6516597" cy="2618922"/>
          </a:xfrm>
        </p:grpSpPr>
        <p:pic>
          <p:nvPicPr>
            <p:cNvPr id="420" name="Google Shape;420;p44"/>
            <p:cNvPicPr preferRelativeResize="0"/>
            <p:nvPr/>
          </p:nvPicPr>
          <p:blipFill rotWithShape="1">
            <a:blip r:embed="rId4">
              <a:alphaModFix/>
            </a:blip>
            <a:srcRect b="0" l="0" r="0" t="0"/>
            <a:stretch/>
          </p:blipFill>
          <p:spPr>
            <a:xfrm>
              <a:off x="6002216" y="980063"/>
              <a:ext cx="5813212" cy="2618922"/>
            </a:xfrm>
            <a:prstGeom prst="rect">
              <a:avLst/>
            </a:prstGeom>
            <a:noFill/>
            <a:ln>
              <a:noFill/>
            </a:ln>
          </p:spPr>
        </p:pic>
        <p:sp>
          <p:nvSpPr>
            <p:cNvPr id="421" name="Google Shape;421;p44"/>
            <p:cNvSpPr/>
            <p:nvPr/>
          </p:nvSpPr>
          <p:spPr>
            <a:xfrm>
              <a:off x="5298831" y="2071123"/>
              <a:ext cx="633046" cy="644770"/>
            </a:xfrm>
            <a:prstGeom prst="rightArrow">
              <a:avLst>
                <a:gd fmla="val 50000" name="adj1"/>
                <a:gd fmla="val 50000" name="adj2"/>
              </a:avLst>
            </a:prstGeom>
            <a:solidFill>
              <a:schemeClr val="accent1"/>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422" name="Google Shape;422;p44"/>
          <p:cNvSpPr txBox="1"/>
          <p:nvPr/>
        </p:nvSpPr>
        <p:spPr>
          <a:xfrm>
            <a:off x="2754923" y="4806462"/>
            <a:ext cx="5611023"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400">
                <a:solidFill>
                  <a:srgbClr val="FF0000"/>
                </a:solidFill>
                <a:latin typeface="Calibri"/>
                <a:ea typeface="Calibri"/>
                <a:cs typeface="Calibri"/>
                <a:sym typeface="Calibri"/>
              </a:rPr>
              <a:t>What caused the error?</a:t>
            </a:r>
            <a:endParaRPr sz="4400">
              <a:solidFill>
                <a:srgbClr val="FF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9"/>
                                        </p:tgtEl>
                                        <p:attrNameLst>
                                          <p:attrName>style.visibility</p:attrName>
                                        </p:attrNameLst>
                                      </p:cBhvr>
                                      <p:to>
                                        <p:strVal val="visible"/>
                                      </p:to>
                                    </p:set>
                                    <p:animEffect filter="fade" transition="in">
                                      <p:cBhvr>
                                        <p:cTn dur="1000"/>
                                        <p:tgtEl>
                                          <p:spTgt spid="4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422"/>
                                        </p:tgtEl>
                                        <p:attrNameLst>
                                          <p:attrName>style.visibility</p:attrName>
                                        </p:attrNameLst>
                                      </p:cBhvr>
                                      <p:to>
                                        <p:strVal val="visible"/>
                                      </p:to>
                                    </p:set>
                                    <p:anim calcmode="lin" valueType="num">
                                      <p:cBhvr additive="base">
                                        <p:cTn dur="500"/>
                                        <p:tgtEl>
                                          <p:spTgt spid="422"/>
                                        </p:tgtEl>
                                        <p:attrNameLst>
                                          <p:attrName>ppt_w</p:attrName>
                                        </p:attrNameLst>
                                      </p:cBhvr>
                                      <p:tavLst>
                                        <p:tav fmla="" tm="0">
                                          <p:val>
                                            <p:strVal val="0"/>
                                          </p:val>
                                        </p:tav>
                                        <p:tav fmla="" tm="100000">
                                          <p:val>
                                            <p:strVal val="#ppt_w"/>
                                          </p:val>
                                        </p:tav>
                                      </p:tavLst>
                                    </p:anim>
                                    <p:anim calcmode="lin" valueType="num">
                                      <p:cBhvr additive="base">
                                        <p:cTn dur="500"/>
                                        <p:tgtEl>
                                          <p:spTgt spid="422"/>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4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Operators</a:t>
            </a:r>
            <a:endParaRPr/>
          </a:p>
        </p:txBody>
      </p:sp>
      <p:sp>
        <p:nvSpPr>
          <p:cNvPr id="429" name="Google Shape;429;p45"/>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77800" lvl="0" marL="91440" rtl="0" algn="l">
              <a:lnSpc>
                <a:spcPct val="90000"/>
              </a:lnSpc>
              <a:spcBef>
                <a:spcPts val="0"/>
              </a:spcBef>
              <a:spcAft>
                <a:spcPts val="0"/>
              </a:spcAft>
              <a:buSzPts val="2800"/>
              <a:buChar char=" "/>
            </a:pPr>
            <a:r>
              <a:rPr lang="en-US" sz="2800"/>
              <a:t>An expression is a special kind of statement that evaluates to a value. Every expression is composed of:</a:t>
            </a:r>
            <a:endParaRPr sz="2800"/>
          </a:p>
          <a:p>
            <a:pPr indent="-177800" lvl="0" marL="91440" rtl="0" algn="l">
              <a:lnSpc>
                <a:spcPct val="90000"/>
              </a:lnSpc>
              <a:spcBef>
                <a:spcPts val="1400"/>
              </a:spcBef>
              <a:spcAft>
                <a:spcPts val="0"/>
              </a:spcAft>
              <a:buSzPts val="2800"/>
              <a:buChar char=" "/>
            </a:pPr>
            <a:r>
              <a:rPr b="1" lang="en-US" sz="2800"/>
              <a:t>Operands</a:t>
            </a:r>
            <a:r>
              <a:rPr lang="en-US" sz="2800"/>
              <a:t> − Represents the data</a:t>
            </a:r>
            <a:endParaRPr/>
          </a:p>
          <a:p>
            <a:pPr indent="-177800" lvl="0" marL="91440" rtl="0" algn="l">
              <a:lnSpc>
                <a:spcPct val="90000"/>
              </a:lnSpc>
              <a:spcBef>
                <a:spcPts val="1400"/>
              </a:spcBef>
              <a:spcAft>
                <a:spcPts val="0"/>
              </a:spcAft>
              <a:buSzPts val="2800"/>
              <a:buChar char=" "/>
            </a:pPr>
            <a:r>
              <a:rPr b="1" lang="en-US" sz="2800"/>
              <a:t>Operator</a:t>
            </a:r>
            <a:r>
              <a:rPr lang="en-US" sz="2800"/>
              <a:t> − Defines how the operands will be processed to produce a value.</a:t>
            </a:r>
            <a:endParaRPr/>
          </a:p>
          <a:p>
            <a:pPr indent="0" lvl="0" marL="91440" rtl="0" algn="l">
              <a:lnSpc>
                <a:spcPct val="90000"/>
              </a:lnSpc>
              <a:spcBef>
                <a:spcPts val="1400"/>
              </a:spcBef>
              <a:spcAft>
                <a:spcPts val="0"/>
              </a:spcAft>
              <a:buSzPts val="2800"/>
              <a:buNone/>
            </a:pPr>
            <a:r>
              <a:t/>
            </a:r>
            <a:endParaRPr sz="28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4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Types of Operators</a:t>
            </a:r>
            <a:endParaRPr/>
          </a:p>
        </p:txBody>
      </p:sp>
      <p:sp>
        <p:nvSpPr>
          <p:cNvPr id="436" name="Google Shape;436;p46"/>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457200" lvl="0" marL="457200" rtl="0" algn="l">
              <a:lnSpc>
                <a:spcPct val="90000"/>
              </a:lnSpc>
              <a:spcBef>
                <a:spcPts val="0"/>
              </a:spcBef>
              <a:spcAft>
                <a:spcPts val="0"/>
              </a:spcAft>
              <a:buSzPts val="3200"/>
              <a:buFont typeface="Calibri"/>
              <a:buAutoNum type="arabicPeriod"/>
            </a:pPr>
            <a:r>
              <a:rPr lang="en-US" sz="3200"/>
              <a:t>Arithmetic Operators</a:t>
            </a:r>
            <a:endParaRPr/>
          </a:p>
          <a:p>
            <a:pPr indent="-457200" lvl="0" marL="457200" rtl="0" algn="l">
              <a:lnSpc>
                <a:spcPct val="90000"/>
              </a:lnSpc>
              <a:spcBef>
                <a:spcPts val="1400"/>
              </a:spcBef>
              <a:spcAft>
                <a:spcPts val="0"/>
              </a:spcAft>
              <a:buSzPts val="3200"/>
              <a:buFont typeface="Calibri"/>
              <a:buAutoNum type="arabicPeriod"/>
            </a:pPr>
            <a:r>
              <a:rPr lang="en-US" sz="3200"/>
              <a:t>Equality and Relational Operators</a:t>
            </a:r>
            <a:endParaRPr/>
          </a:p>
          <a:p>
            <a:pPr indent="-457200" lvl="0" marL="457200" rtl="0" algn="l">
              <a:lnSpc>
                <a:spcPct val="90000"/>
              </a:lnSpc>
              <a:spcBef>
                <a:spcPts val="1400"/>
              </a:spcBef>
              <a:spcAft>
                <a:spcPts val="0"/>
              </a:spcAft>
              <a:buSzPts val="3200"/>
              <a:buFont typeface="Calibri"/>
              <a:buAutoNum type="arabicPeriod"/>
            </a:pPr>
            <a:r>
              <a:rPr lang="en-US" sz="3200"/>
              <a:t>Type test Operators</a:t>
            </a:r>
            <a:endParaRPr/>
          </a:p>
          <a:p>
            <a:pPr indent="-457200" lvl="0" marL="457200" rtl="0" algn="l">
              <a:lnSpc>
                <a:spcPct val="90000"/>
              </a:lnSpc>
              <a:spcBef>
                <a:spcPts val="1400"/>
              </a:spcBef>
              <a:spcAft>
                <a:spcPts val="0"/>
              </a:spcAft>
              <a:buSzPts val="3200"/>
              <a:buFont typeface="Calibri"/>
              <a:buAutoNum type="arabicPeriod"/>
            </a:pPr>
            <a:r>
              <a:rPr lang="en-US" sz="3200"/>
              <a:t>Bitwise Operators</a:t>
            </a:r>
            <a:endParaRPr/>
          </a:p>
          <a:p>
            <a:pPr indent="-457200" lvl="0" marL="457200" rtl="0" algn="l">
              <a:lnSpc>
                <a:spcPct val="90000"/>
              </a:lnSpc>
              <a:spcBef>
                <a:spcPts val="1400"/>
              </a:spcBef>
              <a:spcAft>
                <a:spcPts val="0"/>
              </a:spcAft>
              <a:buSzPts val="3200"/>
              <a:buFont typeface="Calibri"/>
              <a:buAutoNum type="arabicPeriod"/>
            </a:pPr>
            <a:r>
              <a:rPr lang="en-US" sz="3200"/>
              <a:t>Assignment Operators</a:t>
            </a:r>
            <a:endParaRPr/>
          </a:p>
          <a:p>
            <a:pPr indent="-457200" lvl="0" marL="457200" rtl="0" algn="l">
              <a:lnSpc>
                <a:spcPct val="90000"/>
              </a:lnSpc>
              <a:spcBef>
                <a:spcPts val="1400"/>
              </a:spcBef>
              <a:spcAft>
                <a:spcPts val="0"/>
              </a:spcAft>
              <a:buSzPts val="3200"/>
              <a:buFont typeface="Calibri"/>
              <a:buAutoNum type="arabicPeriod"/>
            </a:pPr>
            <a:r>
              <a:rPr lang="en-US" sz="3200"/>
              <a:t>Logical Operators</a:t>
            </a:r>
            <a:endParaRPr/>
          </a:p>
          <a:p>
            <a:pPr indent="-254000" lvl="0" marL="457200" rtl="0" algn="l">
              <a:lnSpc>
                <a:spcPct val="90000"/>
              </a:lnSpc>
              <a:spcBef>
                <a:spcPts val="1400"/>
              </a:spcBef>
              <a:spcAft>
                <a:spcPts val="0"/>
              </a:spcAft>
              <a:buSzPts val="3200"/>
              <a:buFont typeface="Calibri"/>
              <a:buNone/>
            </a:pPr>
            <a:r>
              <a:t/>
            </a:r>
            <a:endParaRPr sz="32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4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Arithmetic Operators</a:t>
            </a:r>
            <a:endParaRPr/>
          </a:p>
        </p:txBody>
      </p:sp>
      <p:graphicFrame>
        <p:nvGraphicFramePr>
          <p:cNvPr id="443" name="Google Shape;443;p47"/>
          <p:cNvGraphicFramePr/>
          <p:nvPr/>
        </p:nvGraphicFramePr>
        <p:xfrm>
          <a:off x="1096963" y="1846263"/>
          <a:ext cx="3000000" cy="3000000"/>
        </p:xfrm>
        <a:graphic>
          <a:graphicData uri="http://schemas.openxmlformats.org/drawingml/2006/table">
            <a:tbl>
              <a:tblPr bandRow="1" firstRow="1">
                <a:noFill/>
                <a:tableStyleId>{45BF9B89-8ACB-4D39-81B4-4C2AAC6C3A6B}</a:tableStyleId>
              </a:tblPr>
              <a:tblGrid>
                <a:gridCol w="1962750"/>
                <a:gridCol w="8095650"/>
              </a:tblGrid>
              <a:tr h="370850">
                <a:tc>
                  <a:txBody>
                    <a:bodyPr/>
                    <a:lstStyle/>
                    <a:p>
                      <a:pPr indent="0" lvl="0" marL="0" marR="0" rtl="0" algn="l">
                        <a:spcBef>
                          <a:spcPts val="0"/>
                        </a:spcBef>
                        <a:spcAft>
                          <a:spcPts val="0"/>
                        </a:spcAft>
                        <a:buNone/>
                      </a:pPr>
                      <a:r>
                        <a:rPr lang="en-US" sz="1800" u="none" cap="none" strike="noStrike"/>
                        <a:t>Operator</a:t>
                      </a:r>
                      <a:endParaRPr sz="1800"/>
                    </a:p>
                  </a:txBody>
                  <a:tcPr marT="45725" marB="45725" marR="91450" marL="91450"/>
                </a:tc>
                <a:tc>
                  <a:txBody>
                    <a:bodyPr/>
                    <a:lstStyle/>
                    <a:p>
                      <a:pPr indent="0" lvl="0" marL="0" marR="0" rtl="0" algn="l">
                        <a:spcBef>
                          <a:spcPts val="0"/>
                        </a:spcBef>
                        <a:spcAft>
                          <a:spcPts val="0"/>
                        </a:spcAft>
                        <a:buNone/>
                      </a:pPr>
                      <a:r>
                        <a:rPr lang="en-US" sz="1800"/>
                        <a:t>Meaning</a:t>
                      </a:r>
                      <a:endParaRPr sz="1800"/>
                    </a:p>
                  </a:txBody>
                  <a:tcPr marT="45725" marB="45725" marR="91450" marL="91450"/>
                </a:tc>
              </a:tr>
              <a:tr h="370850">
                <a:tc>
                  <a:txBody>
                    <a:bodyPr/>
                    <a:lstStyle/>
                    <a:p>
                      <a:pPr indent="0" lvl="0" marL="0" marR="0" rtl="0" algn="l">
                        <a:spcBef>
                          <a:spcPts val="0"/>
                        </a:spcBef>
                        <a:spcAft>
                          <a:spcPts val="0"/>
                        </a:spcAft>
                        <a:buNone/>
                      </a:pPr>
                      <a:r>
                        <a:rPr b="1" lang="en-US" sz="2000"/>
                        <a:t>+</a:t>
                      </a:r>
                      <a:endParaRPr b="1" sz="2000"/>
                    </a:p>
                  </a:txBody>
                  <a:tcPr marT="45725" marB="45725" marR="91450" marL="91450"/>
                </a:tc>
                <a:tc>
                  <a:txBody>
                    <a:bodyPr/>
                    <a:lstStyle/>
                    <a:p>
                      <a:pPr indent="0" lvl="0" marL="0" marR="0" rtl="0" algn="l">
                        <a:spcBef>
                          <a:spcPts val="0"/>
                        </a:spcBef>
                        <a:spcAft>
                          <a:spcPts val="0"/>
                        </a:spcAft>
                        <a:buNone/>
                      </a:pPr>
                      <a:r>
                        <a:rPr lang="en-US" sz="1800"/>
                        <a:t>Add</a:t>
                      </a:r>
                      <a:endParaRPr sz="1800"/>
                    </a:p>
                  </a:txBody>
                  <a:tcPr marT="45725" marB="45725" marR="91450" marL="91450"/>
                </a:tc>
              </a:tr>
              <a:tr h="370850">
                <a:tc>
                  <a:txBody>
                    <a:bodyPr/>
                    <a:lstStyle/>
                    <a:p>
                      <a:pPr indent="0" lvl="0" marL="0" marR="0" rtl="0" algn="l">
                        <a:spcBef>
                          <a:spcPts val="0"/>
                        </a:spcBef>
                        <a:spcAft>
                          <a:spcPts val="0"/>
                        </a:spcAft>
                        <a:buNone/>
                      </a:pPr>
                      <a:r>
                        <a:rPr b="1" lang="en-US" sz="2000"/>
                        <a:t>-</a:t>
                      </a:r>
                      <a:endParaRPr b="1" sz="2000"/>
                    </a:p>
                  </a:txBody>
                  <a:tcPr marT="45725" marB="45725" marR="91450" marL="91450"/>
                </a:tc>
                <a:tc>
                  <a:txBody>
                    <a:bodyPr/>
                    <a:lstStyle/>
                    <a:p>
                      <a:pPr indent="0" lvl="0" marL="0" marR="0" rtl="0" algn="l">
                        <a:spcBef>
                          <a:spcPts val="0"/>
                        </a:spcBef>
                        <a:spcAft>
                          <a:spcPts val="0"/>
                        </a:spcAft>
                        <a:buNone/>
                      </a:pPr>
                      <a:r>
                        <a:rPr lang="en-US" sz="1800"/>
                        <a:t>Subtract</a:t>
                      </a:r>
                      <a:endParaRPr sz="1800"/>
                    </a:p>
                  </a:txBody>
                  <a:tcPr marT="45725" marB="45725" marR="91450" marL="91450"/>
                </a:tc>
              </a:tr>
              <a:tr h="370850">
                <a:tc>
                  <a:txBody>
                    <a:bodyPr/>
                    <a:lstStyle/>
                    <a:p>
                      <a:pPr indent="0" lvl="0" marL="0" marR="0" rtl="0" algn="l">
                        <a:spcBef>
                          <a:spcPts val="0"/>
                        </a:spcBef>
                        <a:spcAft>
                          <a:spcPts val="0"/>
                        </a:spcAft>
                        <a:buNone/>
                      </a:pPr>
                      <a:r>
                        <a:rPr b="1" lang="en-US" sz="2000"/>
                        <a:t>-expr</a:t>
                      </a:r>
                      <a:endParaRPr b="1" sz="2000"/>
                    </a:p>
                  </a:txBody>
                  <a:tcPr marT="45725" marB="45725" marR="91450" marL="91450"/>
                </a:tc>
                <a:tc>
                  <a:txBody>
                    <a:bodyPr/>
                    <a:lstStyle/>
                    <a:p>
                      <a:pPr indent="0" lvl="0" marL="0" marR="0" rtl="0" algn="l">
                        <a:spcBef>
                          <a:spcPts val="0"/>
                        </a:spcBef>
                        <a:spcAft>
                          <a:spcPts val="0"/>
                        </a:spcAft>
                        <a:buNone/>
                      </a:pPr>
                      <a:r>
                        <a:rPr lang="en-US" sz="1800"/>
                        <a:t>Unary minus, also known as negation (reverse the sign of the expression)</a:t>
                      </a:r>
                      <a:endParaRPr sz="1800"/>
                    </a:p>
                  </a:txBody>
                  <a:tcPr marT="45725" marB="45725" marR="91450" marL="91450"/>
                </a:tc>
              </a:tr>
              <a:tr h="370850">
                <a:tc>
                  <a:txBody>
                    <a:bodyPr/>
                    <a:lstStyle/>
                    <a:p>
                      <a:pPr indent="0" lvl="0" marL="0" marR="0" rtl="0" algn="l">
                        <a:spcBef>
                          <a:spcPts val="0"/>
                        </a:spcBef>
                        <a:spcAft>
                          <a:spcPts val="0"/>
                        </a:spcAft>
                        <a:buNone/>
                      </a:pPr>
                      <a:r>
                        <a:rPr b="1" lang="en-US" sz="2000"/>
                        <a:t>*</a:t>
                      </a:r>
                      <a:endParaRPr b="1" sz="2000"/>
                    </a:p>
                  </a:txBody>
                  <a:tcPr marT="45725" marB="45725" marR="91450" marL="91450"/>
                </a:tc>
                <a:tc>
                  <a:txBody>
                    <a:bodyPr/>
                    <a:lstStyle/>
                    <a:p>
                      <a:pPr indent="0" lvl="0" marL="0" marR="0" rtl="0" algn="l">
                        <a:spcBef>
                          <a:spcPts val="0"/>
                        </a:spcBef>
                        <a:spcAft>
                          <a:spcPts val="0"/>
                        </a:spcAft>
                        <a:buNone/>
                      </a:pPr>
                      <a:r>
                        <a:rPr lang="en-US" sz="1800"/>
                        <a:t>Multiply</a:t>
                      </a:r>
                      <a:endParaRPr sz="1800"/>
                    </a:p>
                  </a:txBody>
                  <a:tcPr marT="45725" marB="45725" marR="91450" marL="91450"/>
                </a:tc>
              </a:tr>
              <a:tr h="370850">
                <a:tc>
                  <a:txBody>
                    <a:bodyPr/>
                    <a:lstStyle/>
                    <a:p>
                      <a:pPr indent="0" lvl="0" marL="0" marR="0" rtl="0" algn="l">
                        <a:spcBef>
                          <a:spcPts val="0"/>
                        </a:spcBef>
                        <a:spcAft>
                          <a:spcPts val="0"/>
                        </a:spcAft>
                        <a:buNone/>
                      </a:pPr>
                      <a:r>
                        <a:rPr b="1" lang="en-US" sz="2000"/>
                        <a:t>/</a:t>
                      </a:r>
                      <a:endParaRPr b="1" sz="2000"/>
                    </a:p>
                  </a:txBody>
                  <a:tcPr marT="45725" marB="45725" marR="91450" marL="91450"/>
                </a:tc>
                <a:tc>
                  <a:txBody>
                    <a:bodyPr/>
                    <a:lstStyle/>
                    <a:p>
                      <a:pPr indent="0" lvl="0" marL="0" marR="0" rtl="0" algn="l">
                        <a:spcBef>
                          <a:spcPts val="0"/>
                        </a:spcBef>
                        <a:spcAft>
                          <a:spcPts val="0"/>
                        </a:spcAft>
                        <a:buNone/>
                      </a:pPr>
                      <a:r>
                        <a:rPr lang="en-US" sz="1800"/>
                        <a:t>Divide</a:t>
                      </a:r>
                      <a:endParaRPr sz="1800"/>
                    </a:p>
                  </a:txBody>
                  <a:tcPr marT="45725" marB="45725" marR="91450" marL="91450"/>
                </a:tc>
              </a:tr>
              <a:tr h="370850">
                <a:tc>
                  <a:txBody>
                    <a:bodyPr/>
                    <a:lstStyle/>
                    <a:p>
                      <a:pPr indent="0" lvl="0" marL="0" marR="0" rtl="0" algn="l">
                        <a:spcBef>
                          <a:spcPts val="0"/>
                        </a:spcBef>
                        <a:spcAft>
                          <a:spcPts val="0"/>
                        </a:spcAft>
                        <a:buNone/>
                      </a:pPr>
                      <a:r>
                        <a:rPr b="1" lang="en-US" sz="2000"/>
                        <a:t>~/</a:t>
                      </a:r>
                      <a:endParaRPr b="1" sz="2000"/>
                    </a:p>
                  </a:txBody>
                  <a:tcPr marT="45725" marB="45725" marR="91450" marL="91450"/>
                </a:tc>
                <a:tc>
                  <a:txBody>
                    <a:bodyPr/>
                    <a:lstStyle/>
                    <a:p>
                      <a:pPr indent="0" lvl="0" marL="0" marR="0" rtl="0" algn="l">
                        <a:spcBef>
                          <a:spcPts val="0"/>
                        </a:spcBef>
                        <a:spcAft>
                          <a:spcPts val="0"/>
                        </a:spcAft>
                        <a:buNone/>
                      </a:pPr>
                      <a:r>
                        <a:rPr lang="en-US" sz="1800"/>
                        <a:t>Divide, returning an integer result</a:t>
                      </a:r>
                      <a:endParaRPr sz="1800"/>
                    </a:p>
                  </a:txBody>
                  <a:tcPr marT="45725" marB="45725" marR="91450" marL="91450"/>
                </a:tc>
              </a:tr>
              <a:tr h="370850">
                <a:tc>
                  <a:txBody>
                    <a:bodyPr/>
                    <a:lstStyle/>
                    <a:p>
                      <a:pPr indent="0" lvl="0" marL="0" marR="0" rtl="0" algn="l">
                        <a:spcBef>
                          <a:spcPts val="0"/>
                        </a:spcBef>
                        <a:spcAft>
                          <a:spcPts val="0"/>
                        </a:spcAft>
                        <a:buNone/>
                      </a:pPr>
                      <a:r>
                        <a:rPr b="1" lang="en-US" sz="2000"/>
                        <a:t>% </a:t>
                      </a:r>
                      <a:endParaRPr b="1" sz="20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Get the remainder of an integer division (modulo)</a:t>
                      </a:r>
                      <a:endParaRPr sz="1800"/>
                    </a:p>
                  </a:txBody>
                  <a:tcPr marT="45725" marB="45725" marR="91450" marL="91450"/>
                </a:tc>
              </a:tr>
              <a:tr h="370850">
                <a:tc>
                  <a:txBody>
                    <a:bodyPr/>
                    <a:lstStyle/>
                    <a:p>
                      <a:pPr indent="0" lvl="0" marL="0" marR="0" rtl="0" algn="l">
                        <a:spcBef>
                          <a:spcPts val="0"/>
                        </a:spcBef>
                        <a:spcAft>
                          <a:spcPts val="0"/>
                        </a:spcAft>
                        <a:buNone/>
                      </a:pPr>
                      <a:r>
                        <a:rPr b="1" lang="en-US" sz="2000"/>
                        <a:t>++ </a:t>
                      </a:r>
                      <a:endParaRPr b="1" sz="20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Increment</a:t>
                      </a:r>
                      <a:endParaRPr sz="1800"/>
                    </a:p>
                  </a:txBody>
                  <a:tcPr marT="45725" marB="45725" marR="91450" marL="91450"/>
                </a:tc>
              </a:tr>
              <a:tr h="370850">
                <a:tc>
                  <a:txBody>
                    <a:bodyPr/>
                    <a:lstStyle/>
                    <a:p>
                      <a:pPr indent="0" lvl="0" marL="0" marR="0" rtl="0" algn="l">
                        <a:spcBef>
                          <a:spcPts val="0"/>
                        </a:spcBef>
                        <a:spcAft>
                          <a:spcPts val="0"/>
                        </a:spcAft>
                        <a:buNone/>
                      </a:pPr>
                      <a:r>
                        <a:rPr b="1" lang="en-US" sz="2000"/>
                        <a:t>--</a:t>
                      </a:r>
                      <a:endParaRPr b="1" sz="20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b="1" lang="en-US" sz="1800"/>
                        <a:t>--</a:t>
                      </a:r>
                      <a:r>
                        <a:rPr lang="en-US" sz="1800"/>
                        <a:t> Decrement</a:t>
                      </a:r>
                      <a:endParaRPr sz="1800"/>
                    </a:p>
                  </a:txBody>
                  <a:tcPr marT="45725" marB="45725" marR="91450" marL="91450"/>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4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Equality and Relational Operators</a:t>
            </a:r>
            <a:endParaRPr/>
          </a:p>
        </p:txBody>
      </p:sp>
      <p:sp>
        <p:nvSpPr>
          <p:cNvPr id="449" name="Google Shape;449;p48"/>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lang="en-US"/>
              <a:t>Relational Operators tests or defines the kind of relationship between two entities. Relational operators return a Boolean value i.e. true/ false.</a:t>
            </a:r>
            <a:endParaRPr/>
          </a:p>
          <a:p>
            <a:pPr indent="-127000" lvl="0" marL="91440" rtl="0" algn="l">
              <a:lnSpc>
                <a:spcPct val="90000"/>
              </a:lnSpc>
              <a:spcBef>
                <a:spcPts val="1400"/>
              </a:spcBef>
              <a:spcAft>
                <a:spcPts val="0"/>
              </a:spcAft>
              <a:buSzPts val="2000"/>
              <a:buChar char=" "/>
            </a:pPr>
            <a:r>
              <a:rPr lang="en-US"/>
              <a:t>Assume the value of A is 10 and B is 20.</a:t>
            </a:r>
            <a:endParaRPr/>
          </a:p>
          <a:p>
            <a:pPr indent="0" lvl="0" marL="91440" rtl="0" algn="l">
              <a:lnSpc>
                <a:spcPct val="90000"/>
              </a:lnSpc>
              <a:spcBef>
                <a:spcPts val="1400"/>
              </a:spcBef>
              <a:spcAft>
                <a:spcPts val="0"/>
              </a:spcAft>
              <a:buSzPts val="2000"/>
              <a:buNone/>
            </a:pPr>
            <a:r>
              <a:t/>
            </a:r>
            <a:endParaRPr/>
          </a:p>
        </p:txBody>
      </p:sp>
      <p:pic>
        <p:nvPicPr>
          <p:cNvPr id="450" name="Google Shape;450;p48"/>
          <p:cNvPicPr preferRelativeResize="0"/>
          <p:nvPr/>
        </p:nvPicPr>
        <p:blipFill rotWithShape="1">
          <a:blip r:embed="rId3">
            <a:alphaModFix/>
          </a:blip>
          <a:srcRect b="0" l="0" r="0" t="0"/>
          <a:stretch/>
        </p:blipFill>
        <p:spPr>
          <a:xfrm>
            <a:off x="1965076" y="3142310"/>
            <a:ext cx="8679477" cy="2542857"/>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pic>
        <p:nvPicPr>
          <p:cNvPr id="456" name="Google Shape;456;p49"/>
          <p:cNvPicPr preferRelativeResize="0"/>
          <p:nvPr/>
        </p:nvPicPr>
        <p:blipFill rotWithShape="1">
          <a:blip r:embed="rId3">
            <a:alphaModFix/>
          </a:blip>
          <a:srcRect b="0" l="0" r="0" t="0"/>
          <a:stretch/>
        </p:blipFill>
        <p:spPr>
          <a:xfrm>
            <a:off x="1540790" y="377538"/>
            <a:ext cx="8623118" cy="570374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Native Mobile Apps</a:t>
            </a:r>
            <a:endParaRPr/>
          </a:p>
        </p:txBody>
      </p:sp>
      <p:sp>
        <p:nvSpPr>
          <p:cNvPr id="140" name="Google Shape;140;p5"/>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203200" lvl="0" marL="91440" rtl="0" algn="l">
              <a:lnSpc>
                <a:spcPct val="90000"/>
              </a:lnSpc>
              <a:spcBef>
                <a:spcPts val="0"/>
              </a:spcBef>
              <a:spcAft>
                <a:spcPts val="0"/>
              </a:spcAft>
              <a:buSzPts val="3200"/>
              <a:buChar char=" "/>
            </a:pPr>
            <a:r>
              <a:rPr lang="en-US" sz="3200"/>
              <a:t>Google has introduced Flutter for native mobile app development on both Android and iOS. Flutter is a mobile app SDK, complete with framework, widgets, and tools, that gives developers a way to build and deploy mobile apps, written in Dart. </a:t>
            </a:r>
            <a:endParaRPr sz="3200"/>
          </a:p>
        </p:txBody>
      </p:sp>
      <p:pic>
        <p:nvPicPr>
          <p:cNvPr id="141" name="Google Shape;141;p5"/>
          <p:cNvPicPr preferRelativeResize="0"/>
          <p:nvPr/>
        </p:nvPicPr>
        <p:blipFill rotWithShape="1">
          <a:blip r:embed="rId3">
            <a:alphaModFix/>
          </a:blip>
          <a:srcRect b="0" l="0" r="0" t="0"/>
          <a:stretch/>
        </p:blipFill>
        <p:spPr>
          <a:xfrm>
            <a:off x="3287133" y="4226990"/>
            <a:ext cx="5678694" cy="1642104"/>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5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Type test Operators</a:t>
            </a:r>
            <a:endParaRPr/>
          </a:p>
        </p:txBody>
      </p:sp>
      <p:sp>
        <p:nvSpPr>
          <p:cNvPr id="462" name="Google Shape;462;p50"/>
          <p:cNvSpPr txBox="1"/>
          <p:nvPr>
            <p:ph idx="1" type="body"/>
          </p:nvPr>
        </p:nvSpPr>
        <p:spPr>
          <a:xfrm>
            <a:off x="1184030" y="1849072"/>
            <a:ext cx="10169769" cy="4351338"/>
          </a:xfrm>
          <a:prstGeom prst="rect">
            <a:avLst/>
          </a:prstGeom>
          <a:noFill/>
          <a:ln>
            <a:noFill/>
          </a:ln>
        </p:spPr>
        <p:txBody>
          <a:bodyPr anchorCtr="0" anchor="t" bIns="45700" lIns="0" spcFirstLastPara="1" rIns="0" wrap="square" tIns="45700">
            <a:normAutofit/>
          </a:bodyPr>
          <a:lstStyle/>
          <a:p>
            <a:pPr indent="-177800" lvl="0" marL="91440" rtl="0" algn="l">
              <a:lnSpc>
                <a:spcPct val="90000"/>
              </a:lnSpc>
              <a:spcBef>
                <a:spcPts val="0"/>
              </a:spcBef>
              <a:spcAft>
                <a:spcPts val="0"/>
              </a:spcAft>
              <a:buSzPts val="2800"/>
              <a:buFont typeface="Noto Sans Symbols"/>
              <a:buChar char="⮚"/>
            </a:pPr>
            <a:r>
              <a:rPr lang="en-US" sz="2800"/>
              <a:t>These operators are handy for checking types at runtime.</a:t>
            </a:r>
            <a:endParaRPr sz="2800"/>
          </a:p>
        </p:txBody>
      </p:sp>
      <p:pic>
        <p:nvPicPr>
          <p:cNvPr id="463" name="Google Shape;463;p50"/>
          <p:cNvPicPr preferRelativeResize="0"/>
          <p:nvPr/>
        </p:nvPicPr>
        <p:blipFill rotWithShape="1">
          <a:blip r:embed="rId3">
            <a:alphaModFix/>
          </a:blip>
          <a:srcRect b="0" l="0" r="0" t="0"/>
          <a:stretch/>
        </p:blipFill>
        <p:spPr>
          <a:xfrm>
            <a:off x="1406767" y="2745103"/>
            <a:ext cx="10075101" cy="1955851"/>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pic>
        <p:nvPicPr>
          <p:cNvPr id="468" name="Google Shape;468;p51"/>
          <p:cNvPicPr preferRelativeResize="0"/>
          <p:nvPr/>
        </p:nvPicPr>
        <p:blipFill rotWithShape="1">
          <a:blip r:embed="rId3">
            <a:alphaModFix/>
          </a:blip>
          <a:srcRect b="0" l="0" r="0" t="0"/>
          <a:stretch/>
        </p:blipFill>
        <p:spPr>
          <a:xfrm>
            <a:off x="1730656" y="481119"/>
            <a:ext cx="4099575" cy="2091059"/>
          </a:xfrm>
          <a:prstGeom prst="rect">
            <a:avLst/>
          </a:prstGeom>
          <a:noFill/>
          <a:ln cap="flat" cmpd="sng" w="9525">
            <a:solidFill>
              <a:srgbClr val="A65F0D"/>
            </a:solidFill>
            <a:prstDash val="solid"/>
            <a:round/>
            <a:headEnd len="sm" w="sm" type="none"/>
            <a:tailEnd len="sm" w="sm" type="none"/>
          </a:ln>
        </p:spPr>
      </p:pic>
      <p:pic>
        <p:nvPicPr>
          <p:cNvPr id="469" name="Google Shape;469;p51"/>
          <p:cNvPicPr preferRelativeResize="0"/>
          <p:nvPr/>
        </p:nvPicPr>
        <p:blipFill rotWithShape="1">
          <a:blip r:embed="rId4">
            <a:alphaModFix/>
          </a:blip>
          <a:srcRect b="0" l="0" r="0" t="0"/>
          <a:stretch/>
        </p:blipFill>
        <p:spPr>
          <a:xfrm>
            <a:off x="9155949" y="791036"/>
            <a:ext cx="2298789" cy="1471227"/>
          </a:xfrm>
          <a:prstGeom prst="rect">
            <a:avLst/>
          </a:prstGeom>
          <a:noFill/>
          <a:ln cap="flat" cmpd="sng" w="9525">
            <a:solidFill>
              <a:srgbClr val="A65F0D"/>
            </a:solidFill>
            <a:prstDash val="solid"/>
            <a:round/>
            <a:headEnd len="sm" w="sm" type="none"/>
            <a:tailEnd len="sm" w="sm" type="none"/>
          </a:ln>
        </p:spPr>
      </p:pic>
      <p:sp>
        <p:nvSpPr>
          <p:cNvPr id="470" name="Google Shape;470;p51"/>
          <p:cNvSpPr/>
          <p:nvPr/>
        </p:nvSpPr>
        <p:spPr>
          <a:xfrm>
            <a:off x="6146754" y="1362526"/>
            <a:ext cx="2825261" cy="564886"/>
          </a:xfrm>
          <a:prstGeom prst="rightArrow">
            <a:avLst>
              <a:gd fmla="val 50000" name="adj1"/>
              <a:gd fmla="val 50000" name="adj2"/>
            </a:avLst>
          </a:prstGeom>
          <a:solidFill>
            <a:schemeClr val="accent1"/>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471" name="Google Shape;471;p51"/>
          <p:cNvPicPr preferRelativeResize="0"/>
          <p:nvPr/>
        </p:nvPicPr>
        <p:blipFill rotWithShape="1">
          <a:blip r:embed="rId5">
            <a:alphaModFix/>
          </a:blip>
          <a:srcRect b="0" l="0" r="0" t="0"/>
          <a:stretch/>
        </p:blipFill>
        <p:spPr>
          <a:xfrm>
            <a:off x="1496733" y="3434611"/>
            <a:ext cx="4333498" cy="2443478"/>
          </a:xfrm>
          <a:prstGeom prst="rect">
            <a:avLst/>
          </a:prstGeom>
          <a:noFill/>
          <a:ln cap="flat" cmpd="sng" w="9525">
            <a:solidFill>
              <a:srgbClr val="A65F0D"/>
            </a:solidFill>
            <a:prstDash val="solid"/>
            <a:round/>
            <a:headEnd len="sm" w="sm" type="none"/>
            <a:tailEnd len="sm" w="sm" type="none"/>
          </a:ln>
        </p:spPr>
      </p:pic>
      <p:pic>
        <p:nvPicPr>
          <p:cNvPr id="472" name="Google Shape;472;p51"/>
          <p:cNvPicPr preferRelativeResize="0"/>
          <p:nvPr/>
        </p:nvPicPr>
        <p:blipFill rotWithShape="1">
          <a:blip r:embed="rId4">
            <a:alphaModFix/>
          </a:blip>
          <a:srcRect b="0" l="0" r="0" t="0"/>
          <a:stretch/>
        </p:blipFill>
        <p:spPr>
          <a:xfrm>
            <a:off x="9249734" y="3557682"/>
            <a:ext cx="2298789" cy="1471227"/>
          </a:xfrm>
          <a:prstGeom prst="rect">
            <a:avLst/>
          </a:prstGeom>
          <a:noFill/>
          <a:ln cap="flat" cmpd="sng" w="9525">
            <a:solidFill>
              <a:srgbClr val="A65F0D"/>
            </a:solidFill>
            <a:prstDash val="solid"/>
            <a:round/>
            <a:headEnd len="sm" w="sm" type="none"/>
            <a:tailEnd len="sm" w="sm" type="none"/>
          </a:ln>
        </p:spPr>
      </p:pic>
      <p:sp>
        <p:nvSpPr>
          <p:cNvPr id="473" name="Google Shape;473;p51"/>
          <p:cNvSpPr/>
          <p:nvPr/>
        </p:nvSpPr>
        <p:spPr>
          <a:xfrm>
            <a:off x="6240539" y="4129172"/>
            <a:ext cx="2825261" cy="564886"/>
          </a:xfrm>
          <a:prstGeom prst="rightArrow">
            <a:avLst>
              <a:gd fmla="val 50000" name="adj1"/>
              <a:gd fmla="val 50000" name="adj2"/>
            </a:avLst>
          </a:prstGeom>
          <a:solidFill>
            <a:schemeClr val="accent1"/>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469"/>
                                        </p:tgtEl>
                                        <p:attrNameLst>
                                          <p:attrName>style.visibility</p:attrName>
                                        </p:attrNameLst>
                                      </p:cBhvr>
                                      <p:to>
                                        <p:strVal val="visible"/>
                                      </p:to>
                                    </p:set>
                                    <p:anim calcmode="lin" valueType="num">
                                      <p:cBhvr additive="base">
                                        <p:cTn dur="500"/>
                                        <p:tgtEl>
                                          <p:spTgt spid="469"/>
                                        </p:tgtEl>
                                        <p:attrNameLst>
                                          <p:attrName>ppt_w</p:attrName>
                                        </p:attrNameLst>
                                      </p:cBhvr>
                                      <p:tavLst>
                                        <p:tav fmla="" tm="0">
                                          <p:val>
                                            <p:strVal val="0"/>
                                          </p:val>
                                        </p:tav>
                                        <p:tav fmla="" tm="100000">
                                          <p:val>
                                            <p:strVal val="#ppt_w"/>
                                          </p:val>
                                        </p:tav>
                                      </p:tavLst>
                                    </p:anim>
                                    <p:anim calcmode="lin" valueType="num">
                                      <p:cBhvr additive="base">
                                        <p:cTn dur="500"/>
                                        <p:tgtEl>
                                          <p:spTgt spid="469"/>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470"/>
                                        </p:tgtEl>
                                        <p:attrNameLst>
                                          <p:attrName>style.visibility</p:attrName>
                                        </p:attrNameLst>
                                      </p:cBhvr>
                                      <p:to>
                                        <p:strVal val="visible"/>
                                      </p:to>
                                    </p:set>
                                    <p:anim calcmode="lin" valueType="num">
                                      <p:cBhvr additive="base">
                                        <p:cTn dur="500"/>
                                        <p:tgtEl>
                                          <p:spTgt spid="470"/>
                                        </p:tgtEl>
                                        <p:attrNameLst>
                                          <p:attrName>ppt_w</p:attrName>
                                        </p:attrNameLst>
                                      </p:cBhvr>
                                      <p:tavLst>
                                        <p:tav fmla="" tm="0">
                                          <p:val>
                                            <p:strVal val="0"/>
                                          </p:val>
                                        </p:tav>
                                        <p:tav fmla="" tm="100000">
                                          <p:val>
                                            <p:strVal val="#ppt_w"/>
                                          </p:val>
                                        </p:tav>
                                      </p:tavLst>
                                    </p:anim>
                                    <p:anim calcmode="lin" valueType="num">
                                      <p:cBhvr additive="base">
                                        <p:cTn dur="500"/>
                                        <p:tgtEl>
                                          <p:spTgt spid="470"/>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471"/>
                                        </p:tgtEl>
                                        <p:attrNameLst>
                                          <p:attrName>style.visibility</p:attrName>
                                        </p:attrNameLst>
                                      </p:cBhvr>
                                      <p:to>
                                        <p:strVal val="visible"/>
                                      </p:to>
                                    </p:set>
                                    <p:anim calcmode="lin" valueType="num">
                                      <p:cBhvr additive="base">
                                        <p:cTn dur="500"/>
                                        <p:tgtEl>
                                          <p:spTgt spid="471"/>
                                        </p:tgtEl>
                                        <p:attrNameLst>
                                          <p:attrName>ppt_w</p:attrName>
                                        </p:attrNameLst>
                                      </p:cBhvr>
                                      <p:tavLst>
                                        <p:tav fmla="" tm="0">
                                          <p:val>
                                            <p:strVal val="0"/>
                                          </p:val>
                                        </p:tav>
                                        <p:tav fmla="" tm="100000">
                                          <p:val>
                                            <p:strVal val="#ppt_w"/>
                                          </p:val>
                                        </p:tav>
                                      </p:tavLst>
                                    </p:anim>
                                    <p:anim calcmode="lin" valueType="num">
                                      <p:cBhvr additive="base">
                                        <p:cTn dur="500"/>
                                        <p:tgtEl>
                                          <p:spTgt spid="471"/>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472"/>
                                        </p:tgtEl>
                                        <p:attrNameLst>
                                          <p:attrName>style.visibility</p:attrName>
                                        </p:attrNameLst>
                                      </p:cBhvr>
                                      <p:to>
                                        <p:strVal val="visible"/>
                                      </p:to>
                                    </p:set>
                                    <p:anim calcmode="lin" valueType="num">
                                      <p:cBhvr additive="base">
                                        <p:cTn dur="500"/>
                                        <p:tgtEl>
                                          <p:spTgt spid="472"/>
                                        </p:tgtEl>
                                        <p:attrNameLst>
                                          <p:attrName>ppt_w</p:attrName>
                                        </p:attrNameLst>
                                      </p:cBhvr>
                                      <p:tavLst>
                                        <p:tav fmla="" tm="0">
                                          <p:val>
                                            <p:strVal val="0"/>
                                          </p:val>
                                        </p:tav>
                                        <p:tav fmla="" tm="100000">
                                          <p:val>
                                            <p:strVal val="#ppt_w"/>
                                          </p:val>
                                        </p:tav>
                                      </p:tavLst>
                                    </p:anim>
                                    <p:anim calcmode="lin" valueType="num">
                                      <p:cBhvr additive="base">
                                        <p:cTn dur="500"/>
                                        <p:tgtEl>
                                          <p:spTgt spid="472"/>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473"/>
                                        </p:tgtEl>
                                        <p:attrNameLst>
                                          <p:attrName>style.visibility</p:attrName>
                                        </p:attrNameLst>
                                      </p:cBhvr>
                                      <p:to>
                                        <p:strVal val="visible"/>
                                      </p:to>
                                    </p:set>
                                    <p:anim calcmode="lin" valueType="num">
                                      <p:cBhvr additive="base">
                                        <p:cTn dur="500"/>
                                        <p:tgtEl>
                                          <p:spTgt spid="473"/>
                                        </p:tgtEl>
                                        <p:attrNameLst>
                                          <p:attrName>ppt_w</p:attrName>
                                        </p:attrNameLst>
                                      </p:cBhvr>
                                      <p:tavLst>
                                        <p:tav fmla="" tm="0">
                                          <p:val>
                                            <p:strVal val="0"/>
                                          </p:val>
                                        </p:tav>
                                        <p:tav fmla="" tm="100000">
                                          <p:val>
                                            <p:strVal val="#ppt_w"/>
                                          </p:val>
                                        </p:tav>
                                      </p:tavLst>
                                    </p:anim>
                                    <p:anim calcmode="lin" valueType="num">
                                      <p:cBhvr additive="base">
                                        <p:cTn dur="500"/>
                                        <p:tgtEl>
                                          <p:spTgt spid="473"/>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5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Bitwise Operators</a:t>
            </a:r>
            <a:endParaRPr/>
          </a:p>
        </p:txBody>
      </p:sp>
      <p:sp>
        <p:nvSpPr>
          <p:cNvPr id="480" name="Google Shape;480;p52"/>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77800" lvl="0" marL="91440" rtl="0" algn="l">
              <a:lnSpc>
                <a:spcPct val="90000"/>
              </a:lnSpc>
              <a:spcBef>
                <a:spcPts val="0"/>
              </a:spcBef>
              <a:spcAft>
                <a:spcPts val="0"/>
              </a:spcAft>
              <a:buSzPts val="2800"/>
              <a:buChar char=" "/>
            </a:pPr>
            <a:r>
              <a:rPr lang="en-US" sz="2800"/>
              <a:t>Bitwise operators are operators (just like +, *, &amp;&amp;, etc.) that operate on </a:t>
            </a:r>
            <a:r>
              <a:rPr b="1" lang="en-US" sz="2800"/>
              <a:t>ints</a:t>
            </a:r>
            <a:r>
              <a:rPr lang="en-US" sz="2800"/>
              <a:t> and </a:t>
            </a:r>
            <a:r>
              <a:rPr b="1" lang="en-US" sz="2800"/>
              <a:t>uints </a:t>
            </a:r>
            <a:r>
              <a:rPr lang="en-US" sz="2800"/>
              <a:t>at the binary level. </a:t>
            </a:r>
            <a:endParaRPr sz="2800"/>
          </a:p>
        </p:txBody>
      </p:sp>
      <p:pic>
        <p:nvPicPr>
          <p:cNvPr id="481" name="Google Shape;481;p52"/>
          <p:cNvPicPr preferRelativeResize="0"/>
          <p:nvPr/>
        </p:nvPicPr>
        <p:blipFill rotWithShape="1">
          <a:blip r:embed="rId3">
            <a:alphaModFix/>
          </a:blip>
          <a:srcRect b="0" l="0" r="0" t="0"/>
          <a:stretch/>
        </p:blipFill>
        <p:spPr>
          <a:xfrm>
            <a:off x="1613095" y="3130060"/>
            <a:ext cx="9026770" cy="3058051"/>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pic>
        <p:nvPicPr>
          <p:cNvPr id="487" name="Google Shape;487;p53"/>
          <p:cNvPicPr preferRelativeResize="0"/>
          <p:nvPr>
            <p:ph idx="1" type="body"/>
          </p:nvPr>
        </p:nvPicPr>
        <p:blipFill rotWithShape="1">
          <a:blip r:embed="rId3">
            <a:alphaModFix/>
          </a:blip>
          <a:srcRect b="0" l="0" r="0" t="0"/>
          <a:stretch/>
        </p:blipFill>
        <p:spPr>
          <a:xfrm>
            <a:off x="1609864" y="359189"/>
            <a:ext cx="4853446" cy="5750280"/>
          </a:xfrm>
          <a:prstGeom prst="rect">
            <a:avLst/>
          </a:prstGeom>
          <a:noFill/>
          <a:ln cap="flat" cmpd="sng" w="9525">
            <a:solidFill>
              <a:schemeClr val="dk1"/>
            </a:solidFill>
            <a:prstDash val="solid"/>
            <a:round/>
            <a:headEnd len="sm" w="sm" type="none"/>
            <a:tailEnd len="sm" w="sm" type="none"/>
          </a:ln>
        </p:spPr>
      </p:pic>
      <p:grpSp>
        <p:nvGrpSpPr>
          <p:cNvPr id="488" name="Google Shape;488;p53"/>
          <p:cNvGrpSpPr/>
          <p:nvPr/>
        </p:nvGrpSpPr>
        <p:grpSpPr>
          <a:xfrm>
            <a:off x="6788075" y="1343840"/>
            <a:ext cx="4829494" cy="3496819"/>
            <a:chOff x="6788075" y="1343840"/>
            <a:chExt cx="4829494" cy="3496819"/>
          </a:xfrm>
        </p:grpSpPr>
        <p:pic>
          <p:nvPicPr>
            <p:cNvPr id="489" name="Google Shape;489;p53"/>
            <p:cNvPicPr preferRelativeResize="0"/>
            <p:nvPr/>
          </p:nvPicPr>
          <p:blipFill rotWithShape="1">
            <a:blip r:embed="rId4">
              <a:alphaModFix/>
            </a:blip>
            <a:srcRect b="0" l="0" r="0" t="0"/>
            <a:stretch/>
          </p:blipFill>
          <p:spPr>
            <a:xfrm>
              <a:off x="8445453" y="1343840"/>
              <a:ext cx="3172116" cy="3496819"/>
            </a:xfrm>
            <a:prstGeom prst="rect">
              <a:avLst/>
            </a:prstGeom>
            <a:noFill/>
            <a:ln cap="flat" cmpd="sng" w="9525">
              <a:solidFill>
                <a:schemeClr val="dk1"/>
              </a:solidFill>
              <a:prstDash val="solid"/>
              <a:round/>
              <a:headEnd len="sm" w="sm" type="none"/>
              <a:tailEnd len="sm" w="sm" type="none"/>
            </a:ln>
          </p:spPr>
        </p:pic>
        <p:sp>
          <p:nvSpPr>
            <p:cNvPr id="490" name="Google Shape;490;p53"/>
            <p:cNvSpPr/>
            <p:nvPr/>
          </p:nvSpPr>
          <p:spPr>
            <a:xfrm>
              <a:off x="6788075" y="2916868"/>
              <a:ext cx="1519539" cy="564886"/>
            </a:xfrm>
            <a:prstGeom prst="rightArrow">
              <a:avLst>
                <a:gd fmla="val 50000" name="adj1"/>
                <a:gd fmla="val 50000" name="adj2"/>
              </a:avLst>
            </a:prstGeom>
            <a:solidFill>
              <a:schemeClr val="accent1"/>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488"/>
                                        </p:tgtEl>
                                        <p:attrNameLst>
                                          <p:attrName>style.visibility</p:attrName>
                                        </p:attrNameLst>
                                      </p:cBhvr>
                                      <p:to>
                                        <p:strVal val="visible"/>
                                      </p:to>
                                    </p:set>
                                    <p:anim calcmode="lin" valueType="num">
                                      <p:cBhvr additive="base">
                                        <p:cTn dur="500"/>
                                        <p:tgtEl>
                                          <p:spTgt spid="488"/>
                                        </p:tgtEl>
                                        <p:attrNameLst>
                                          <p:attrName>ppt_w</p:attrName>
                                        </p:attrNameLst>
                                      </p:cBhvr>
                                      <p:tavLst>
                                        <p:tav fmla="" tm="0">
                                          <p:val>
                                            <p:strVal val="0"/>
                                          </p:val>
                                        </p:tav>
                                        <p:tav fmla="" tm="100000">
                                          <p:val>
                                            <p:strVal val="#ppt_w"/>
                                          </p:val>
                                        </p:tav>
                                      </p:tavLst>
                                    </p:anim>
                                    <p:anim calcmode="lin" valueType="num">
                                      <p:cBhvr additive="base">
                                        <p:cTn dur="500"/>
                                        <p:tgtEl>
                                          <p:spTgt spid="488"/>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5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Assignment Operators</a:t>
            </a:r>
            <a:endParaRPr/>
          </a:p>
        </p:txBody>
      </p:sp>
      <p:sp>
        <p:nvSpPr>
          <p:cNvPr id="497" name="Google Shape;497;p54"/>
          <p:cNvSpPr txBox="1"/>
          <p:nvPr>
            <p:ph idx="1" type="body"/>
          </p:nvPr>
        </p:nvSpPr>
        <p:spPr>
          <a:xfrm>
            <a:off x="1097280" y="1857457"/>
            <a:ext cx="10058400" cy="4023360"/>
          </a:xfrm>
          <a:prstGeom prst="rect">
            <a:avLst/>
          </a:prstGeom>
          <a:noFill/>
          <a:ln>
            <a:noFill/>
          </a:ln>
        </p:spPr>
        <p:txBody>
          <a:bodyPr anchorCtr="0" anchor="t" bIns="45700" lIns="0" spcFirstLastPara="1" rIns="0" wrap="square" tIns="45700">
            <a:normAutofit/>
          </a:bodyPr>
          <a:lstStyle/>
          <a:p>
            <a:pPr indent="-177800" lvl="0" marL="91440" rtl="0" algn="l">
              <a:lnSpc>
                <a:spcPct val="90000"/>
              </a:lnSpc>
              <a:spcBef>
                <a:spcPts val="0"/>
              </a:spcBef>
              <a:spcAft>
                <a:spcPts val="0"/>
              </a:spcAft>
              <a:buSzPts val="2800"/>
              <a:buFont typeface="Noto Sans Symbols"/>
              <a:buChar char="⮚"/>
            </a:pPr>
            <a:r>
              <a:rPr lang="en-US" sz="2800"/>
              <a:t>Operations that allow the assignment of value to a variable</a:t>
            </a:r>
            <a:endParaRPr sz="2800"/>
          </a:p>
        </p:txBody>
      </p:sp>
      <p:graphicFrame>
        <p:nvGraphicFramePr>
          <p:cNvPr id="498" name="Google Shape;498;p54"/>
          <p:cNvGraphicFramePr/>
          <p:nvPr/>
        </p:nvGraphicFramePr>
        <p:xfrm>
          <a:off x="1234829" y="2689143"/>
          <a:ext cx="3000000" cy="3000000"/>
        </p:xfrm>
        <a:graphic>
          <a:graphicData uri="http://schemas.openxmlformats.org/drawingml/2006/table">
            <a:tbl>
              <a:tblPr bandRow="1" firstRow="1">
                <a:noFill/>
                <a:tableStyleId>{45BF9B89-8ACB-4D39-81B4-4C2AAC6C3A6B}</a:tableStyleId>
              </a:tblPr>
              <a:tblGrid>
                <a:gridCol w="1114900"/>
                <a:gridCol w="8587900"/>
              </a:tblGrid>
              <a:tr h="464375">
                <a:tc>
                  <a:txBody>
                    <a:bodyPr/>
                    <a:lstStyle/>
                    <a:p>
                      <a:pPr indent="0" lvl="0" marL="0" marR="0" rtl="0" algn="l">
                        <a:spcBef>
                          <a:spcPts val="0"/>
                        </a:spcBef>
                        <a:spcAft>
                          <a:spcPts val="0"/>
                        </a:spcAft>
                        <a:buNone/>
                      </a:pPr>
                      <a:r>
                        <a:rPr lang="en-US" sz="1800"/>
                        <a:t>Sr.No</a:t>
                      </a:r>
                      <a:endParaRPr sz="1800"/>
                    </a:p>
                  </a:txBody>
                  <a:tcPr marT="45725" marB="45725" marR="91450" marL="91450"/>
                </a:tc>
                <a:tc>
                  <a:txBody>
                    <a:bodyPr/>
                    <a:lstStyle/>
                    <a:p>
                      <a:pPr indent="0" lvl="0" marL="0" marR="0" rtl="0" algn="l">
                        <a:spcBef>
                          <a:spcPts val="0"/>
                        </a:spcBef>
                        <a:spcAft>
                          <a:spcPts val="0"/>
                        </a:spcAft>
                        <a:buNone/>
                      </a:pPr>
                      <a:r>
                        <a:rPr lang="en-US" sz="1800"/>
                        <a:t>Operator &amp; Description</a:t>
                      </a:r>
                      <a:endParaRPr sz="1800"/>
                    </a:p>
                  </a:txBody>
                  <a:tcPr marT="45725" marB="45725" marR="91450" marL="91450"/>
                </a:tc>
              </a:tr>
              <a:tr h="370850">
                <a:tc>
                  <a:txBody>
                    <a:bodyPr/>
                    <a:lstStyle/>
                    <a:p>
                      <a:pPr indent="0" lvl="0" marL="0" marR="0" rtl="0" algn="l">
                        <a:spcBef>
                          <a:spcPts val="0"/>
                        </a:spcBef>
                        <a:spcAft>
                          <a:spcPts val="0"/>
                        </a:spcAft>
                        <a:buNone/>
                      </a:pPr>
                      <a:r>
                        <a:rPr lang="en-US" sz="1800"/>
                        <a:t>1</a:t>
                      </a:r>
                      <a:endParaRPr sz="1800"/>
                    </a:p>
                  </a:txBody>
                  <a:tcPr marT="45725" marB="45725" marR="91450" marL="91450"/>
                </a:tc>
                <a:tc>
                  <a:txBody>
                    <a:bodyPr/>
                    <a:lstStyle/>
                    <a:p>
                      <a:pPr indent="0" lvl="0" marL="0" marR="0" rtl="0" algn="l">
                        <a:spcBef>
                          <a:spcPts val="0"/>
                        </a:spcBef>
                        <a:spcAft>
                          <a:spcPts val="0"/>
                        </a:spcAft>
                        <a:buNone/>
                      </a:pPr>
                      <a:r>
                        <a:rPr b="1" lang="en-US" sz="1800"/>
                        <a:t>=(Simple Assignment )</a:t>
                      </a:r>
                      <a:r>
                        <a:rPr lang="en-US" sz="1800"/>
                        <a:t> Assigns values from the right side operand to the left side operand</a:t>
                      </a:r>
                      <a:endParaRPr/>
                    </a:p>
                    <a:p>
                      <a:pPr indent="0" lvl="0" marL="0" marR="0" rtl="0" algn="l">
                        <a:spcBef>
                          <a:spcPts val="0"/>
                        </a:spcBef>
                        <a:spcAft>
                          <a:spcPts val="0"/>
                        </a:spcAft>
                        <a:buNone/>
                      </a:pPr>
                      <a:r>
                        <a:rPr b="1" lang="en-US" sz="1800"/>
                        <a:t>Ex</a:t>
                      </a:r>
                      <a:r>
                        <a:rPr lang="en-US" sz="1800"/>
                        <a:t>: C = A + B will assign the value of A + B into C</a:t>
                      </a:r>
                      <a:endParaRPr/>
                    </a:p>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rPr lang="en-US" sz="1800"/>
                        <a:t>2</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b="1" lang="en-US" sz="1800"/>
                        <a:t>??=</a:t>
                      </a:r>
                      <a:r>
                        <a:rPr lang="en-US" sz="1800"/>
                        <a:t> Assign the value only if the variable is null</a:t>
                      </a:r>
                      <a:endParaRPr/>
                    </a:p>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rPr lang="en-US" sz="1800"/>
                        <a:t>3</a:t>
                      </a:r>
                      <a:endParaRPr sz="1800"/>
                    </a:p>
                  </a:txBody>
                  <a:tcPr marT="45725" marB="45725" marR="91450" marL="91450"/>
                </a:tc>
                <a:tc>
                  <a:txBody>
                    <a:bodyPr/>
                    <a:lstStyle/>
                    <a:p>
                      <a:pPr indent="0" lvl="0" marL="0" marR="0" rtl="0" algn="l">
                        <a:spcBef>
                          <a:spcPts val="0"/>
                        </a:spcBef>
                        <a:spcAft>
                          <a:spcPts val="0"/>
                        </a:spcAft>
                        <a:buNone/>
                      </a:pPr>
                      <a:r>
                        <a:rPr b="1" lang="en-US" sz="1800"/>
                        <a:t>+=(Add and Assignment)</a:t>
                      </a:r>
                      <a:r>
                        <a:rPr lang="en-US" sz="1800"/>
                        <a:t> It adds the right operand to the left operand and assigns the result to the left operand.</a:t>
                      </a:r>
                      <a:endParaRPr/>
                    </a:p>
                    <a:p>
                      <a:pPr indent="0" lvl="0" marL="0" marR="0" rtl="0" algn="l">
                        <a:spcBef>
                          <a:spcPts val="0"/>
                        </a:spcBef>
                        <a:spcAft>
                          <a:spcPts val="0"/>
                        </a:spcAft>
                        <a:buNone/>
                      </a:pPr>
                      <a:r>
                        <a:rPr b="1" lang="en-US" sz="1800"/>
                        <a:t>Ex</a:t>
                      </a:r>
                      <a:r>
                        <a:rPr lang="en-US" sz="1800"/>
                        <a:t>: C += A is equivalent to C = C + A </a:t>
                      </a:r>
                      <a:endParaRPr sz="1800"/>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5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Assignment Operators</a:t>
            </a:r>
            <a:endParaRPr/>
          </a:p>
        </p:txBody>
      </p:sp>
      <p:graphicFrame>
        <p:nvGraphicFramePr>
          <p:cNvPr id="505" name="Google Shape;505;p55"/>
          <p:cNvGraphicFramePr/>
          <p:nvPr/>
        </p:nvGraphicFramePr>
        <p:xfrm>
          <a:off x="1187937" y="1974035"/>
          <a:ext cx="3000000" cy="3000000"/>
        </p:xfrm>
        <a:graphic>
          <a:graphicData uri="http://schemas.openxmlformats.org/drawingml/2006/table">
            <a:tbl>
              <a:tblPr bandRow="1" firstRow="1">
                <a:noFill/>
                <a:tableStyleId>{45BF9B89-8ACB-4D39-81B4-4C2AAC6C3A6B}</a:tableStyleId>
              </a:tblPr>
              <a:tblGrid>
                <a:gridCol w="1114900"/>
                <a:gridCol w="8587900"/>
              </a:tblGrid>
              <a:tr h="464375">
                <a:tc>
                  <a:txBody>
                    <a:bodyPr/>
                    <a:lstStyle/>
                    <a:p>
                      <a:pPr indent="0" lvl="0" marL="0" marR="0" rtl="0" algn="l">
                        <a:spcBef>
                          <a:spcPts val="0"/>
                        </a:spcBef>
                        <a:spcAft>
                          <a:spcPts val="0"/>
                        </a:spcAft>
                        <a:buNone/>
                      </a:pPr>
                      <a:r>
                        <a:rPr lang="en-US" sz="1800"/>
                        <a:t>Sr.No</a:t>
                      </a:r>
                      <a:endParaRPr sz="1800"/>
                    </a:p>
                  </a:txBody>
                  <a:tcPr marT="45725" marB="45725" marR="91450" marL="91450"/>
                </a:tc>
                <a:tc>
                  <a:txBody>
                    <a:bodyPr/>
                    <a:lstStyle/>
                    <a:p>
                      <a:pPr indent="0" lvl="0" marL="0" marR="0" rtl="0" algn="l">
                        <a:spcBef>
                          <a:spcPts val="0"/>
                        </a:spcBef>
                        <a:spcAft>
                          <a:spcPts val="0"/>
                        </a:spcAft>
                        <a:buNone/>
                      </a:pPr>
                      <a:r>
                        <a:rPr lang="en-US" sz="1800"/>
                        <a:t>Operator &amp; Description</a:t>
                      </a:r>
                      <a:endParaRPr sz="1800"/>
                    </a:p>
                  </a:txBody>
                  <a:tcPr marT="45725" marB="45725" marR="91450" marL="91450"/>
                </a:tc>
              </a:tr>
              <a:tr h="370850">
                <a:tc>
                  <a:txBody>
                    <a:bodyPr/>
                    <a:lstStyle/>
                    <a:p>
                      <a:pPr indent="0" lvl="0" marL="0" marR="0" rtl="0" algn="l">
                        <a:spcBef>
                          <a:spcPts val="0"/>
                        </a:spcBef>
                        <a:spcAft>
                          <a:spcPts val="0"/>
                        </a:spcAft>
                        <a:buNone/>
                      </a:pPr>
                      <a:r>
                        <a:rPr lang="en-US" sz="1800"/>
                        <a:t>4</a:t>
                      </a:r>
                      <a:endParaRPr sz="1800"/>
                    </a:p>
                  </a:txBody>
                  <a:tcPr marT="45725" marB="45725" marR="91450" marL="91450"/>
                </a:tc>
                <a:tc>
                  <a:txBody>
                    <a:bodyPr/>
                    <a:lstStyle/>
                    <a:p>
                      <a:pPr indent="0" lvl="0" marL="0" marR="0" rtl="0" algn="l">
                        <a:spcBef>
                          <a:spcPts val="0"/>
                        </a:spcBef>
                        <a:spcAft>
                          <a:spcPts val="0"/>
                        </a:spcAft>
                        <a:buNone/>
                      </a:pPr>
                      <a:r>
                        <a:rPr b="1" lang="en-US" sz="1800"/>
                        <a:t>─= (Subtract and Assignment)</a:t>
                      </a:r>
                      <a:r>
                        <a:rPr lang="en-US" sz="1800"/>
                        <a:t> It subtracts the right operand from the left operand and assigns the result to the left operand.</a:t>
                      </a:r>
                      <a:endParaRPr/>
                    </a:p>
                    <a:p>
                      <a:pPr indent="0" lvl="0" marL="0" marR="0" rtl="0" algn="l">
                        <a:spcBef>
                          <a:spcPts val="0"/>
                        </a:spcBef>
                        <a:spcAft>
                          <a:spcPts val="0"/>
                        </a:spcAft>
                        <a:buNone/>
                      </a:pPr>
                      <a:r>
                        <a:rPr b="1" lang="en-US" sz="1800"/>
                        <a:t>Ex</a:t>
                      </a:r>
                      <a:r>
                        <a:rPr lang="en-US" sz="1800"/>
                        <a:t>: C -= A is equivalent to C = C – A</a:t>
                      </a:r>
                      <a:endParaRPr/>
                    </a:p>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rPr lang="en-US" sz="1800"/>
                        <a:t>5</a:t>
                      </a:r>
                      <a:endParaRPr sz="1800"/>
                    </a:p>
                  </a:txBody>
                  <a:tcPr marT="45725" marB="45725" marR="91450" marL="91450"/>
                </a:tc>
                <a:tc>
                  <a:txBody>
                    <a:bodyPr/>
                    <a:lstStyle/>
                    <a:p>
                      <a:pPr indent="0" lvl="0" marL="0" marR="0" rtl="0" algn="l">
                        <a:spcBef>
                          <a:spcPts val="0"/>
                        </a:spcBef>
                        <a:spcAft>
                          <a:spcPts val="0"/>
                        </a:spcAft>
                        <a:buNone/>
                      </a:pPr>
                      <a:r>
                        <a:rPr b="1" lang="en-US" sz="1800"/>
                        <a:t>*= (Multiply and Assignment)</a:t>
                      </a:r>
                      <a:r>
                        <a:rPr lang="en-US" sz="1800"/>
                        <a:t> It multiplies the right operand with the left operand and assigns the result to the left operand.</a:t>
                      </a:r>
                      <a:endParaRPr/>
                    </a:p>
                    <a:p>
                      <a:pPr indent="0" lvl="0" marL="0" marR="0" rtl="0" algn="l">
                        <a:spcBef>
                          <a:spcPts val="0"/>
                        </a:spcBef>
                        <a:spcAft>
                          <a:spcPts val="0"/>
                        </a:spcAft>
                        <a:buNone/>
                      </a:pPr>
                      <a:r>
                        <a:rPr b="1" lang="en-US" sz="1800"/>
                        <a:t>Ex</a:t>
                      </a:r>
                      <a:r>
                        <a:rPr lang="en-US" sz="1800"/>
                        <a:t>: C *= A is equivalent to C = C * A</a:t>
                      </a:r>
                      <a:endParaRPr/>
                    </a:p>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rPr lang="en-US" sz="1800"/>
                        <a:t>6</a:t>
                      </a:r>
                      <a:endParaRPr sz="1800"/>
                    </a:p>
                  </a:txBody>
                  <a:tcPr marT="45725" marB="45725" marR="91450" marL="91450"/>
                </a:tc>
                <a:tc>
                  <a:txBody>
                    <a:bodyPr/>
                    <a:lstStyle/>
                    <a:p>
                      <a:pPr indent="0" lvl="0" marL="0" marR="0" rtl="0" algn="l">
                        <a:spcBef>
                          <a:spcPts val="0"/>
                        </a:spcBef>
                        <a:spcAft>
                          <a:spcPts val="0"/>
                        </a:spcAft>
                        <a:buNone/>
                      </a:pPr>
                      <a:r>
                        <a:rPr b="1" lang="en-US" sz="1800"/>
                        <a:t>/= (Divide and Assignment)</a:t>
                      </a:r>
                      <a:r>
                        <a:rPr lang="en-US" sz="1800"/>
                        <a:t> It divides the left operand with the right operand and assigns the result to the left operand.</a:t>
                      </a:r>
                      <a:endParaRPr sz="1800"/>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pic>
        <p:nvPicPr>
          <p:cNvPr id="510" name="Google Shape;510;p56"/>
          <p:cNvPicPr preferRelativeResize="0"/>
          <p:nvPr/>
        </p:nvPicPr>
        <p:blipFill rotWithShape="1">
          <a:blip r:embed="rId3">
            <a:alphaModFix/>
          </a:blip>
          <a:srcRect b="0" l="0" r="0" t="0"/>
          <a:stretch/>
        </p:blipFill>
        <p:spPr>
          <a:xfrm>
            <a:off x="1900771" y="93966"/>
            <a:ext cx="4255362" cy="6162085"/>
          </a:xfrm>
          <a:prstGeom prst="rect">
            <a:avLst/>
          </a:prstGeom>
          <a:noFill/>
          <a:ln cap="flat" cmpd="sng" w="9525">
            <a:solidFill>
              <a:srgbClr val="A65F0D"/>
            </a:solidFill>
            <a:prstDash val="solid"/>
            <a:round/>
            <a:headEnd len="sm" w="sm" type="none"/>
            <a:tailEnd len="sm" w="sm" type="none"/>
          </a:ln>
        </p:spPr>
      </p:pic>
      <p:pic>
        <p:nvPicPr>
          <p:cNvPr id="511" name="Google Shape;511;p56"/>
          <p:cNvPicPr preferRelativeResize="0"/>
          <p:nvPr/>
        </p:nvPicPr>
        <p:blipFill rotWithShape="1">
          <a:blip r:embed="rId4">
            <a:alphaModFix/>
          </a:blip>
          <a:srcRect b="0" l="0" r="0" t="0"/>
          <a:stretch/>
        </p:blipFill>
        <p:spPr>
          <a:xfrm>
            <a:off x="7658571" y="2213165"/>
            <a:ext cx="3324879" cy="2136095"/>
          </a:xfrm>
          <a:prstGeom prst="rect">
            <a:avLst/>
          </a:prstGeom>
          <a:noFill/>
          <a:ln cap="flat" cmpd="sng" w="9525">
            <a:solidFill>
              <a:srgbClr val="A65F0D"/>
            </a:solidFill>
            <a:prstDash val="solid"/>
            <a:round/>
            <a:headEnd len="sm" w="sm" type="none"/>
            <a:tailEnd len="sm" w="sm" type="none"/>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5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Logical Operators</a:t>
            </a:r>
            <a:endParaRPr/>
          </a:p>
        </p:txBody>
      </p:sp>
      <p:sp>
        <p:nvSpPr>
          <p:cNvPr id="518" name="Google Shape;518;p57"/>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77800" lvl="0" marL="91440" rtl="0" algn="l">
              <a:lnSpc>
                <a:spcPct val="90000"/>
              </a:lnSpc>
              <a:spcBef>
                <a:spcPts val="0"/>
              </a:spcBef>
              <a:spcAft>
                <a:spcPts val="0"/>
              </a:spcAft>
              <a:buSzPts val="2800"/>
              <a:buFont typeface="Noto Sans Symbols"/>
              <a:buChar char="⮚"/>
            </a:pPr>
            <a:r>
              <a:rPr lang="en-US" sz="2800"/>
              <a:t>Logical operators are used to combine two or more conditions. Logical operators return a Boolean value. Assume the value of variable A is 10 and B is 20.</a:t>
            </a:r>
            <a:endParaRPr sz="2800"/>
          </a:p>
        </p:txBody>
      </p:sp>
      <p:pic>
        <p:nvPicPr>
          <p:cNvPr id="519" name="Google Shape;519;p57"/>
          <p:cNvPicPr preferRelativeResize="0"/>
          <p:nvPr/>
        </p:nvPicPr>
        <p:blipFill rotWithShape="1">
          <a:blip r:embed="rId3">
            <a:alphaModFix/>
          </a:blip>
          <a:srcRect b="0" l="0" r="0" t="0"/>
          <a:stretch/>
        </p:blipFill>
        <p:spPr>
          <a:xfrm>
            <a:off x="1473798" y="3215563"/>
            <a:ext cx="10096878" cy="2761905"/>
          </a:xfrm>
          <a:prstGeom prst="rect">
            <a:avLst/>
          </a:prstGeom>
          <a:noFill/>
          <a:ln cap="flat" cmpd="sng" w="9525">
            <a:solidFill>
              <a:srgbClr val="A65F0D"/>
            </a:solidFill>
            <a:prstDash val="solid"/>
            <a:round/>
            <a:headEnd len="sm" w="sm" type="none"/>
            <a:tailEnd len="sm" w="sm" type="none"/>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pic>
        <p:nvPicPr>
          <p:cNvPr id="525" name="Google Shape;525;p58"/>
          <p:cNvPicPr preferRelativeResize="0"/>
          <p:nvPr/>
        </p:nvPicPr>
        <p:blipFill rotWithShape="1">
          <a:blip r:embed="rId3">
            <a:alphaModFix/>
          </a:blip>
          <a:srcRect b="0" l="0" r="0" t="0"/>
          <a:stretch/>
        </p:blipFill>
        <p:spPr>
          <a:xfrm>
            <a:off x="1332431" y="474478"/>
            <a:ext cx="3634154" cy="1530168"/>
          </a:xfrm>
          <a:prstGeom prst="rect">
            <a:avLst/>
          </a:prstGeom>
          <a:noFill/>
          <a:ln cap="flat" cmpd="sng" w="9525">
            <a:solidFill>
              <a:srgbClr val="A65F0D"/>
            </a:solidFill>
            <a:prstDash val="solid"/>
            <a:round/>
            <a:headEnd len="sm" w="sm" type="none"/>
            <a:tailEnd len="sm" w="sm" type="none"/>
          </a:ln>
        </p:spPr>
      </p:pic>
      <p:grpSp>
        <p:nvGrpSpPr>
          <p:cNvPr id="526" name="Google Shape;526;p58"/>
          <p:cNvGrpSpPr/>
          <p:nvPr/>
        </p:nvGrpSpPr>
        <p:grpSpPr>
          <a:xfrm>
            <a:off x="5400339" y="691395"/>
            <a:ext cx="4177414" cy="1096334"/>
            <a:chOff x="4689231" y="691395"/>
            <a:chExt cx="4888522" cy="1096334"/>
          </a:xfrm>
        </p:grpSpPr>
        <p:pic>
          <p:nvPicPr>
            <p:cNvPr id="527" name="Google Shape;527;p58"/>
            <p:cNvPicPr preferRelativeResize="0"/>
            <p:nvPr/>
          </p:nvPicPr>
          <p:blipFill rotWithShape="1">
            <a:blip r:embed="rId4">
              <a:alphaModFix/>
            </a:blip>
            <a:srcRect b="0" l="0" r="0" t="0"/>
            <a:stretch/>
          </p:blipFill>
          <p:spPr>
            <a:xfrm>
              <a:off x="7933252" y="691395"/>
              <a:ext cx="1644501" cy="1096334"/>
            </a:xfrm>
            <a:prstGeom prst="rect">
              <a:avLst/>
            </a:prstGeom>
            <a:noFill/>
            <a:ln cap="flat" cmpd="sng" w="9525">
              <a:solidFill>
                <a:srgbClr val="A65F0D"/>
              </a:solidFill>
              <a:prstDash val="solid"/>
              <a:round/>
              <a:headEnd len="sm" w="sm" type="none"/>
              <a:tailEnd len="sm" w="sm" type="none"/>
            </a:ln>
          </p:spPr>
        </p:pic>
        <p:sp>
          <p:nvSpPr>
            <p:cNvPr id="528" name="Google Shape;528;p58"/>
            <p:cNvSpPr/>
            <p:nvPr/>
          </p:nvSpPr>
          <p:spPr>
            <a:xfrm>
              <a:off x="4689231" y="985974"/>
              <a:ext cx="3153507" cy="507176"/>
            </a:xfrm>
            <a:prstGeom prst="rightArrow">
              <a:avLst>
                <a:gd fmla="val 50000" name="adj1"/>
                <a:gd fmla="val 50000" name="adj2"/>
              </a:avLst>
            </a:prstGeom>
            <a:solidFill>
              <a:schemeClr val="accent1"/>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pic>
        <p:nvPicPr>
          <p:cNvPr id="529" name="Google Shape;529;p58"/>
          <p:cNvPicPr preferRelativeResize="0"/>
          <p:nvPr/>
        </p:nvPicPr>
        <p:blipFill rotWithShape="1">
          <a:blip r:embed="rId5">
            <a:alphaModFix/>
          </a:blip>
          <a:srcRect b="0" l="0" r="0" t="0"/>
          <a:stretch/>
        </p:blipFill>
        <p:spPr>
          <a:xfrm>
            <a:off x="1332431" y="2635214"/>
            <a:ext cx="3634154" cy="3167708"/>
          </a:xfrm>
          <a:prstGeom prst="rect">
            <a:avLst/>
          </a:prstGeom>
          <a:noFill/>
          <a:ln cap="flat" cmpd="sng" w="9525">
            <a:solidFill>
              <a:srgbClr val="A65F0D"/>
            </a:solidFill>
            <a:prstDash val="solid"/>
            <a:round/>
            <a:headEnd len="sm" w="sm" type="none"/>
            <a:tailEnd len="sm" w="sm" type="none"/>
          </a:ln>
        </p:spPr>
      </p:pic>
      <p:grpSp>
        <p:nvGrpSpPr>
          <p:cNvPr id="530" name="Google Shape;530;p58"/>
          <p:cNvGrpSpPr/>
          <p:nvPr/>
        </p:nvGrpSpPr>
        <p:grpSpPr>
          <a:xfrm>
            <a:off x="5400339" y="3684095"/>
            <a:ext cx="4086900" cy="1502734"/>
            <a:chOff x="4595447" y="3684095"/>
            <a:chExt cx="4891792" cy="1502734"/>
          </a:xfrm>
        </p:grpSpPr>
        <p:pic>
          <p:nvPicPr>
            <p:cNvPr id="531" name="Google Shape;531;p58"/>
            <p:cNvPicPr preferRelativeResize="0"/>
            <p:nvPr/>
          </p:nvPicPr>
          <p:blipFill rotWithShape="1">
            <a:blip r:embed="rId6">
              <a:alphaModFix/>
            </a:blip>
            <a:srcRect b="0" l="0" r="0" t="0"/>
            <a:stretch/>
          </p:blipFill>
          <p:spPr>
            <a:xfrm>
              <a:off x="7842738" y="3684095"/>
              <a:ext cx="1644501" cy="1502734"/>
            </a:xfrm>
            <a:prstGeom prst="rect">
              <a:avLst/>
            </a:prstGeom>
            <a:noFill/>
            <a:ln cap="flat" cmpd="sng" w="9525">
              <a:solidFill>
                <a:srgbClr val="A65F0D"/>
              </a:solidFill>
              <a:prstDash val="solid"/>
              <a:round/>
              <a:headEnd len="sm" w="sm" type="none"/>
              <a:tailEnd len="sm" w="sm" type="none"/>
            </a:ln>
          </p:spPr>
        </p:pic>
        <p:sp>
          <p:nvSpPr>
            <p:cNvPr id="532" name="Google Shape;532;p58"/>
            <p:cNvSpPr/>
            <p:nvPr/>
          </p:nvSpPr>
          <p:spPr>
            <a:xfrm>
              <a:off x="4595447" y="4219069"/>
              <a:ext cx="3153507" cy="507176"/>
            </a:xfrm>
            <a:prstGeom prst="rightArrow">
              <a:avLst>
                <a:gd fmla="val 50000" name="adj1"/>
                <a:gd fmla="val 50000" name="adj2"/>
              </a:avLst>
            </a:prstGeom>
            <a:solidFill>
              <a:schemeClr val="accent1"/>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533" name="Google Shape;533;p58"/>
          <p:cNvSpPr/>
          <p:nvPr/>
        </p:nvSpPr>
        <p:spPr>
          <a:xfrm>
            <a:off x="5494021" y="2502166"/>
            <a:ext cx="2507418" cy="707886"/>
          </a:xfrm>
          <a:prstGeom prst="rect">
            <a:avLst/>
          </a:prstGeom>
          <a:noFill/>
          <a:ln cap="flat" cmpd="sng" w="9525">
            <a:solidFill>
              <a:srgbClr val="A65F0D"/>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000">
                <a:solidFill>
                  <a:schemeClr val="dk1"/>
                </a:solidFill>
                <a:latin typeface="Calibri"/>
                <a:ea typeface="Calibri"/>
                <a:cs typeface="Calibri"/>
                <a:sym typeface="Calibri"/>
              </a:rPr>
              <a:t>&amp;&amp;</a:t>
            </a:r>
            <a:r>
              <a:rPr lang="en-US" sz="4000">
                <a:solidFill>
                  <a:schemeClr val="dk1"/>
                </a:solidFill>
                <a:latin typeface="Calibri"/>
                <a:ea typeface="Calibri"/>
                <a:cs typeface="Calibri"/>
                <a:sym typeface="Calibri"/>
              </a:rPr>
              <a:t> and || </a:t>
            </a:r>
            <a:endParaRPr sz="40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526"/>
                                        </p:tgtEl>
                                        <p:attrNameLst>
                                          <p:attrName>style.visibility</p:attrName>
                                        </p:attrNameLst>
                                      </p:cBhvr>
                                      <p:to>
                                        <p:strVal val="visible"/>
                                      </p:to>
                                    </p:set>
                                    <p:anim calcmode="lin" valueType="num">
                                      <p:cBhvr additive="base">
                                        <p:cTn dur="500"/>
                                        <p:tgtEl>
                                          <p:spTgt spid="526"/>
                                        </p:tgtEl>
                                        <p:attrNameLst>
                                          <p:attrName>ppt_w</p:attrName>
                                        </p:attrNameLst>
                                      </p:cBhvr>
                                      <p:tavLst>
                                        <p:tav fmla="" tm="0">
                                          <p:val>
                                            <p:strVal val="0"/>
                                          </p:val>
                                        </p:tav>
                                        <p:tav fmla="" tm="100000">
                                          <p:val>
                                            <p:strVal val="#ppt_w"/>
                                          </p:val>
                                        </p:tav>
                                      </p:tavLst>
                                    </p:anim>
                                    <p:anim calcmode="lin" valueType="num">
                                      <p:cBhvr additive="base">
                                        <p:cTn dur="500"/>
                                        <p:tgtEl>
                                          <p:spTgt spid="526"/>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529"/>
                                        </p:tgtEl>
                                        <p:attrNameLst>
                                          <p:attrName>style.visibility</p:attrName>
                                        </p:attrNameLst>
                                      </p:cBhvr>
                                      <p:to>
                                        <p:strVal val="visible"/>
                                      </p:to>
                                    </p:set>
                                    <p:anim calcmode="lin" valueType="num">
                                      <p:cBhvr additive="base">
                                        <p:cTn dur="500"/>
                                        <p:tgtEl>
                                          <p:spTgt spid="529"/>
                                        </p:tgtEl>
                                        <p:attrNameLst>
                                          <p:attrName>ppt_w</p:attrName>
                                        </p:attrNameLst>
                                      </p:cBhvr>
                                      <p:tavLst>
                                        <p:tav fmla="" tm="0">
                                          <p:val>
                                            <p:strVal val="0"/>
                                          </p:val>
                                        </p:tav>
                                        <p:tav fmla="" tm="100000">
                                          <p:val>
                                            <p:strVal val="#ppt_w"/>
                                          </p:val>
                                        </p:tav>
                                      </p:tavLst>
                                    </p:anim>
                                    <p:anim calcmode="lin" valueType="num">
                                      <p:cBhvr additive="base">
                                        <p:cTn dur="500"/>
                                        <p:tgtEl>
                                          <p:spTgt spid="529"/>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530"/>
                                        </p:tgtEl>
                                        <p:attrNameLst>
                                          <p:attrName>style.visibility</p:attrName>
                                        </p:attrNameLst>
                                      </p:cBhvr>
                                      <p:to>
                                        <p:strVal val="visible"/>
                                      </p:to>
                                    </p:set>
                                    <p:anim calcmode="lin" valueType="num">
                                      <p:cBhvr additive="base">
                                        <p:cTn dur="500"/>
                                        <p:tgtEl>
                                          <p:spTgt spid="530"/>
                                        </p:tgtEl>
                                        <p:attrNameLst>
                                          <p:attrName>ppt_w</p:attrName>
                                        </p:attrNameLst>
                                      </p:cBhvr>
                                      <p:tavLst>
                                        <p:tav fmla="" tm="0">
                                          <p:val>
                                            <p:strVal val="0"/>
                                          </p:val>
                                        </p:tav>
                                        <p:tav fmla="" tm="100000">
                                          <p:val>
                                            <p:strVal val="#ppt_w"/>
                                          </p:val>
                                        </p:tav>
                                      </p:tavLst>
                                    </p:anim>
                                    <p:anim calcmode="lin" valueType="num">
                                      <p:cBhvr additive="base">
                                        <p:cTn dur="500"/>
                                        <p:tgtEl>
                                          <p:spTgt spid="530"/>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3"/>
                                        </p:tgtEl>
                                        <p:attrNameLst>
                                          <p:attrName>style.visibility</p:attrName>
                                        </p:attrNameLst>
                                      </p:cBhvr>
                                      <p:to>
                                        <p:strVal val="visible"/>
                                      </p:to>
                                    </p:set>
                                    <p:animEffect filter="fade" transition="in">
                                      <p:cBhvr>
                                        <p:cTn dur="500"/>
                                        <p:tgtEl>
                                          <p:spTgt spid="5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59"/>
          <p:cNvSpPr txBox="1"/>
          <p:nvPr>
            <p:ph type="title"/>
          </p:nvPr>
        </p:nvSpPr>
        <p:spPr>
          <a:xfrm>
            <a:off x="1191064" y="2748449"/>
            <a:ext cx="10058400" cy="1450757"/>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3F3F3F"/>
              </a:buClr>
              <a:buSzPts val="4800"/>
              <a:buFont typeface="Calibri"/>
              <a:buNone/>
            </a:pPr>
            <a:r>
              <a:rPr b="1" lang="en-US"/>
              <a:t>Conditional Expressions</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DartPad Editor</a:t>
            </a:r>
            <a:endParaRPr/>
          </a:p>
        </p:txBody>
      </p:sp>
      <p:sp>
        <p:nvSpPr>
          <p:cNvPr id="148" name="Google Shape;148;p6"/>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77800" lvl="0" marL="91440" rtl="0" algn="just">
              <a:lnSpc>
                <a:spcPct val="90000"/>
              </a:lnSpc>
              <a:spcBef>
                <a:spcPts val="0"/>
              </a:spcBef>
              <a:spcAft>
                <a:spcPts val="0"/>
              </a:spcAft>
              <a:buSzPts val="2800"/>
              <a:buChar char=" "/>
            </a:pPr>
            <a:r>
              <a:rPr lang="en-US" sz="2800"/>
              <a:t>The Dart team created DartPad at the start of 2015, to provide an easier way to start using Dart. It is a fully online editor from which users can experiment with Dart application programming interfaces (APIs), and run Dart code. It provides syntax highlighting, code analysis, code completion, documentation, and HTML and CSS editing</a:t>
            </a:r>
            <a:endParaRPr sz="2800"/>
          </a:p>
        </p:txBody>
      </p:sp>
      <p:sp>
        <p:nvSpPr>
          <p:cNvPr id="149" name="Google Shape;149;p6"/>
          <p:cNvSpPr txBox="1"/>
          <p:nvPr/>
        </p:nvSpPr>
        <p:spPr>
          <a:xfrm>
            <a:off x="1460697" y="4747846"/>
            <a:ext cx="9078350" cy="646331"/>
          </a:xfrm>
          <a:prstGeom prst="rect">
            <a:avLst/>
          </a:prstGeom>
          <a:gradFill>
            <a:gsLst>
              <a:gs pos="0">
                <a:srgbClr val="854B31"/>
              </a:gs>
              <a:gs pos="34000">
                <a:srgbClr val="854C33"/>
              </a:gs>
              <a:gs pos="70000">
                <a:srgbClr val="884D33"/>
              </a:gs>
              <a:gs pos="100000">
                <a:srgbClr val="89543C"/>
              </a:gs>
            </a:gsLst>
            <a:path path="circle">
              <a:fillToRect b="50%" l="50%" r="50%" t="50%"/>
            </a:path>
            <a:tileRect/>
          </a:gradFill>
          <a:ln>
            <a:noFill/>
          </a:ln>
          <a:effectLst>
            <a:outerShdw blurRad="44450" rotWithShape="0" algn="br" dir="2700000" dist="25400">
              <a:srgbClr val="000000">
                <a:alpha val="60000"/>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3600" u="none" cap="none" strike="noStrike">
                <a:solidFill>
                  <a:schemeClr val="lt1"/>
                </a:solidFill>
                <a:latin typeface="Calibri"/>
                <a:ea typeface="Calibri"/>
                <a:cs typeface="Calibri"/>
                <a:sym typeface="Calibri"/>
              </a:rPr>
              <a:t>https://dartpad.dartlang.org/</a:t>
            </a:r>
            <a:endParaRPr b="0" i="0" sz="3600" u="none" cap="none" strike="noStrike">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9"/>
                                        </p:tgtEl>
                                        <p:attrNameLst>
                                          <p:attrName>style.visibility</p:attrName>
                                        </p:attrNameLst>
                                      </p:cBhvr>
                                      <p:to>
                                        <p:strVal val="visible"/>
                                      </p:to>
                                    </p:set>
                                    <p:anim calcmode="lin" valueType="num">
                                      <p:cBhvr additive="base">
                                        <p:cTn dur="500"/>
                                        <p:tgtEl>
                                          <p:spTgt spid="14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pic>
        <p:nvPicPr>
          <p:cNvPr id="545" name="Google Shape;545;p60"/>
          <p:cNvPicPr preferRelativeResize="0"/>
          <p:nvPr>
            <p:ph idx="1" type="body"/>
          </p:nvPr>
        </p:nvPicPr>
        <p:blipFill rotWithShape="1">
          <a:blip r:embed="rId3">
            <a:alphaModFix/>
          </a:blip>
          <a:srcRect b="0" l="0" r="0" t="0"/>
          <a:stretch/>
        </p:blipFill>
        <p:spPr>
          <a:xfrm>
            <a:off x="1161003" y="2532295"/>
            <a:ext cx="10365684" cy="1207366"/>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6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Conditional Expressions</a:t>
            </a:r>
            <a:endParaRPr/>
          </a:p>
        </p:txBody>
      </p:sp>
      <p:sp>
        <p:nvSpPr>
          <p:cNvPr id="552" name="Google Shape;552;p6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lang="en-US"/>
              <a:t>Dart has two operators that let you evaluate expressions that might otherwise require ifelse statements :</a:t>
            </a:r>
            <a:endParaRPr/>
          </a:p>
          <a:p>
            <a:pPr indent="0" lvl="0" marL="91440" rtl="0" algn="l">
              <a:lnSpc>
                <a:spcPct val="90000"/>
              </a:lnSpc>
              <a:spcBef>
                <a:spcPts val="1400"/>
              </a:spcBef>
              <a:spcAft>
                <a:spcPts val="0"/>
              </a:spcAft>
              <a:buSzPts val="2000"/>
              <a:buNone/>
            </a:pPr>
            <a:r>
              <a:t/>
            </a:r>
            <a:endParaRPr/>
          </a:p>
          <a:p>
            <a:pPr indent="0" lvl="0" marL="0" rtl="0" algn="l">
              <a:lnSpc>
                <a:spcPct val="90000"/>
              </a:lnSpc>
              <a:spcBef>
                <a:spcPts val="1400"/>
              </a:spcBef>
              <a:spcAft>
                <a:spcPts val="0"/>
              </a:spcAft>
              <a:buSzPts val="2800"/>
              <a:buNone/>
            </a:pPr>
            <a:r>
              <a:rPr b="1" lang="en-US" sz="2800">
                <a:solidFill>
                  <a:srgbClr val="FF0000"/>
                </a:solidFill>
              </a:rPr>
              <a:t>condition ? expr1 : expr2</a:t>
            </a:r>
            <a:endParaRPr/>
          </a:p>
          <a:p>
            <a:pPr indent="-127000" lvl="0" marL="91440" rtl="0" algn="l">
              <a:lnSpc>
                <a:spcPct val="90000"/>
              </a:lnSpc>
              <a:spcBef>
                <a:spcPts val="1400"/>
              </a:spcBef>
              <a:spcAft>
                <a:spcPts val="0"/>
              </a:spcAft>
              <a:buSzPts val="2000"/>
              <a:buChar char=" "/>
            </a:pPr>
            <a:r>
              <a:rPr lang="en-US"/>
              <a:t>If condition is true, then the expression evaluates </a:t>
            </a:r>
            <a:r>
              <a:rPr b="1" lang="en-US"/>
              <a:t>expr1</a:t>
            </a:r>
            <a:r>
              <a:rPr lang="en-US"/>
              <a:t> (and returns its value); otherwise, it evaluates and returns the value of </a:t>
            </a:r>
            <a:r>
              <a:rPr b="1" lang="en-US"/>
              <a:t>expr2</a:t>
            </a:r>
            <a:r>
              <a:rPr lang="en-US"/>
              <a:t>.</a:t>
            </a:r>
            <a:endParaRPr/>
          </a:p>
          <a:p>
            <a:pPr indent="0" lvl="0" marL="0" rtl="0" algn="l">
              <a:lnSpc>
                <a:spcPct val="90000"/>
              </a:lnSpc>
              <a:spcBef>
                <a:spcPts val="1400"/>
              </a:spcBef>
              <a:spcAft>
                <a:spcPts val="0"/>
              </a:spcAft>
              <a:buSzPts val="2800"/>
              <a:buNone/>
            </a:pPr>
            <a:r>
              <a:rPr b="1" lang="en-US" sz="2800">
                <a:solidFill>
                  <a:srgbClr val="FF0000"/>
                </a:solidFill>
              </a:rPr>
              <a:t>expr1 ?? expr2</a:t>
            </a:r>
            <a:endParaRPr/>
          </a:p>
          <a:p>
            <a:pPr indent="-127000" lvl="0" marL="91440" rtl="0" algn="l">
              <a:lnSpc>
                <a:spcPct val="90000"/>
              </a:lnSpc>
              <a:spcBef>
                <a:spcPts val="1400"/>
              </a:spcBef>
              <a:spcAft>
                <a:spcPts val="0"/>
              </a:spcAft>
              <a:buSzPts val="2000"/>
              <a:buChar char=" "/>
            </a:pPr>
            <a:r>
              <a:rPr lang="en-US"/>
              <a:t>If </a:t>
            </a:r>
            <a:r>
              <a:rPr b="1" lang="en-US"/>
              <a:t>expr1</a:t>
            </a:r>
            <a:r>
              <a:rPr lang="en-US"/>
              <a:t> is non-null, returns its value; otherwise, evaluates and returns the value of </a:t>
            </a:r>
            <a:r>
              <a:rPr b="1" lang="en-US"/>
              <a:t>expr2</a:t>
            </a:r>
            <a:endParaRPr/>
          </a:p>
          <a:p>
            <a:pPr indent="0" lvl="0" marL="91440" rtl="0" algn="l">
              <a:lnSpc>
                <a:spcPct val="90000"/>
              </a:lnSpc>
              <a:spcBef>
                <a:spcPts val="1400"/>
              </a:spcBef>
              <a:spcAft>
                <a:spcPts val="0"/>
              </a:spcAft>
              <a:buSzPts val="2000"/>
              <a:buNone/>
            </a:pPr>
            <a:r>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pic>
        <p:nvPicPr>
          <p:cNvPr id="558" name="Google Shape;558;p62"/>
          <p:cNvPicPr preferRelativeResize="0"/>
          <p:nvPr/>
        </p:nvPicPr>
        <p:blipFill rotWithShape="1">
          <a:blip r:embed="rId3">
            <a:alphaModFix/>
          </a:blip>
          <a:srcRect b="0" l="0" r="0" t="0"/>
          <a:stretch/>
        </p:blipFill>
        <p:spPr>
          <a:xfrm>
            <a:off x="1375327" y="466043"/>
            <a:ext cx="9483096" cy="1409649"/>
          </a:xfrm>
          <a:prstGeom prst="rect">
            <a:avLst/>
          </a:prstGeom>
          <a:noFill/>
          <a:ln cap="flat" cmpd="sng" w="9525">
            <a:solidFill>
              <a:srgbClr val="A65F0D"/>
            </a:solidFill>
            <a:prstDash val="solid"/>
            <a:round/>
            <a:headEnd len="sm" w="sm" type="none"/>
            <a:tailEnd len="sm" w="sm" type="none"/>
          </a:ln>
        </p:spPr>
      </p:pic>
      <p:grpSp>
        <p:nvGrpSpPr>
          <p:cNvPr id="559" name="Google Shape;559;p62"/>
          <p:cNvGrpSpPr/>
          <p:nvPr/>
        </p:nvGrpSpPr>
        <p:grpSpPr>
          <a:xfrm>
            <a:off x="1609788" y="2403230"/>
            <a:ext cx="8516525" cy="3001108"/>
            <a:chOff x="1858613" y="2133600"/>
            <a:chExt cx="8516525" cy="3001108"/>
          </a:xfrm>
        </p:grpSpPr>
        <p:pic>
          <p:nvPicPr>
            <p:cNvPr id="560" name="Google Shape;560;p62"/>
            <p:cNvPicPr preferRelativeResize="0"/>
            <p:nvPr/>
          </p:nvPicPr>
          <p:blipFill rotWithShape="1">
            <a:blip r:embed="rId4">
              <a:alphaModFix/>
            </a:blip>
            <a:srcRect b="0" l="0" r="0" t="0"/>
            <a:stretch/>
          </p:blipFill>
          <p:spPr>
            <a:xfrm>
              <a:off x="1858613" y="4156213"/>
              <a:ext cx="8516525" cy="978495"/>
            </a:xfrm>
            <a:prstGeom prst="rect">
              <a:avLst/>
            </a:prstGeom>
            <a:noFill/>
            <a:ln cap="flat" cmpd="sng" w="9525">
              <a:solidFill>
                <a:srgbClr val="A65F0D"/>
              </a:solidFill>
              <a:prstDash val="solid"/>
              <a:round/>
              <a:headEnd len="sm" w="sm" type="none"/>
              <a:tailEnd len="sm" w="sm" type="none"/>
            </a:ln>
          </p:spPr>
        </p:pic>
        <p:sp>
          <p:nvSpPr>
            <p:cNvPr id="561" name="Google Shape;561;p62"/>
            <p:cNvSpPr/>
            <p:nvPr/>
          </p:nvSpPr>
          <p:spPr>
            <a:xfrm>
              <a:off x="5040923" y="2133600"/>
              <a:ext cx="2579077" cy="1723292"/>
            </a:xfrm>
            <a:prstGeom prst="downArrow">
              <a:avLst>
                <a:gd fmla="val 50000" name="adj1"/>
                <a:gd fmla="val 50000" name="adj2"/>
              </a:avLst>
            </a:prstGeom>
            <a:solidFill>
              <a:schemeClr val="accent1"/>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9"/>
                                        </p:tgtEl>
                                        <p:attrNameLst>
                                          <p:attrName>style.visibility</p:attrName>
                                        </p:attrNameLst>
                                      </p:cBhvr>
                                      <p:to>
                                        <p:strVal val="visible"/>
                                      </p:to>
                                    </p:set>
                                    <p:animEffect filter="fade" transition="in">
                                      <p:cBhvr>
                                        <p:cTn dur="2000"/>
                                        <p:tgtEl>
                                          <p:spTgt spid="5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pic>
        <p:nvPicPr>
          <p:cNvPr id="567" name="Google Shape;567;p63"/>
          <p:cNvPicPr preferRelativeResize="0"/>
          <p:nvPr/>
        </p:nvPicPr>
        <p:blipFill rotWithShape="1">
          <a:blip r:embed="rId3">
            <a:alphaModFix/>
          </a:blip>
          <a:srcRect b="0" l="0" r="0" t="0"/>
          <a:stretch/>
        </p:blipFill>
        <p:spPr>
          <a:xfrm>
            <a:off x="1514723" y="1737792"/>
            <a:ext cx="4521060" cy="2890045"/>
          </a:xfrm>
          <a:prstGeom prst="rect">
            <a:avLst/>
          </a:prstGeom>
          <a:noFill/>
          <a:ln cap="flat" cmpd="sng" w="9525">
            <a:solidFill>
              <a:srgbClr val="A65F0D"/>
            </a:solidFill>
            <a:prstDash val="solid"/>
            <a:round/>
            <a:headEnd len="sm" w="sm" type="none"/>
            <a:tailEnd len="sm" w="sm" type="none"/>
          </a:ln>
        </p:spPr>
      </p:pic>
      <p:grpSp>
        <p:nvGrpSpPr>
          <p:cNvPr id="568" name="Google Shape;568;p63"/>
          <p:cNvGrpSpPr/>
          <p:nvPr/>
        </p:nvGrpSpPr>
        <p:grpSpPr>
          <a:xfrm>
            <a:off x="6371010" y="1931774"/>
            <a:ext cx="4712676" cy="2630068"/>
            <a:chOff x="5908431" y="1765051"/>
            <a:chExt cx="4712676" cy="2630068"/>
          </a:xfrm>
        </p:grpSpPr>
        <p:pic>
          <p:nvPicPr>
            <p:cNvPr id="569" name="Google Shape;569;p63"/>
            <p:cNvPicPr preferRelativeResize="0"/>
            <p:nvPr/>
          </p:nvPicPr>
          <p:blipFill rotWithShape="1">
            <a:blip r:embed="rId4">
              <a:alphaModFix/>
            </a:blip>
            <a:srcRect b="0" l="0" r="0" t="0"/>
            <a:stretch/>
          </p:blipFill>
          <p:spPr>
            <a:xfrm>
              <a:off x="8609882" y="1765051"/>
              <a:ext cx="2011225" cy="2630068"/>
            </a:xfrm>
            <a:prstGeom prst="rect">
              <a:avLst/>
            </a:prstGeom>
            <a:noFill/>
            <a:ln cap="flat" cmpd="sng" w="9525">
              <a:solidFill>
                <a:srgbClr val="A65F0D"/>
              </a:solidFill>
              <a:prstDash val="solid"/>
              <a:round/>
              <a:headEnd len="sm" w="sm" type="none"/>
              <a:tailEnd len="sm" w="sm" type="none"/>
            </a:ln>
          </p:spPr>
        </p:pic>
        <p:sp>
          <p:nvSpPr>
            <p:cNvPr id="570" name="Google Shape;570;p63"/>
            <p:cNvSpPr/>
            <p:nvPr/>
          </p:nvSpPr>
          <p:spPr>
            <a:xfrm>
              <a:off x="5908431" y="2590800"/>
              <a:ext cx="2344615" cy="1184031"/>
            </a:xfrm>
            <a:prstGeom prst="rightArrow">
              <a:avLst>
                <a:gd fmla="val 50000" name="adj1"/>
                <a:gd fmla="val 50000" name="adj2"/>
              </a:avLst>
            </a:prstGeom>
            <a:solidFill>
              <a:schemeClr val="accent1"/>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568"/>
                                        </p:tgtEl>
                                        <p:attrNameLst>
                                          <p:attrName>style.visibility</p:attrName>
                                        </p:attrNameLst>
                                      </p:cBhvr>
                                      <p:to>
                                        <p:strVal val="visible"/>
                                      </p:to>
                                    </p:set>
                                    <p:anim calcmode="lin" valueType="num">
                                      <p:cBhvr additive="base">
                                        <p:cTn dur="500"/>
                                        <p:tgtEl>
                                          <p:spTgt spid="568"/>
                                        </p:tgtEl>
                                        <p:attrNameLst>
                                          <p:attrName>ppt_w</p:attrName>
                                        </p:attrNameLst>
                                      </p:cBhvr>
                                      <p:tavLst>
                                        <p:tav fmla="" tm="0">
                                          <p:val>
                                            <p:strVal val="0"/>
                                          </p:val>
                                        </p:tav>
                                        <p:tav fmla="" tm="100000">
                                          <p:val>
                                            <p:strVal val="#ppt_w"/>
                                          </p:val>
                                        </p:tav>
                                      </p:tavLst>
                                    </p:anim>
                                    <p:anim calcmode="lin" valueType="num">
                                      <p:cBhvr additive="base">
                                        <p:cTn dur="500"/>
                                        <p:tgtEl>
                                          <p:spTgt spid="568"/>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64"/>
          <p:cNvSpPr txBox="1"/>
          <p:nvPr>
            <p:ph type="title"/>
          </p:nvPr>
        </p:nvSpPr>
        <p:spPr>
          <a:xfrm>
            <a:off x="1085557" y="2713280"/>
            <a:ext cx="10058400" cy="1450757"/>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3F3F3F"/>
              </a:buClr>
              <a:buSzPts val="4800"/>
              <a:buFont typeface="Calibri"/>
              <a:buNone/>
            </a:pPr>
            <a:r>
              <a:rPr b="1" lang="en-US"/>
              <a:t>Dart Programming - Loops</a:t>
            </a:r>
            <a:br>
              <a:rPr b="1" lang="en-US"/>
            </a:br>
            <a:endParaRPr b="1"/>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6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Loops</a:t>
            </a:r>
            <a:endParaRPr/>
          </a:p>
        </p:txBody>
      </p:sp>
      <p:sp>
        <p:nvSpPr>
          <p:cNvPr id="582" name="Google Shape;582;p65"/>
          <p:cNvSpPr txBox="1"/>
          <p:nvPr>
            <p:ph idx="1" type="body"/>
          </p:nvPr>
        </p:nvSpPr>
        <p:spPr>
          <a:xfrm>
            <a:off x="1097280" y="1845734"/>
            <a:ext cx="4811151" cy="4023360"/>
          </a:xfrm>
          <a:prstGeom prst="rect">
            <a:avLst/>
          </a:prstGeom>
          <a:noFill/>
          <a:ln>
            <a:noFill/>
          </a:ln>
        </p:spPr>
        <p:txBody>
          <a:bodyPr anchorCtr="0" anchor="t" bIns="45700" lIns="0" spcFirstLastPara="1" rIns="0" wrap="square" tIns="45700">
            <a:normAutofit/>
          </a:bodyPr>
          <a:lstStyle/>
          <a:p>
            <a:pPr indent="-203200" lvl="0" marL="91440" rtl="0" algn="l">
              <a:lnSpc>
                <a:spcPct val="90000"/>
              </a:lnSpc>
              <a:spcBef>
                <a:spcPts val="0"/>
              </a:spcBef>
              <a:spcAft>
                <a:spcPts val="0"/>
              </a:spcAft>
              <a:buSzPts val="3200"/>
              <a:buFont typeface="Noto Sans Symbols"/>
              <a:buChar char="⮚"/>
            </a:pPr>
            <a:r>
              <a:rPr lang="en-US" sz="3200"/>
              <a:t>Loop statements are used to execute the block of code repeatedly for a specified number of times or until it meets a specified condition.</a:t>
            </a:r>
            <a:endParaRPr sz="3200"/>
          </a:p>
        </p:txBody>
      </p:sp>
      <p:pic>
        <p:nvPicPr>
          <p:cNvPr id="583" name="Google Shape;583;p65"/>
          <p:cNvPicPr preferRelativeResize="0"/>
          <p:nvPr/>
        </p:nvPicPr>
        <p:blipFill rotWithShape="1">
          <a:blip r:embed="rId3">
            <a:alphaModFix/>
          </a:blip>
          <a:srcRect b="0" l="0" r="0" t="0"/>
          <a:stretch/>
        </p:blipFill>
        <p:spPr>
          <a:xfrm>
            <a:off x="6126480" y="1935598"/>
            <a:ext cx="5619048" cy="3057143"/>
          </a:xfrm>
          <a:prstGeom prst="rect">
            <a:avLst/>
          </a:prstGeom>
          <a:noFill/>
          <a:ln cap="flat" cmpd="sng" w="9525">
            <a:solidFill>
              <a:srgbClr val="A65F0D"/>
            </a:solidFill>
            <a:prstDash val="solid"/>
            <a:round/>
            <a:headEnd len="sm" w="sm" type="none"/>
            <a:tailEnd len="sm" w="sm" type="none"/>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6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Definite Loop</a:t>
            </a:r>
            <a:endParaRPr/>
          </a:p>
        </p:txBody>
      </p:sp>
      <p:sp>
        <p:nvSpPr>
          <p:cNvPr id="590" name="Google Shape;590;p66"/>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77800" lvl="0" marL="91440" rtl="0" algn="l">
              <a:lnSpc>
                <a:spcPct val="90000"/>
              </a:lnSpc>
              <a:spcBef>
                <a:spcPts val="0"/>
              </a:spcBef>
              <a:spcAft>
                <a:spcPts val="0"/>
              </a:spcAft>
              <a:buSzPts val="2800"/>
              <a:buFont typeface="Noto Sans Symbols"/>
              <a:buChar char="⮚"/>
            </a:pPr>
            <a:r>
              <a:rPr lang="en-US" sz="2800"/>
              <a:t>A loop whose number of iterations are definite/fixed is termed as a </a:t>
            </a:r>
            <a:r>
              <a:rPr b="1" lang="en-US" sz="2800"/>
              <a:t>definite loop</a:t>
            </a:r>
            <a:r>
              <a:rPr lang="en-US" sz="2800"/>
              <a:t>.</a:t>
            </a:r>
            <a:endParaRPr sz="2800"/>
          </a:p>
        </p:txBody>
      </p:sp>
      <p:pic>
        <p:nvPicPr>
          <p:cNvPr id="591" name="Google Shape;591;p66"/>
          <p:cNvPicPr preferRelativeResize="0"/>
          <p:nvPr/>
        </p:nvPicPr>
        <p:blipFill rotWithShape="1">
          <a:blip r:embed="rId3">
            <a:alphaModFix/>
          </a:blip>
          <a:srcRect b="0" l="0" r="0" t="0"/>
          <a:stretch/>
        </p:blipFill>
        <p:spPr>
          <a:xfrm>
            <a:off x="1803151" y="2838671"/>
            <a:ext cx="8126293" cy="3138797"/>
          </a:xfrm>
          <a:prstGeom prst="rect">
            <a:avLst/>
          </a:prstGeom>
          <a:noFill/>
          <a:ln cap="flat" cmpd="sng" w="9525">
            <a:solidFill>
              <a:srgbClr val="A65F0D"/>
            </a:solidFill>
            <a:prstDash val="solid"/>
            <a:round/>
            <a:headEnd len="sm" w="sm" type="none"/>
            <a:tailEnd len="sm" w="sm" type="none"/>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6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a:t>for</a:t>
            </a:r>
            <a:r>
              <a:rPr lang="en-US"/>
              <a:t> loop</a:t>
            </a:r>
            <a:endParaRPr/>
          </a:p>
        </p:txBody>
      </p:sp>
      <p:sp>
        <p:nvSpPr>
          <p:cNvPr id="598" name="Google Shape;598;p67"/>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77800" lvl="0" marL="91440" rtl="0" algn="l">
              <a:lnSpc>
                <a:spcPct val="90000"/>
              </a:lnSpc>
              <a:spcBef>
                <a:spcPts val="0"/>
              </a:spcBef>
              <a:spcAft>
                <a:spcPts val="0"/>
              </a:spcAft>
              <a:buSzPts val="2800"/>
              <a:buFont typeface="Noto Sans Symbols"/>
              <a:buChar char="⮚"/>
            </a:pPr>
            <a:r>
              <a:rPr lang="en-US" sz="2800"/>
              <a:t>The </a:t>
            </a:r>
            <a:r>
              <a:rPr b="1" lang="en-US" sz="2800"/>
              <a:t>for</a:t>
            </a:r>
            <a:r>
              <a:rPr lang="en-US" sz="2800"/>
              <a:t> loop executes the code block for a specified number of times. It can be used to iterate over a fixed set of values, such as an array.</a:t>
            </a:r>
            <a:endParaRPr sz="2800"/>
          </a:p>
        </p:txBody>
      </p:sp>
      <p:pic>
        <p:nvPicPr>
          <p:cNvPr id="599" name="Google Shape;599;p67"/>
          <p:cNvPicPr preferRelativeResize="0"/>
          <p:nvPr/>
        </p:nvPicPr>
        <p:blipFill rotWithShape="1">
          <a:blip r:embed="rId3">
            <a:alphaModFix/>
          </a:blip>
          <a:srcRect b="0" l="0" r="0" t="0"/>
          <a:stretch/>
        </p:blipFill>
        <p:spPr>
          <a:xfrm>
            <a:off x="1531384" y="3663498"/>
            <a:ext cx="9190191" cy="1459485"/>
          </a:xfrm>
          <a:prstGeom prst="rect">
            <a:avLst/>
          </a:prstGeom>
          <a:noFill/>
          <a:ln cap="flat" cmpd="sng" w="9525">
            <a:solidFill>
              <a:srgbClr val="A65F0D"/>
            </a:solidFill>
            <a:prstDash val="solid"/>
            <a:round/>
            <a:headEnd len="sm" w="sm" type="none"/>
            <a:tailEnd len="sm" w="sm" type="none"/>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pic>
        <p:nvPicPr>
          <p:cNvPr id="605" name="Google Shape;605;p68"/>
          <p:cNvPicPr preferRelativeResize="0"/>
          <p:nvPr/>
        </p:nvPicPr>
        <p:blipFill rotWithShape="1">
          <a:blip r:embed="rId3">
            <a:alphaModFix/>
          </a:blip>
          <a:srcRect b="0" l="0" r="0" t="0"/>
          <a:stretch/>
        </p:blipFill>
        <p:spPr>
          <a:xfrm>
            <a:off x="1434169" y="2000987"/>
            <a:ext cx="5961336" cy="3287501"/>
          </a:xfrm>
          <a:prstGeom prst="rect">
            <a:avLst/>
          </a:prstGeom>
          <a:noFill/>
          <a:ln cap="flat" cmpd="sng" w="9525">
            <a:solidFill>
              <a:srgbClr val="A65F0D"/>
            </a:solidFill>
            <a:prstDash val="solid"/>
            <a:round/>
            <a:headEnd len="sm" w="sm" type="none"/>
            <a:tailEnd len="sm" w="sm" type="none"/>
          </a:ln>
        </p:spPr>
      </p:pic>
      <p:grpSp>
        <p:nvGrpSpPr>
          <p:cNvPr id="606" name="Google Shape;606;p68"/>
          <p:cNvGrpSpPr/>
          <p:nvPr/>
        </p:nvGrpSpPr>
        <p:grpSpPr>
          <a:xfrm>
            <a:off x="7727301" y="2906294"/>
            <a:ext cx="4126523" cy="1220229"/>
            <a:chOff x="6963508" y="2906294"/>
            <a:chExt cx="4126523" cy="1220229"/>
          </a:xfrm>
        </p:grpSpPr>
        <p:pic>
          <p:nvPicPr>
            <p:cNvPr id="607" name="Google Shape;607;p68"/>
            <p:cNvPicPr preferRelativeResize="0"/>
            <p:nvPr/>
          </p:nvPicPr>
          <p:blipFill rotWithShape="1">
            <a:blip r:embed="rId4">
              <a:alphaModFix/>
            </a:blip>
            <a:srcRect b="0" l="0" r="0" t="0"/>
            <a:stretch/>
          </p:blipFill>
          <p:spPr>
            <a:xfrm>
              <a:off x="9305579" y="2906294"/>
              <a:ext cx="1784452" cy="1220229"/>
            </a:xfrm>
            <a:prstGeom prst="rect">
              <a:avLst/>
            </a:prstGeom>
            <a:noFill/>
            <a:ln cap="flat" cmpd="sng" w="9525">
              <a:solidFill>
                <a:srgbClr val="A65F0D"/>
              </a:solidFill>
              <a:prstDash val="solid"/>
              <a:round/>
              <a:headEnd len="sm" w="sm" type="none"/>
              <a:tailEnd len="sm" w="sm" type="none"/>
            </a:ln>
          </p:spPr>
        </p:pic>
        <p:sp>
          <p:nvSpPr>
            <p:cNvPr id="608" name="Google Shape;608;p68"/>
            <p:cNvSpPr/>
            <p:nvPr/>
          </p:nvSpPr>
          <p:spPr>
            <a:xfrm>
              <a:off x="6963508" y="3158339"/>
              <a:ext cx="2180492" cy="716137"/>
            </a:xfrm>
            <a:prstGeom prst="rightArrow">
              <a:avLst>
                <a:gd fmla="val 50000" name="adj1"/>
                <a:gd fmla="val 50000" name="adj2"/>
              </a:avLst>
            </a:prstGeom>
            <a:solidFill>
              <a:schemeClr val="accent1"/>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606"/>
                                        </p:tgtEl>
                                        <p:attrNameLst>
                                          <p:attrName>style.visibility</p:attrName>
                                        </p:attrNameLst>
                                      </p:cBhvr>
                                      <p:to>
                                        <p:strVal val="visible"/>
                                      </p:to>
                                    </p:set>
                                    <p:anim calcmode="lin" valueType="num">
                                      <p:cBhvr additive="base">
                                        <p:cTn dur="500"/>
                                        <p:tgtEl>
                                          <p:spTgt spid="606"/>
                                        </p:tgtEl>
                                        <p:attrNameLst>
                                          <p:attrName>ppt_w</p:attrName>
                                        </p:attrNameLst>
                                      </p:cBhvr>
                                      <p:tavLst>
                                        <p:tav fmla="" tm="0">
                                          <p:val>
                                            <p:strVal val="0"/>
                                          </p:val>
                                        </p:tav>
                                        <p:tav fmla="" tm="100000">
                                          <p:val>
                                            <p:strVal val="#ppt_w"/>
                                          </p:val>
                                        </p:tav>
                                      </p:tavLst>
                                    </p:anim>
                                    <p:anim calcmode="lin" valueType="num">
                                      <p:cBhvr additive="base">
                                        <p:cTn dur="500"/>
                                        <p:tgtEl>
                                          <p:spTgt spid="606"/>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6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b="1" lang="en-US"/>
              <a:t>for...in </a:t>
            </a:r>
            <a:r>
              <a:rPr lang="en-US"/>
              <a:t>loop</a:t>
            </a:r>
            <a:endParaRPr/>
          </a:p>
        </p:txBody>
      </p:sp>
      <p:sp>
        <p:nvSpPr>
          <p:cNvPr id="615" name="Google Shape;615;p69"/>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77800" lvl="0" marL="91440" rtl="0" algn="l">
              <a:lnSpc>
                <a:spcPct val="90000"/>
              </a:lnSpc>
              <a:spcBef>
                <a:spcPts val="0"/>
              </a:spcBef>
              <a:spcAft>
                <a:spcPts val="0"/>
              </a:spcAft>
              <a:buSzPts val="2800"/>
              <a:buFont typeface="Noto Sans Symbols"/>
              <a:buChar char="⮚"/>
            </a:pPr>
            <a:r>
              <a:rPr lang="en-US" sz="2800"/>
              <a:t>The for...in loop is used to loop through an object's properties.</a:t>
            </a:r>
            <a:endParaRPr sz="2800"/>
          </a:p>
        </p:txBody>
      </p:sp>
      <p:pic>
        <p:nvPicPr>
          <p:cNvPr id="616" name="Google Shape;616;p69"/>
          <p:cNvPicPr preferRelativeResize="0"/>
          <p:nvPr/>
        </p:nvPicPr>
        <p:blipFill rotWithShape="1">
          <a:blip r:embed="rId3">
            <a:alphaModFix/>
          </a:blip>
          <a:srcRect b="0" l="0" r="0" t="0"/>
          <a:stretch/>
        </p:blipFill>
        <p:spPr>
          <a:xfrm>
            <a:off x="2599366" y="3196599"/>
            <a:ext cx="6557143" cy="1715370"/>
          </a:xfrm>
          <a:prstGeom prst="rect">
            <a:avLst/>
          </a:prstGeom>
          <a:noFill/>
          <a:ln cap="flat" cmpd="sng" w="9525">
            <a:solidFill>
              <a:srgbClr val="A65F0D"/>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t/>
            </a:r>
            <a:endParaRPr/>
          </a:p>
        </p:txBody>
      </p:sp>
      <p:pic>
        <p:nvPicPr>
          <p:cNvPr id="155" name="Google Shape;155;p7"/>
          <p:cNvPicPr preferRelativeResize="0"/>
          <p:nvPr>
            <p:ph idx="1" type="body"/>
          </p:nvPr>
        </p:nvPicPr>
        <p:blipFill rotWithShape="1">
          <a:blip r:embed="rId3">
            <a:alphaModFix/>
          </a:blip>
          <a:srcRect b="0" l="0" r="0" t="0"/>
          <a:stretch/>
        </p:blipFill>
        <p:spPr>
          <a:xfrm>
            <a:off x="1097280" y="0"/>
            <a:ext cx="11094720" cy="6368527"/>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pic>
        <p:nvPicPr>
          <p:cNvPr id="621" name="Google Shape;621;p70"/>
          <p:cNvPicPr preferRelativeResize="0"/>
          <p:nvPr/>
        </p:nvPicPr>
        <p:blipFill rotWithShape="1">
          <a:blip r:embed="rId3">
            <a:alphaModFix/>
          </a:blip>
          <a:srcRect b="0" l="0" r="0" t="0"/>
          <a:stretch/>
        </p:blipFill>
        <p:spPr>
          <a:xfrm>
            <a:off x="2457757" y="2071443"/>
            <a:ext cx="5112595" cy="3158567"/>
          </a:xfrm>
          <a:prstGeom prst="rect">
            <a:avLst/>
          </a:prstGeom>
          <a:noFill/>
          <a:ln cap="flat" cmpd="sng" w="9525">
            <a:solidFill>
              <a:srgbClr val="A65F0D"/>
            </a:solidFill>
            <a:prstDash val="solid"/>
            <a:round/>
            <a:headEnd len="sm" w="sm" type="none"/>
            <a:tailEnd len="sm" w="sm" type="none"/>
          </a:ln>
        </p:spPr>
      </p:pic>
      <p:grpSp>
        <p:nvGrpSpPr>
          <p:cNvPr id="622" name="Google Shape;622;p70"/>
          <p:cNvGrpSpPr/>
          <p:nvPr/>
        </p:nvGrpSpPr>
        <p:grpSpPr>
          <a:xfrm>
            <a:off x="8026308" y="2410486"/>
            <a:ext cx="3681131" cy="2894827"/>
            <a:chOff x="7197969" y="1829573"/>
            <a:chExt cx="3681131" cy="2894827"/>
          </a:xfrm>
        </p:grpSpPr>
        <p:pic>
          <p:nvPicPr>
            <p:cNvPr id="623" name="Google Shape;623;p70"/>
            <p:cNvPicPr preferRelativeResize="0"/>
            <p:nvPr/>
          </p:nvPicPr>
          <p:blipFill rotWithShape="1">
            <a:blip r:embed="rId4">
              <a:alphaModFix/>
            </a:blip>
            <a:srcRect b="0" l="0" r="0" t="0"/>
            <a:stretch/>
          </p:blipFill>
          <p:spPr>
            <a:xfrm>
              <a:off x="9514395" y="1829573"/>
              <a:ext cx="1364705" cy="2894827"/>
            </a:xfrm>
            <a:prstGeom prst="rect">
              <a:avLst/>
            </a:prstGeom>
            <a:noFill/>
            <a:ln cap="flat" cmpd="sng" w="9525">
              <a:solidFill>
                <a:srgbClr val="A65F0D"/>
              </a:solidFill>
              <a:prstDash val="solid"/>
              <a:round/>
              <a:headEnd len="sm" w="sm" type="none"/>
              <a:tailEnd len="sm" w="sm" type="none"/>
            </a:ln>
          </p:spPr>
        </p:pic>
        <p:sp>
          <p:nvSpPr>
            <p:cNvPr id="624" name="Google Shape;624;p70"/>
            <p:cNvSpPr/>
            <p:nvPr/>
          </p:nvSpPr>
          <p:spPr>
            <a:xfrm>
              <a:off x="7197969" y="2891625"/>
              <a:ext cx="2180492" cy="716137"/>
            </a:xfrm>
            <a:prstGeom prst="rightArrow">
              <a:avLst>
                <a:gd fmla="val 50000" name="adj1"/>
                <a:gd fmla="val 50000" name="adj2"/>
              </a:avLst>
            </a:prstGeom>
            <a:solidFill>
              <a:schemeClr val="accent1"/>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622"/>
                                        </p:tgtEl>
                                        <p:attrNameLst>
                                          <p:attrName>style.visibility</p:attrName>
                                        </p:attrNameLst>
                                      </p:cBhvr>
                                      <p:to>
                                        <p:strVal val="visible"/>
                                      </p:to>
                                    </p:set>
                                    <p:anim calcmode="lin" valueType="num">
                                      <p:cBhvr additive="base">
                                        <p:cTn dur="500"/>
                                        <p:tgtEl>
                                          <p:spTgt spid="622"/>
                                        </p:tgtEl>
                                        <p:attrNameLst>
                                          <p:attrName>ppt_w</p:attrName>
                                        </p:attrNameLst>
                                      </p:cBhvr>
                                      <p:tavLst>
                                        <p:tav fmla="" tm="0">
                                          <p:val>
                                            <p:strVal val="0"/>
                                          </p:val>
                                        </p:tav>
                                        <p:tav fmla="" tm="100000">
                                          <p:val>
                                            <p:strVal val="#ppt_w"/>
                                          </p:val>
                                        </p:tav>
                                      </p:tavLst>
                                    </p:anim>
                                    <p:anim calcmode="lin" valueType="num">
                                      <p:cBhvr additive="base">
                                        <p:cTn dur="500"/>
                                        <p:tgtEl>
                                          <p:spTgt spid="622"/>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7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Indefinite Loop</a:t>
            </a:r>
            <a:endParaRPr/>
          </a:p>
        </p:txBody>
      </p:sp>
      <p:sp>
        <p:nvSpPr>
          <p:cNvPr id="630" name="Google Shape;630;p7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77800" lvl="0" marL="91440" rtl="0" algn="l">
              <a:lnSpc>
                <a:spcPct val="90000"/>
              </a:lnSpc>
              <a:spcBef>
                <a:spcPts val="0"/>
              </a:spcBef>
              <a:spcAft>
                <a:spcPts val="0"/>
              </a:spcAft>
              <a:buSzPts val="2800"/>
              <a:buFont typeface="Noto Sans Symbols"/>
              <a:buChar char="⮚"/>
            </a:pPr>
            <a:r>
              <a:rPr lang="en-US" sz="2800"/>
              <a:t>Used when the number of iterations in a loop is indeterminate or unknown. Indefinite loops can be implemented using −</a:t>
            </a:r>
            <a:endParaRPr sz="2800"/>
          </a:p>
        </p:txBody>
      </p:sp>
      <p:pic>
        <p:nvPicPr>
          <p:cNvPr id="631" name="Google Shape;631;p71"/>
          <p:cNvPicPr preferRelativeResize="0"/>
          <p:nvPr/>
        </p:nvPicPr>
        <p:blipFill rotWithShape="1">
          <a:blip r:embed="rId3">
            <a:alphaModFix/>
          </a:blip>
          <a:srcRect b="0" l="0" r="0" t="0"/>
          <a:stretch/>
        </p:blipFill>
        <p:spPr>
          <a:xfrm>
            <a:off x="1862941" y="2810410"/>
            <a:ext cx="8527077" cy="3285589"/>
          </a:xfrm>
          <a:prstGeom prst="rect">
            <a:avLst/>
          </a:prstGeom>
          <a:noFill/>
          <a:ln cap="flat" cmpd="sng" w="9525">
            <a:solidFill>
              <a:srgbClr val="A65F0D"/>
            </a:solidFill>
            <a:prstDash val="solid"/>
            <a:round/>
            <a:headEnd len="sm" w="sm" type="none"/>
            <a:tailEnd len="sm" w="sm" type="none"/>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pic>
        <p:nvPicPr>
          <p:cNvPr id="637" name="Google Shape;637;p72"/>
          <p:cNvPicPr preferRelativeResize="0"/>
          <p:nvPr/>
        </p:nvPicPr>
        <p:blipFill rotWithShape="1">
          <a:blip r:embed="rId3">
            <a:alphaModFix/>
          </a:blip>
          <a:srcRect b="0" l="0" r="0" t="0"/>
          <a:stretch/>
        </p:blipFill>
        <p:spPr>
          <a:xfrm>
            <a:off x="1228587" y="1262832"/>
            <a:ext cx="9122889" cy="1503814"/>
          </a:xfrm>
          <a:prstGeom prst="rect">
            <a:avLst/>
          </a:prstGeom>
          <a:noFill/>
          <a:ln cap="flat" cmpd="sng" w="9525">
            <a:solidFill>
              <a:srgbClr val="A65F0D"/>
            </a:solidFill>
            <a:prstDash val="solid"/>
            <a:round/>
            <a:headEnd len="sm" w="sm" type="none"/>
            <a:tailEnd len="sm" w="sm" type="none"/>
          </a:ln>
        </p:spPr>
      </p:pic>
      <p:pic>
        <p:nvPicPr>
          <p:cNvPr id="638" name="Google Shape;638;p72"/>
          <p:cNvPicPr preferRelativeResize="0"/>
          <p:nvPr/>
        </p:nvPicPr>
        <p:blipFill rotWithShape="1">
          <a:blip r:embed="rId4">
            <a:alphaModFix/>
          </a:blip>
          <a:srcRect b="0" l="0" r="0" t="0"/>
          <a:stretch/>
        </p:blipFill>
        <p:spPr>
          <a:xfrm>
            <a:off x="1228587" y="3039671"/>
            <a:ext cx="4847455" cy="2599129"/>
          </a:xfrm>
          <a:prstGeom prst="rect">
            <a:avLst/>
          </a:prstGeom>
          <a:noFill/>
          <a:ln cap="flat" cmpd="sng" w="9525">
            <a:solidFill>
              <a:srgbClr val="A65F0D"/>
            </a:solidFill>
            <a:prstDash val="solid"/>
            <a:round/>
            <a:headEnd len="sm" w="sm" type="none"/>
            <a:tailEnd len="sm" w="sm" type="none"/>
          </a:ln>
        </p:spPr>
      </p:pic>
      <p:grpSp>
        <p:nvGrpSpPr>
          <p:cNvPr id="639" name="Google Shape;639;p72"/>
          <p:cNvGrpSpPr/>
          <p:nvPr/>
        </p:nvGrpSpPr>
        <p:grpSpPr>
          <a:xfrm>
            <a:off x="6318740" y="3902741"/>
            <a:ext cx="5288624" cy="872987"/>
            <a:chOff x="6471138" y="3902741"/>
            <a:chExt cx="5030717" cy="872987"/>
          </a:xfrm>
        </p:grpSpPr>
        <p:pic>
          <p:nvPicPr>
            <p:cNvPr id="640" name="Google Shape;640;p72"/>
            <p:cNvPicPr preferRelativeResize="0"/>
            <p:nvPr/>
          </p:nvPicPr>
          <p:blipFill rotWithShape="1">
            <a:blip r:embed="rId5">
              <a:alphaModFix/>
            </a:blip>
            <a:srcRect b="0" l="0" r="0" t="0"/>
            <a:stretch/>
          </p:blipFill>
          <p:spPr>
            <a:xfrm>
              <a:off x="7373815" y="3902741"/>
              <a:ext cx="4128040" cy="872987"/>
            </a:xfrm>
            <a:prstGeom prst="rect">
              <a:avLst/>
            </a:prstGeom>
            <a:noFill/>
            <a:ln cap="flat" cmpd="sng" w="9525">
              <a:solidFill>
                <a:srgbClr val="A65F0D"/>
              </a:solidFill>
              <a:prstDash val="solid"/>
              <a:round/>
              <a:headEnd len="sm" w="sm" type="none"/>
              <a:tailEnd len="sm" w="sm" type="none"/>
            </a:ln>
          </p:spPr>
        </p:pic>
        <p:sp>
          <p:nvSpPr>
            <p:cNvPr id="641" name="Google Shape;641;p72"/>
            <p:cNvSpPr/>
            <p:nvPr/>
          </p:nvSpPr>
          <p:spPr>
            <a:xfrm>
              <a:off x="6471138" y="3981165"/>
              <a:ext cx="890954" cy="716137"/>
            </a:xfrm>
            <a:prstGeom prst="rightArrow">
              <a:avLst>
                <a:gd fmla="val 50000" name="adj1"/>
                <a:gd fmla="val 50000" name="adj2"/>
              </a:avLst>
            </a:prstGeom>
            <a:solidFill>
              <a:schemeClr val="accent1"/>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638"/>
                                        </p:tgtEl>
                                        <p:attrNameLst>
                                          <p:attrName>style.visibility</p:attrName>
                                        </p:attrNameLst>
                                      </p:cBhvr>
                                      <p:to>
                                        <p:strVal val="visible"/>
                                      </p:to>
                                    </p:set>
                                    <p:anim calcmode="lin" valueType="num">
                                      <p:cBhvr additive="base">
                                        <p:cTn dur="500"/>
                                        <p:tgtEl>
                                          <p:spTgt spid="638"/>
                                        </p:tgtEl>
                                        <p:attrNameLst>
                                          <p:attrName>ppt_w</p:attrName>
                                        </p:attrNameLst>
                                      </p:cBhvr>
                                      <p:tavLst>
                                        <p:tav fmla="" tm="0">
                                          <p:val>
                                            <p:strVal val="0"/>
                                          </p:val>
                                        </p:tav>
                                        <p:tav fmla="" tm="100000">
                                          <p:val>
                                            <p:strVal val="#ppt_w"/>
                                          </p:val>
                                        </p:tav>
                                      </p:tavLst>
                                    </p:anim>
                                    <p:anim calcmode="lin" valueType="num">
                                      <p:cBhvr additive="base">
                                        <p:cTn dur="500"/>
                                        <p:tgtEl>
                                          <p:spTgt spid="638"/>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639"/>
                                        </p:tgtEl>
                                        <p:attrNameLst>
                                          <p:attrName>style.visibility</p:attrName>
                                        </p:attrNameLst>
                                      </p:cBhvr>
                                      <p:to>
                                        <p:strVal val="visible"/>
                                      </p:to>
                                    </p:set>
                                    <p:anim calcmode="lin" valueType="num">
                                      <p:cBhvr additive="base">
                                        <p:cTn dur="500"/>
                                        <p:tgtEl>
                                          <p:spTgt spid="639"/>
                                        </p:tgtEl>
                                        <p:attrNameLst>
                                          <p:attrName>ppt_w</p:attrName>
                                        </p:attrNameLst>
                                      </p:cBhvr>
                                      <p:tavLst>
                                        <p:tav fmla="" tm="0">
                                          <p:val>
                                            <p:strVal val="0"/>
                                          </p:val>
                                        </p:tav>
                                        <p:tav fmla="" tm="100000">
                                          <p:val>
                                            <p:strVal val="#ppt_w"/>
                                          </p:val>
                                        </p:tav>
                                      </p:tavLst>
                                    </p:anim>
                                    <p:anim calcmode="lin" valueType="num">
                                      <p:cBhvr additive="base">
                                        <p:cTn dur="500"/>
                                        <p:tgtEl>
                                          <p:spTgt spid="639"/>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pic>
        <p:nvPicPr>
          <p:cNvPr id="647" name="Google Shape;647;p73"/>
          <p:cNvPicPr preferRelativeResize="0"/>
          <p:nvPr/>
        </p:nvPicPr>
        <p:blipFill rotWithShape="1">
          <a:blip r:embed="rId3">
            <a:alphaModFix/>
          </a:blip>
          <a:srcRect b="0" l="0" r="0" t="0"/>
          <a:stretch/>
        </p:blipFill>
        <p:spPr>
          <a:xfrm>
            <a:off x="3524823" y="814414"/>
            <a:ext cx="5167908" cy="1633148"/>
          </a:xfrm>
          <a:prstGeom prst="rect">
            <a:avLst/>
          </a:prstGeom>
          <a:noFill/>
          <a:ln cap="flat" cmpd="sng" w="9525">
            <a:solidFill>
              <a:srgbClr val="A65F0D"/>
            </a:solidFill>
            <a:prstDash val="solid"/>
            <a:round/>
            <a:headEnd len="sm" w="sm" type="none"/>
            <a:tailEnd len="sm" w="sm" type="none"/>
          </a:ln>
        </p:spPr>
      </p:pic>
      <p:pic>
        <p:nvPicPr>
          <p:cNvPr id="648" name="Google Shape;648;p73"/>
          <p:cNvPicPr preferRelativeResize="0"/>
          <p:nvPr/>
        </p:nvPicPr>
        <p:blipFill rotWithShape="1">
          <a:blip r:embed="rId4">
            <a:alphaModFix/>
          </a:blip>
          <a:srcRect b="0" l="0" r="0" t="0"/>
          <a:stretch/>
        </p:blipFill>
        <p:spPr>
          <a:xfrm>
            <a:off x="2692348" y="2816549"/>
            <a:ext cx="2900292" cy="3314620"/>
          </a:xfrm>
          <a:prstGeom prst="rect">
            <a:avLst/>
          </a:prstGeom>
          <a:noFill/>
          <a:ln cap="flat" cmpd="sng" w="9525">
            <a:solidFill>
              <a:srgbClr val="A65F0D"/>
            </a:solidFill>
            <a:prstDash val="solid"/>
            <a:round/>
            <a:headEnd len="sm" w="sm" type="none"/>
            <a:tailEnd len="sm" w="sm" type="none"/>
          </a:ln>
        </p:spPr>
      </p:pic>
      <p:grpSp>
        <p:nvGrpSpPr>
          <p:cNvPr id="649" name="Google Shape;649;p73"/>
          <p:cNvGrpSpPr/>
          <p:nvPr/>
        </p:nvGrpSpPr>
        <p:grpSpPr>
          <a:xfrm>
            <a:off x="6318739" y="2331204"/>
            <a:ext cx="3481752" cy="4097742"/>
            <a:chOff x="6318739" y="2331204"/>
            <a:chExt cx="3481752" cy="4097742"/>
          </a:xfrm>
        </p:grpSpPr>
        <p:pic>
          <p:nvPicPr>
            <p:cNvPr id="650" name="Google Shape;650;p73"/>
            <p:cNvPicPr preferRelativeResize="0"/>
            <p:nvPr/>
          </p:nvPicPr>
          <p:blipFill rotWithShape="1">
            <a:blip r:embed="rId5">
              <a:alphaModFix/>
            </a:blip>
            <a:srcRect b="0" l="0" r="0" t="0"/>
            <a:stretch/>
          </p:blipFill>
          <p:spPr>
            <a:xfrm>
              <a:off x="9277734" y="2331204"/>
              <a:ext cx="522757" cy="4097742"/>
            </a:xfrm>
            <a:prstGeom prst="rect">
              <a:avLst/>
            </a:prstGeom>
            <a:noFill/>
            <a:ln cap="flat" cmpd="sng" w="9525">
              <a:solidFill>
                <a:srgbClr val="A65F0D"/>
              </a:solidFill>
              <a:prstDash val="solid"/>
              <a:round/>
              <a:headEnd len="sm" w="sm" type="none"/>
              <a:tailEnd len="sm" w="sm" type="none"/>
            </a:ln>
          </p:spPr>
        </p:pic>
        <p:sp>
          <p:nvSpPr>
            <p:cNvPr id="651" name="Google Shape;651;p73"/>
            <p:cNvSpPr/>
            <p:nvPr/>
          </p:nvSpPr>
          <p:spPr>
            <a:xfrm>
              <a:off x="6318739" y="3981165"/>
              <a:ext cx="2860429" cy="716137"/>
            </a:xfrm>
            <a:prstGeom prst="rightArrow">
              <a:avLst>
                <a:gd fmla="val 50000" name="adj1"/>
                <a:gd fmla="val 50000" name="adj2"/>
              </a:avLst>
            </a:prstGeom>
            <a:solidFill>
              <a:schemeClr val="accent1"/>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648"/>
                                        </p:tgtEl>
                                        <p:attrNameLst>
                                          <p:attrName>style.visibility</p:attrName>
                                        </p:attrNameLst>
                                      </p:cBhvr>
                                      <p:to>
                                        <p:strVal val="visible"/>
                                      </p:to>
                                    </p:set>
                                    <p:anim calcmode="lin" valueType="num">
                                      <p:cBhvr additive="base">
                                        <p:cTn dur="500"/>
                                        <p:tgtEl>
                                          <p:spTgt spid="648"/>
                                        </p:tgtEl>
                                        <p:attrNameLst>
                                          <p:attrName>ppt_w</p:attrName>
                                        </p:attrNameLst>
                                      </p:cBhvr>
                                      <p:tavLst>
                                        <p:tav fmla="" tm="0">
                                          <p:val>
                                            <p:strVal val="0"/>
                                          </p:val>
                                        </p:tav>
                                        <p:tav fmla="" tm="100000">
                                          <p:val>
                                            <p:strVal val="#ppt_w"/>
                                          </p:val>
                                        </p:tav>
                                      </p:tavLst>
                                    </p:anim>
                                    <p:anim calcmode="lin" valueType="num">
                                      <p:cBhvr additive="base">
                                        <p:cTn dur="500"/>
                                        <p:tgtEl>
                                          <p:spTgt spid="648"/>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649"/>
                                        </p:tgtEl>
                                        <p:attrNameLst>
                                          <p:attrName>style.visibility</p:attrName>
                                        </p:attrNameLst>
                                      </p:cBhvr>
                                      <p:to>
                                        <p:strVal val="visible"/>
                                      </p:to>
                                    </p:set>
                                    <p:anim calcmode="lin" valueType="num">
                                      <p:cBhvr additive="base">
                                        <p:cTn dur="500"/>
                                        <p:tgtEl>
                                          <p:spTgt spid="649"/>
                                        </p:tgtEl>
                                        <p:attrNameLst>
                                          <p:attrName>ppt_w</p:attrName>
                                        </p:attrNameLst>
                                      </p:cBhvr>
                                      <p:tavLst>
                                        <p:tav fmla="" tm="0">
                                          <p:val>
                                            <p:strVal val="0"/>
                                          </p:val>
                                        </p:tav>
                                        <p:tav fmla="" tm="100000">
                                          <p:val>
                                            <p:strVal val="#ppt_w"/>
                                          </p:val>
                                        </p:tav>
                                      </p:tavLst>
                                    </p:anim>
                                    <p:anim calcmode="lin" valueType="num">
                                      <p:cBhvr additive="base">
                                        <p:cTn dur="500"/>
                                        <p:tgtEl>
                                          <p:spTgt spid="649"/>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7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Loop Control Statements</a:t>
            </a:r>
            <a:endParaRPr/>
          </a:p>
        </p:txBody>
      </p:sp>
      <p:sp>
        <p:nvSpPr>
          <p:cNvPr id="658" name="Google Shape;658;p74"/>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77800" lvl="0" marL="91440" rtl="0" algn="l">
              <a:lnSpc>
                <a:spcPct val="90000"/>
              </a:lnSpc>
              <a:spcBef>
                <a:spcPts val="0"/>
              </a:spcBef>
              <a:spcAft>
                <a:spcPts val="0"/>
              </a:spcAft>
              <a:buSzPts val="2800"/>
              <a:buFont typeface="Noto Sans Symbols"/>
              <a:buChar char="⮚"/>
            </a:pPr>
            <a:r>
              <a:rPr b="1" lang="en-US" sz="2800"/>
              <a:t>Control</a:t>
            </a:r>
            <a:r>
              <a:rPr lang="en-US" sz="2800"/>
              <a:t> flow </a:t>
            </a:r>
            <a:r>
              <a:rPr b="1" lang="en-US" sz="2800"/>
              <a:t>statements</a:t>
            </a:r>
            <a:r>
              <a:rPr lang="en-US" sz="2800"/>
              <a:t> </a:t>
            </a:r>
            <a:r>
              <a:rPr lang="en-US" sz="2400"/>
              <a:t>allow</a:t>
            </a:r>
            <a:r>
              <a:rPr lang="en-US" sz="2800"/>
              <a:t> us to break up the flow of code by employing decision-making, </a:t>
            </a:r>
            <a:r>
              <a:rPr b="1" lang="en-US" sz="2800"/>
              <a:t>looping</a:t>
            </a:r>
            <a:r>
              <a:rPr lang="en-US" sz="2800"/>
              <a:t>, branching and enabling our program to conditionally execute particular blocks of code</a:t>
            </a:r>
            <a:endParaRPr sz="2800"/>
          </a:p>
        </p:txBody>
      </p:sp>
      <p:pic>
        <p:nvPicPr>
          <p:cNvPr id="659" name="Google Shape;659;p74"/>
          <p:cNvPicPr preferRelativeResize="0"/>
          <p:nvPr/>
        </p:nvPicPr>
        <p:blipFill rotWithShape="1">
          <a:blip r:embed="rId3">
            <a:alphaModFix/>
          </a:blip>
          <a:srcRect b="0" l="0" r="0" t="0"/>
          <a:stretch/>
        </p:blipFill>
        <p:spPr>
          <a:xfrm>
            <a:off x="2035125" y="3282230"/>
            <a:ext cx="8182710" cy="2695238"/>
          </a:xfrm>
          <a:prstGeom prst="rect">
            <a:avLst/>
          </a:prstGeom>
          <a:noFill/>
          <a:ln cap="flat" cmpd="sng" w="9525">
            <a:solidFill>
              <a:srgbClr val="A65F0D"/>
            </a:solidFill>
            <a:prstDash val="solid"/>
            <a:round/>
            <a:headEnd len="sm" w="sm" type="none"/>
            <a:tailEnd len="sm" w="sm" type="none"/>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pic>
        <p:nvPicPr>
          <p:cNvPr id="665" name="Google Shape;665;p75"/>
          <p:cNvPicPr preferRelativeResize="0"/>
          <p:nvPr/>
        </p:nvPicPr>
        <p:blipFill rotWithShape="1">
          <a:blip r:embed="rId3">
            <a:alphaModFix/>
          </a:blip>
          <a:srcRect b="0" l="0" r="0" t="0"/>
          <a:stretch/>
        </p:blipFill>
        <p:spPr>
          <a:xfrm>
            <a:off x="1121320" y="459502"/>
            <a:ext cx="9956987" cy="3186373"/>
          </a:xfrm>
          <a:prstGeom prst="rect">
            <a:avLst/>
          </a:prstGeom>
          <a:noFill/>
          <a:ln cap="flat" cmpd="sng" w="9525">
            <a:solidFill>
              <a:srgbClr val="A65F0D"/>
            </a:solidFill>
            <a:prstDash val="solid"/>
            <a:round/>
            <a:headEnd len="sm" w="sm" type="none"/>
            <a:tailEnd len="sm" w="sm" type="none"/>
          </a:ln>
        </p:spPr>
      </p:pic>
      <p:grpSp>
        <p:nvGrpSpPr>
          <p:cNvPr id="666" name="Google Shape;666;p75"/>
          <p:cNvGrpSpPr/>
          <p:nvPr/>
        </p:nvGrpSpPr>
        <p:grpSpPr>
          <a:xfrm>
            <a:off x="1080457" y="3997209"/>
            <a:ext cx="10038712" cy="2122237"/>
            <a:chOff x="1080457" y="3997209"/>
            <a:chExt cx="10038712" cy="2122237"/>
          </a:xfrm>
        </p:grpSpPr>
        <p:pic>
          <p:nvPicPr>
            <p:cNvPr id="667" name="Google Shape;667;p75"/>
            <p:cNvPicPr preferRelativeResize="0"/>
            <p:nvPr/>
          </p:nvPicPr>
          <p:blipFill rotWithShape="1">
            <a:blip r:embed="rId4">
              <a:alphaModFix/>
            </a:blip>
            <a:srcRect b="0" l="0" r="0" t="0"/>
            <a:stretch/>
          </p:blipFill>
          <p:spPr>
            <a:xfrm>
              <a:off x="1080457" y="5333282"/>
              <a:ext cx="10038712" cy="786164"/>
            </a:xfrm>
            <a:prstGeom prst="rect">
              <a:avLst/>
            </a:prstGeom>
            <a:noFill/>
            <a:ln cap="flat" cmpd="sng" w="9525">
              <a:solidFill>
                <a:srgbClr val="A65F0D"/>
              </a:solidFill>
              <a:prstDash val="solid"/>
              <a:round/>
              <a:headEnd len="sm" w="sm" type="none"/>
              <a:tailEnd len="sm" w="sm" type="none"/>
            </a:ln>
          </p:spPr>
        </p:pic>
        <p:sp>
          <p:nvSpPr>
            <p:cNvPr id="668" name="Google Shape;668;p75"/>
            <p:cNvSpPr/>
            <p:nvPr/>
          </p:nvSpPr>
          <p:spPr>
            <a:xfrm>
              <a:off x="5326089" y="3997209"/>
              <a:ext cx="1547447" cy="984739"/>
            </a:xfrm>
            <a:prstGeom prst="downArrow">
              <a:avLst>
                <a:gd fmla="val 50000" name="adj1"/>
                <a:gd fmla="val 50000" name="adj2"/>
              </a:avLst>
            </a:prstGeom>
            <a:solidFill>
              <a:schemeClr val="accent1"/>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666"/>
                                        </p:tgtEl>
                                        <p:attrNameLst>
                                          <p:attrName>style.visibility</p:attrName>
                                        </p:attrNameLst>
                                      </p:cBhvr>
                                      <p:to>
                                        <p:strVal val="visible"/>
                                      </p:to>
                                    </p:set>
                                    <p:anim calcmode="lin" valueType="num">
                                      <p:cBhvr additive="base">
                                        <p:cTn dur="500"/>
                                        <p:tgtEl>
                                          <p:spTgt spid="666"/>
                                        </p:tgtEl>
                                        <p:attrNameLst>
                                          <p:attrName>ppt_w</p:attrName>
                                        </p:attrNameLst>
                                      </p:cBhvr>
                                      <p:tavLst>
                                        <p:tav fmla="" tm="0">
                                          <p:val>
                                            <p:strVal val="0"/>
                                          </p:val>
                                        </p:tav>
                                        <p:tav fmla="" tm="100000">
                                          <p:val>
                                            <p:strVal val="#ppt_w"/>
                                          </p:val>
                                        </p:tav>
                                      </p:tavLst>
                                    </p:anim>
                                    <p:anim calcmode="lin" valueType="num">
                                      <p:cBhvr additive="base">
                                        <p:cTn dur="500"/>
                                        <p:tgtEl>
                                          <p:spTgt spid="666"/>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pic>
        <p:nvPicPr>
          <p:cNvPr id="674" name="Google Shape;674;p76"/>
          <p:cNvPicPr preferRelativeResize="0"/>
          <p:nvPr/>
        </p:nvPicPr>
        <p:blipFill rotWithShape="1">
          <a:blip r:embed="rId3">
            <a:alphaModFix/>
          </a:blip>
          <a:srcRect b="0" l="0" r="0" t="0"/>
          <a:stretch/>
        </p:blipFill>
        <p:spPr>
          <a:xfrm>
            <a:off x="1556185" y="432404"/>
            <a:ext cx="9172734" cy="3424488"/>
          </a:xfrm>
          <a:prstGeom prst="rect">
            <a:avLst/>
          </a:prstGeom>
          <a:noFill/>
          <a:ln cap="flat" cmpd="sng" w="9525">
            <a:solidFill>
              <a:srgbClr val="A65F0D"/>
            </a:solidFill>
            <a:prstDash val="solid"/>
            <a:round/>
            <a:headEnd len="sm" w="sm" type="none"/>
            <a:tailEnd len="sm" w="sm" type="none"/>
          </a:ln>
        </p:spPr>
      </p:pic>
      <p:grpSp>
        <p:nvGrpSpPr>
          <p:cNvPr id="675" name="Google Shape;675;p76"/>
          <p:cNvGrpSpPr/>
          <p:nvPr/>
        </p:nvGrpSpPr>
        <p:grpSpPr>
          <a:xfrm>
            <a:off x="2077059" y="4183679"/>
            <a:ext cx="8130986" cy="1888874"/>
            <a:chOff x="2077059" y="4183679"/>
            <a:chExt cx="8130986" cy="1888874"/>
          </a:xfrm>
        </p:grpSpPr>
        <p:pic>
          <p:nvPicPr>
            <p:cNvPr id="676" name="Google Shape;676;p76"/>
            <p:cNvPicPr preferRelativeResize="0"/>
            <p:nvPr/>
          </p:nvPicPr>
          <p:blipFill rotWithShape="1">
            <a:blip r:embed="rId4">
              <a:alphaModFix/>
            </a:blip>
            <a:srcRect b="0" l="0" r="0" t="0"/>
            <a:stretch/>
          </p:blipFill>
          <p:spPr>
            <a:xfrm>
              <a:off x="2077059" y="5495206"/>
              <a:ext cx="8130986" cy="577347"/>
            </a:xfrm>
            <a:prstGeom prst="rect">
              <a:avLst/>
            </a:prstGeom>
            <a:noFill/>
            <a:ln cap="flat" cmpd="sng" w="9525">
              <a:solidFill>
                <a:srgbClr val="A65F0D"/>
              </a:solidFill>
              <a:prstDash val="solid"/>
              <a:round/>
              <a:headEnd len="sm" w="sm" type="none"/>
              <a:tailEnd len="sm" w="sm" type="none"/>
            </a:ln>
          </p:spPr>
        </p:pic>
        <p:sp>
          <p:nvSpPr>
            <p:cNvPr id="677" name="Google Shape;677;p76"/>
            <p:cNvSpPr/>
            <p:nvPr/>
          </p:nvSpPr>
          <p:spPr>
            <a:xfrm>
              <a:off x="5253980" y="4183679"/>
              <a:ext cx="1547447" cy="984739"/>
            </a:xfrm>
            <a:prstGeom prst="downArrow">
              <a:avLst>
                <a:gd fmla="val 50000" name="adj1"/>
                <a:gd fmla="val 50000" name="adj2"/>
              </a:avLst>
            </a:prstGeom>
            <a:solidFill>
              <a:schemeClr val="accent1"/>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675"/>
                                        </p:tgtEl>
                                        <p:attrNameLst>
                                          <p:attrName>style.visibility</p:attrName>
                                        </p:attrNameLst>
                                      </p:cBhvr>
                                      <p:to>
                                        <p:strVal val="visible"/>
                                      </p:to>
                                    </p:set>
                                    <p:anim calcmode="lin" valueType="num">
                                      <p:cBhvr additive="base">
                                        <p:cTn dur="500"/>
                                        <p:tgtEl>
                                          <p:spTgt spid="675"/>
                                        </p:tgtEl>
                                        <p:attrNameLst>
                                          <p:attrName>ppt_w</p:attrName>
                                        </p:attrNameLst>
                                      </p:cBhvr>
                                      <p:tavLst>
                                        <p:tav fmla="" tm="0">
                                          <p:val>
                                            <p:strVal val="0"/>
                                          </p:val>
                                        </p:tav>
                                        <p:tav fmla="" tm="100000">
                                          <p:val>
                                            <p:strVal val="#ppt_w"/>
                                          </p:val>
                                        </p:tav>
                                      </p:tavLst>
                                    </p:anim>
                                    <p:anim calcmode="lin" valueType="num">
                                      <p:cBhvr additive="base">
                                        <p:cTn dur="500"/>
                                        <p:tgtEl>
                                          <p:spTgt spid="675"/>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77"/>
          <p:cNvSpPr txBox="1"/>
          <p:nvPr>
            <p:ph type="title"/>
          </p:nvPr>
        </p:nvSpPr>
        <p:spPr>
          <a:xfrm>
            <a:off x="1296572" y="2478818"/>
            <a:ext cx="10058400" cy="1450757"/>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3F3F3F"/>
              </a:buClr>
              <a:buSzPts val="4800"/>
              <a:buFont typeface="Calibri"/>
              <a:buNone/>
            </a:pPr>
            <a:r>
              <a:rPr b="1" lang="en-US"/>
              <a:t>Dart Programming - Decision Making</a:t>
            </a:r>
            <a:br>
              <a:rPr b="1" lang="en-US"/>
            </a:b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7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Conditional/Decision-Making</a:t>
            </a:r>
            <a:endParaRPr/>
          </a:p>
        </p:txBody>
      </p:sp>
      <p:sp>
        <p:nvSpPr>
          <p:cNvPr id="689" name="Google Shape;689;p78"/>
          <p:cNvSpPr txBox="1"/>
          <p:nvPr>
            <p:ph idx="1" type="body"/>
          </p:nvPr>
        </p:nvSpPr>
        <p:spPr>
          <a:xfrm>
            <a:off x="1097280" y="1845734"/>
            <a:ext cx="4564966" cy="4023360"/>
          </a:xfrm>
          <a:prstGeom prst="rect">
            <a:avLst/>
          </a:prstGeom>
          <a:noFill/>
          <a:ln>
            <a:noFill/>
          </a:ln>
        </p:spPr>
        <p:txBody>
          <a:bodyPr anchorCtr="0" anchor="t" bIns="45700" lIns="0" spcFirstLastPara="1" rIns="0" wrap="square" tIns="45700">
            <a:normAutofit/>
          </a:bodyPr>
          <a:lstStyle/>
          <a:p>
            <a:pPr indent="-203200" lvl="0" marL="91440" rtl="0" algn="l">
              <a:lnSpc>
                <a:spcPct val="90000"/>
              </a:lnSpc>
              <a:spcBef>
                <a:spcPts val="0"/>
              </a:spcBef>
              <a:spcAft>
                <a:spcPts val="0"/>
              </a:spcAft>
              <a:buSzPts val="3200"/>
              <a:buFont typeface="Noto Sans Symbols"/>
              <a:buChar char="⮚"/>
            </a:pPr>
            <a:r>
              <a:rPr lang="en-US" sz="3200"/>
              <a:t>A conditional/decision-making construct evaluates a condition before the instructions are executed.</a:t>
            </a:r>
            <a:endParaRPr sz="3200"/>
          </a:p>
        </p:txBody>
      </p:sp>
      <p:pic>
        <p:nvPicPr>
          <p:cNvPr id="690" name="Google Shape;690;p78"/>
          <p:cNvPicPr preferRelativeResize="0"/>
          <p:nvPr/>
        </p:nvPicPr>
        <p:blipFill rotWithShape="1">
          <a:blip r:embed="rId3">
            <a:alphaModFix/>
          </a:blip>
          <a:srcRect b="0" l="0" r="0" t="0"/>
          <a:stretch/>
        </p:blipFill>
        <p:spPr>
          <a:xfrm>
            <a:off x="5928758" y="2030999"/>
            <a:ext cx="4598565" cy="3838095"/>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7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Conditional constructs in Dart are classified in the following</a:t>
            </a:r>
            <a:endParaRPr/>
          </a:p>
        </p:txBody>
      </p:sp>
      <p:pic>
        <p:nvPicPr>
          <p:cNvPr descr="C:\Users\Skee\AppData\Local\Temp\SNAGHTMLb471f8.PNG" id="697" name="Google Shape;697;p79"/>
          <p:cNvPicPr preferRelativeResize="0"/>
          <p:nvPr>
            <p:ph idx="1" type="body"/>
          </p:nvPr>
        </p:nvPicPr>
        <p:blipFill rotWithShape="1">
          <a:blip r:embed="rId3">
            <a:alphaModFix/>
          </a:blip>
          <a:srcRect b="0" l="0" r="0" t="0"/>
          <a:stretch/>
        </p:blipFill>
        <p:spPr>
          <a:xfrm>
            <a:off x="1282891" y="1857986"/>
            <a:ext cx="9872789" cy="4378691"/>
          </a:xfrm>
          <a:prstGeom prst="rect">
            <a:avLst/>
          </a:prstGeom>
          <a:noFill/>
          <a:ln cap="flat" cmpd="sng" w="9525">
            <a:solidFill>
              <a:srgbClr val="A65F0D"/>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Language Syntax</a:t>
            </a:r>
            <a:endParaRPr/>
          </a:p>
        </p:txBody>
      </p:sp>
      <p:pic>
        <p:nvPicPr>
          <p:cNvPr id="162" name="Google Shape;162;p8"/>
          <p:cNvPicPr preferRelativeResize="0"/>
          <p:nvPr>
            <p:ph idx="1" type="body"/>
          </p:nvPr>
        </p:nvPicPr>
        <p:blipFill rotWithShape="1">
          <a:blip r:embed="rId3">
            <a:alphaModFix/>
          </a:blip>
          <a:srcRect b="0" l="0" r="0" t="0"/>
          <a:stretch/>
        </p:blipFill>
        <p:spPr>
          <a:xfrm>
            <a:off x="1375914" y="2145099"/>
            <a:ext cx="9779766" cy="3329578"/>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8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If statement</a:t>
            </a:r>
            <a:endParaRPr/>
          </a:p>
        </p:txBody>
      </p:sp>
      <p:sp>
        <p:nvSpPr>
          <p:cNvPr id="704" name="Google Shape;704;p80"/>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77800" lvl="0" marL="91440" rtl="0" algn="l">
              <a:lnSpc>
                <a:spcPct val="90000"/>
              </a:lnSpc>
              <a:spcBef>
                <a:spcPts val="0"/>
              </a:spcBef>
              <a:spcAft>
                <a:spcPts val="0"/>
              </a:spcAft>
              <a:buSzPts val="2800"/>
              <a:buFont typeface="Noto Sans Symbols"/>
              <a:buChar char="⮚"/>
            </a:pPr>
            <a:r>
              <a:rPr lang="en-US" sz="2800"/>
              <a:t>The </a:t>
            </a:r>
            <a:r>
              <a:rPr b="1" lang="en-US" sz="2800"/>
              <a:t>if</a:t>
            </a:r>
            <a:r>
              <a:rPr lang="en-US" sz="2800"/>
              <a:t> construct evaluates a condition before a block of code is executed.</a:t>
            </a:r>
            <a:endParaRPr sz="2800"/>
          </a:p>
        </p:txBody>
      </p:sp>
      <p:pic>
        <p:nvPicPr>
          <p:cNvPr id="705" name="Google Shape;705;p80"/>
          <p:cNvPicPr preferRelativeResize="0"/>
          <p:nvPr/>
        </p:nvPicPr>
        <p:blipFill rotWithShape="1">
          <a:blip r:embed="rId3">
            <a:alphaModFix/>
          </a:blip>
          <a:srcRect b="0" l="0" r="0" t="0"/>
          <a:stretch/>
        </p:blipFill>
        <p:spPr>
          <a:xfrm>
            <a:off x="2513785" y="3046211"/>
            <a:ext cx="7857846" cy="1197542"/>
          </a:xfrm>
          <a:prstGeom prst="rect">
            <a:avLst/>
          </a:prstGeom>
          <a:noFill/>
          <a:ln cap="flat" cmpd="sng" w="9525">
            <a:solidFill>
              <a:srgbClr val="A65F0D"/>
            </a:solidFill>
            <a:prstDash val="solid"/>
            <a:round/>
            <a:headEnd len="sm" w="sm" type="none"/>
            <a:tailEnd len="sm" w="sm" type="none"/>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pic>
        <p:nvPicPr>
          <p:cNvPr id="710" name="Google Shape;710;p81"/>
          <p:cNvPicPr preferRelativeResize="0"/>
          <p:nvPr>
            <p:ph idx="1" type="body"/>
          </p:nvPr>
        </p:nvPicPr>
        <p:blipFill rotWithShape="1">
          <a:blip r:embed="rId3">
            <a:alphaModFix/>
          </a:blip>
          <a:srcRect b="0" l="0" r="0" t="0"/>
          <a:stretch/>
        </p:blipFill>
        <p:spPr>
          <a:xfrm>
            <a:off x="2309962" y="599094"/>
            <a:ext cx="7100504" cy="2800597"/>
          </a:xfrm>
          <a:prstGeom prst="rect">
            <a:avLst/>
          </a:prstGeom>
          <a:noFill/>
          <a:ln cap="flat" cmpd="sng" w="9525">
            <a:solidFill>
              <a:srgbClr val="A65F0D"/>
            </a:solidFill>
            <a:prstDash val="solid"/>
            <a:round/>
            <a:headEnd len="sm" w="sm" type="none"/>
            <a:tailEnd len="sm" w="sm" type="none"/>
          </a:ln>
        </p:spPr>
      </p:pic>
      <p:grpSp>
        <p:nvGrpSpPr>
          <p:cNvPr id="711" name="Google Shape;711;p81"/>
          <p:cNvGrpSpPr/>
          <p:nvPr/>
        </p:nvGrpSpPr>
        <p:grpSpPr>
          <a:xfrm>
            <a:off x="3634325" y="3874858"/>
            <a:ext cx="4739863" cy="2115633"/>
            <a:chOff x="3634325" y="3874858"/>
            <a:chExt cx="4739863" cy="2115633"/>
          </a:xfrm>
        </p:grpSpPr>
        <p:pic>
          <p:nvPicPr>
            <p:cNvPr id="712" name="Google Shape;712;p81"/>
            <p:cNvPicPr preferRelativeResize="0"/>
            <p:nvPr/>
          </p:nvPicPr>
          <p:blipFill rotWithShape="1">
            <a:blip r:embed="rId4">
              <a:alphaModFix/>
            </a:blip>
            <a:srcRect b="0" l="0" r="0" t="0"/>
            <a:stretch/>
          </p:blipFill>
          <p:spPr>
            <a:xfrm>
              <a:off x="3634325" y="5035443"/>
              <a:ext cx="4739863" cy="955048"/>
            </a:xfrm>
            <a:prstGeom prst="rect">
              <a:avLst/>
            </a:prstGeom>
            <a:noFill/>
            <a:ln cap="flat" cmpd="sng" w="9525">
              <a:solidFill>
                <a:srgbClr val="A65F0D"/>
              </a:solidFill>
              <a:prstDash val="solid"/>
              <a:round/>
              <a:headEnd len="sm" w="sm" type="none"/>
              <a:tailEnd len="sm" w="sm" type="none"/>
            </a:ln>
          </p:spPr>
        </p:pic>
        <p:sp>
          <p:nvSpPr>
            <p:cNvPr id="713" name="Google Shape;713;p81"/>
            <p:cNvSpPr/>
            <p:nvPr/>
          </p:nvSpPr>
          <p:spPr>
            <a:xfrm>
              <a:off x="5230534" y="3874858"/>
              <a:ext cx="1547447" cy="984739"/>
            </a:xfrm>
            <a:prstGeom prst="downArrow">
              <a:avLst>
                <a:gd fmla="val 50000" name="adj1"/>
                <a:gd fmla="val 50000" name="adj2"/>
              </a:avLst>
            </a:prstGeom>
            <a:solidFill>
              <a:schemeClr val="accent1"/>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711"/>
                                        </p:tgtEl>
                                        <p:attrNameLst>
                                          <p:attrName>style.visibility</p:attrName>
                                        </p:attrNameLst>
                                      </p:cBhvr>
                                      <p:to>
                                        <p:strVal val="visible"/>
                                      </p:to>
                                    </p:set>
                                    <p:anim calcmode="lin" valueType="num">
                                      <p:cBhvr additive="base">
                                        <p:cTn dur="500"/>
                                        <p:tgtEl>
                                          <p:spTgt spid="711"/>
                                        </p:tgtEl>
                                        <p:attrNameLst>
                                          <p:attrName>ppt_w</p:attrName>
                                        </p:attrNameLst>
                                      </p:cBhvr>
                                      <p:tavLst>
                                        <p:tav fmla="" tm="0">
                                          <p:val>
                                            <p:strVal val="0"/>
                                          </p:val>
                                        </p:tav>
                                        <p:tav fmla="" tm="100000">
                                          <p:val>
                                            <p:strVal val="#ppt_w"/>
                                          </p:val>
                                        </p:tav>
                                      </p:tavLst>
                                    </p:anim>
                                    <p:anim calcmode="lin" valueType="num">
                                      <p:cBhvr additive="base">
                                        <p:cTn dur="500"/>
                                        <p:tgtEl>
                                          <p:spTgt spid="711"/>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82"/>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If … Else Statement</a:t>
            </a:r>
            <a:endParaRPr/>
          </a:p>
        </p:txBody>
      </p:sp>
      <p:sp>
        <p:nvSpPr>
          <p:cNvPr id="720" name="Google Shape;720;p82"/>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77800" lvl="0" marL="91440" rtl="0" algn="l">
              <a:lnSpc>
                <a:spcPct val="90000"/>
              </a:lnSpc>
              <a:spcBef>
                <a:spcPts val="0"/>
              </a:spcBef>
              <a:spcAft>
                <a:spcPts val="0"/>
              </a:spcAft>
              <a:buSzPts val="2800"/>
              <a:buFont typeface="Noto Sans Symbols"/>
              <a:buChar char="⮚"/>
            </a:pPr>
            <a:r>
              <a:rPr lang="en-US" sz="2800"/>
              <a:t>An </a:t>
            </a:r>
            <a:r>
              <a:rPr b="1" lang="en-US" sz="2800"/>
              <a:t>if</a:t>
            </a:r>
            <a:r>
              <a:rPr lang="en-US" sz="2800"/>
              <a:t> can be followed by an optional </a:t>
            </a:r>
            <a:r>
              <a:rPr b="1" lang="en-US" sz="2800"/>
              <a:t>else</a:t>
            </a:r>
            <a:r>
              <a:rPr lang="en-US" sz="2800"/>
              <a:t> block. The </a:t>
            </a:r>
            <a:r>
              <a:rPr b="1" lang="en-US" sz="2800"/>
              <a:t>else</a:t>
            </a:r>
            <a:r>
              <a:rPr lang="en-US" sz="2800"/>
              <a:t> block will execute if the Boolean expression tested by the </a:t>
            </a:r>
            <a:r>
              <a:rPr b="1" lang="en-US" sz="2800"/>
              <a:t>if</a:t>
            </a:r>
            <a:r>
              <a:rPr lang="en-US" sz="2800"/>
              <a:t> block evaluates to false.</a:t>
            </a:r>
            <a:endParaRPr sz="2800"/>
          </a:p>
        </p:txBody>
      </p:sp>
      <p:pic>
        <p:nvPicPr>
          <p:cNvPr id="721" name="Google Shape;721;p82"/>
          <p:cNvPicPr preferRelativeResize="0"/>
          <p:nvPr/>
        </p:nvPicPr>
        <p:blipFill rotWithShape="1">
          <a:blip r:embed="rId3">
            <a:alphaModFix/>
          </a:blip>
          <a:srcRect b="0" l="0" r="0" t="0"/>
          <a:stretch/>
        </p:blipFill>
        <p:spPr>
          <a:xfrm>
            <a:off x="1856204" y="3345905"/>
            <a:ext cx="8534881" cy="1917757"/>
          </a:xfrm>
          <a:prstGeom prst="rect">
            <a:avLst/>
          </a:prstGeom>
          <a:noFill/>
          <a:ln cap="flat" cmpd="sng" w="9525">
            <a:solidFill>
              <a:srgbClr val="A65F0D"/>
            </a:solidFill>
            <a:prstDash val="solid"/>
            <a:round/>
            <a:headEnd len="sm" w="sm" type="none"/>
            <a:tailEnd len="sm" w="sm" type="none"/>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pic>
        <p:nvPicPr>
          <p:cNvPr id="726" name="Google Shape;726;p83"/>
          <p:cNvPicPr preferRelativeResize="0"/>
          <p:nvPr/>
        </p:nvPicPr>
        <p:blipFill rotWithShape="1">
          <a:blip r:embed="rId3">
            <a:alphaModFix/>
          </a:blip>
          <a:srcRect b="0" l="0" r="0" t="0"/>
          <a:stretch/>
        </p:blipFill>
        <p:spPr>
          <a:xfrm>
            <a:off x="872728" y="1569505"/>
            <a:ext cx="4473972" cy="3834833"/>
          </a:xfrm>
          <a:prstGeom prst="rect">
            <a:avLst/>
          </a:prstGeom>
          <a:noFill/>
          <a:ln cap="flat" cmpd="sng" w="9525">
            <a:solidFill>
              <a:srgbClr val="A65F0D"/>
            </a:solidFill>
            <a:prstDash val="solid"/>
            <a:round/>
            <a:headEnd len="sm" w="sm" type="none"/>
            <a:tailEnd len="sm" w="sm" type="none"/>
          </a:ln>
        </p:spPr>
      </p:pic>
      <p:grpSp>
        <p:nvGrpSpPr>
          <p:cNvPr id="727" name="Google Shape;727;p83"/>
          <p:cNvGrpSpPr/>
          <p:nvPr/>
        </p:nvGrpSpPr>
        <p:grpSpPr>
          <a:xfrm>
            <a:off x="5650523" y="2760709"/>
            <a:ext cx="5134707" cy="1452423"/>
            <a:chOff x="5650523" y="2760709"/>
            <a:chExt cx="5134707" cy="1452423"/>
          </a:xfrm>
        </p:grpSpPr>
        <p:pic>
          <p:nvPicPr>
            <p:cNvPr id="728" name="Google Shape;728;p83"/>
            <p:cNvPicPr preferRelativeResize="0"/>
            <p:nvPr/>
          </p:nvPicPr>
          <p:blipFill rotWithShape="1">
            <a:blip r:embed="rId4">
              <a:alphaModFix/>
            </a:blip>
            <a:srcRect b="0" l="0" r="0" t="0"/>
            <a:stretch/>
          </p:blipFill>
          <p:spPr>
            <a:xfrm>
              <a:off x="8606592" y="2760709"/>
              <a:ext cx="2178638" cy="1452423"/>
            </a:xfrm>
            <a:prstGeom prst="rect">
              <a:avLst/>
            </a:prstGeom>
            <a:noFill/>
            <a:ln cap="flat" cmpd="sng" w="9525">
              <a:solidFill>
                <a:srgbClr val="A65F0D"/>
              </a:solidFill>
              <a:prstDash val="solid"/>
              <a:round/>
              <a:headEnd len="sm" w="sm" type="none"/>
              <a:tailEnd len="sm" w="sm" type="none"/>
            </a:ln>
          </p:spPr>
        </p:pic>
        <p:sp>
          <p:nvSpPr>
            <p:cNvPr id="729" name="Google Shape;729;p83"/>
            <p:cNvSpPr/>
            <p:nvPr/>
          </p:nvSpPr>
          <p:spPr>
            <a:xfrm>
              <a:off x="5650523" y="3128851"/>
              <a:ext cx="2860429" cy="716137"/>
            </a:xfrm>
            <a:prstGeom prst="rightArrow">
              <a:avLst>
                <a:gd fmla="val 50000" name="adj1"/>
                <a:gd fmla="val 50000" name="adj2"/>
              </a:avLst>
            </a:prstGeom>
            <a:solidFill>
              <a:schemeClr val="accent1"/>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727"/>
                                        </p:tgtEl>
                                        <p:attrNameLst>
                                          <p:attrName>style.visibility</p:attrName>
                                        </p:attrNameLst>
                                      </p:cBhvr>
                                      <p:to>
                                        <p:strVal val="visible"/>
                                      </p:to>
                                    </p:set>
                                    <p:anim calcmode="lin" valueType="num">
                                      <p:cBhvr additive="base">
                                        <p:cTn dur="500"/>
                                        <p:tgtEl>
                                          <p:spTgt spid="727"/>
                                        </p:tgtEl>
                                        <p:attrNameLst>
                                          <p:attrName>ppt_w</p:attrName>
                                        </p:attrNameLst>
                                      </p:cBhvr>
                                      <p:tavLst>
                                        <p:tav fmla="" tm="0">
                                          <p:val>
                                            <p:strVal val="0"/>
                                          </p:val>
                                        </p:tav>
                                        <p:tav fmla="" tm="100000">
                                          <p:val>
                                            <p:strVal val="#ppt_w"/>
                                          </p:val>
                                        </p:tav>
                                      </p:tavLst>
                                    </p:anim>
                                    <p:anim calcmode="lin" valueType="num">
                                      <p:cBhvr additive="base">
                                        <p:cTn dur="500"/>
                                        <p:tgtEl>
                                          <p:spTgt spid="727"/>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sp>
        <p:nvSpPr>
          <p:cNvPr id="735" name="Google Shape;735;p84"/>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else…if ladder statement</a:t>
            </a:r>
            <a:endParaRPr/>
          </a:p>
        </p:txBody>
      </p:sp>
      <p:sp>
        <p:nvSpPr>
          <p:cNvPr id="736" name="Google Shape;736;p84"/>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77800" lvl="0" marL="91440" rtl="0" algn="l">
              <a:lnSpc>
                <a:spcPct val="90000"/>
              </a:lnSpc>
              <a:spcBef>
                <a:spcPts val="0"/>
              </a:spcBef>
              <a:spcAft>
                <a:spcPts val="0"/>
              </a:spcAft>
              <a:buSzPts val="2800"/>
              <a:buFont typeface="Noto Sans Symbols"/>
              <a:buChar char="⮚"/>
            </a:pPr>
            <a:r>
              <a:rPr lang="en-US" sz="2800"/>
              <a:t>The </a:t>
            </a:r>
            <a:r>
              <a:rPr b="1" lang="en-US" sz="2800"/>
              <a:t>else…if ladder</a:t>
            </a:r>
            <a:r>
              <a:rPr lang="en-US" sz="2800"/>
              <a:t> is useful to test multiple conditions. Following is the syntax of the same.</a:t>
            </a:r>
            <a:endParaRPr sz="2800"/>
          </a:p>
        </p:txBody>
      </p:sp>
      <p:pic>
        <p:nvPicPr>
          <p:cNvPr id="737" name="Google Shape;737;p84"/>
          <p:cNvPicPr preferRelativeResize="0"/>
          <p:nvPr/>
        </p:nvPicPr>
        <p:blipFill rotWithShape="1">
          <a:blip r:embed="rId3">
            <a:alphaModFix/>
          </a:blip>
          <a:srcRect b="0" l="0" r="0" t="0"/>
          <a:stretch/>
        </p:blipFill>
        <p:spPr>
          <a:xfrm>
            <a:off x="2729311" y="2863117"/>
            <a:ext cx="6794338" cy="2907806"/>
          </a:xfrm>
          <a:prstGeom prst="rect">
            <a:avLst/>
          </a:prstGeom>
          <a:noFill/>
          <a:ln cap="flat" cmpd="sng" w="9525">
            <a:solidFill>
              <a:srgbClr val="A65F0D"/>
            </a:solidFill>
            <a:prstDash val="solid"/>
            <a:round/>
            <a:headEnd len="sm" w="sm" type="none"/>
            <a:tailEnd len="sm" w="sm" type="none"/>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pic>
        <p:nvPicPr>
          <p:cNvPr id="743" name="Google Shape;743;p85"/>
          <p:cNvPicPr preferRelativeResize="0"/>
          <p:nvPr/>
        </p:nvPicPr>
        <p:blipFill rotWithShape="1">
          <a:blip r:embed="rId3">
            <a:alphaModFix/>
          </a:blip>
          <a:srcRect b="0" l="0" r="0" t="0"/>
          <a:stretch/>
        </p:blipFill>
        <p:spPr>
          <a:xfrm>
            <a:off x="1738916" y="463902"/>
            <a:ext cx="8752918" cy="3545390"/>
          </a:xfrm>
          <a:prstGeom prst="rect">
            <a:avLst/>
          </a:prstGeom>
          <a:noFill/>
          <a:ln cap="flat" cmpd="sng" w="9525">
            <a:solidFill>
              <a:srgbClr val="A65F0D"/>
            </a:solidFill>
            <a:prstDash val="solid"/>
            <a:round/>
            <a:headEnd len="sm" w="sm" type="none"/>
            <a:tailEnd len="sm" w="sm" type="none"/>
          </a:ln>
        </p:spPr>
      </p:pic>
      <p:grpSp>
        <p:nvGrpSpPr>
          <p:cNvPr id="744" name="Google Shape;744;p85"/>
          <p:cNvGrpSpPr/>
          <p:nvPr/>
        </p:nvGrpSpPr>
        <p:grpSpPr>
          <a:xfrm>
            <a:off x="4169330" y="4278568"/>
            <a:ext cx="3892089" cy="1887770"/>
            <a:chOff x="4169330" y="4278568"/>
            <a:chExt cx="3892089" cy="1887770"/>
          </a:xfrm>
        </p:grpSpPr>
        <p:pic>
          <p:nvPicPr>
            <p:cNvPr id="745" name="Google Shape;745;p85"/>
            <p:cNvPicPr preferRelativeResize="0"/>
            <p:nvPr/>
          </p:nvPicPr>
          <p:blipFill rotWithShape="1">
            <a:blip r:embed="rId4">
              <a:alphaModFix/>
            </a:blip>
            <a:srcRect b="0" l="0" r="0" t="0"/>
            <a:stretch/>
          </p:blipFill>
          <p:spPr>
            <a:xfrm>
              <a:off x="4169330" y="5357092"/>
              <a:ext cx="3892089" cy="809246"/>
            </a:xfrm>
            <a:prstGeom prst="rect">
              <a:avLst/>
            </a:prstGeom>
            <a:noFill/>
            <a:ln cap="flat" cmpd="sng" w="9525">
              <a:solidFill>
                <a:srgbClr val="A65F0D"/>
              </a:solidFill>
              <a:prstDash val="solid"/>
              <a:round/>
              <a:headEnd len="sm" w="sm" type="none"/>
              <a:tailEnd len="sm" w="sm" type="none"/>
            </a:ln>
          </p:spPr>
        </p:pic>
        <p:sp>
          <p:nvSpPr>
            <p:cNvPr id="746" name="Google Shape;746;p85"/>
            <p:cNvSpPr/>
            <p:nvPr/>
          </p:nvSpPr>
          <p:spPr>
            <a:xfrm>
              <a:off x="5216474" y="4278568"/>
              <a:ext cx="1547447" cy="984739"/>
            </a:xfrm>
            <a:prstGeom prst="downArrow">
              <a:avLst>
                <a:gd fmla="val 50000" name="adj1"/>
                <a:gd fmla="val 50000" name="adj2"/>
              </a:avLst>
            </a:prstGeom>
            <a:solidFill>
              <a:schemeClr val="accent1"/>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744"/>
                                        </p:tgtEl>
                                        <p:attrNameLst>
                                          <p:attrName>style.visibility</p:attrName>
                                        </p:attrNameLst>
                                      </p:cBhvr>
                                      <p:to>
                                        <p:strVal val="visible"/>
                                      </p:to>
                                    </p:set>
                                    <p:anim calcmode="lin" valueType="num">
                                      <p:cBhvr additive="base">
                                        <p:cTn dur="500"/>
                                        <p:tgtEl>
                                          <p:spTgt spid="744"/>
                                        </p:tgtEl>
                                        <p:attrNameLst>
                                          <p:attrName>ppt_w</p:attrName>
                                        </p:attrNameLst>
                                      </p:cBhvr>
                                      <p:tavLst>
                                        <p:tav fmla="" tm="0">
                                          <p:val>
                                            <p:strVal val="0"/>
                                          </p:val>
                                        </p:tav>
                                        <p:tav fmla="" tm="100000">
                                          <p:val>
                                            <p:strVal val="#ppt_w"/>
                                          </p:val>
                                        </p:tav>
                                      </p:tavLst>
                                    </p:anim>
                                    <p:anim calcmode="lin" valueType="num">
                                      <p:cBhvr additive="base">
                                        <p:cTn dur="500"/>
                                        <p:tgtEl>
                                          <p:spTgt spid="744"/>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8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Switch Case Statement</a:t>
            </a:r>
            <a:endParaRPr/>
          </a:p>
        </p:txBody>
      </p:sp>
      <p:sp>
        <p:nvSpPr>
          <p:cNvPr id="753" name="Google Shape;753;p86"/>
          <p:cNvSpPr txBox="1"/>
          <p:nvPr>
            <p:ph idx="1" type="body"/>
          </p:nvPr>
        </p:nvSpPr>
        <p:spPr>
          <a:xfrm>
            <a:off x="1097280" y="1845734"/>
            <a:ext cx="5491089" cy="4023360"/>
          </a:xfrm>
          <a:prstGeom prst="rect">
            <a:avLst/>
          </a:prstGeom>
          <a:noFill/>
          <a:ln>
            <a:noFill/>
          </a:ln>
        </p:spPr>
        <p:txBody>
          <a:bodyPr anchorCtr="0" anchor="t" bIns="45700" lIns="0" spcFirstLastPara="1" rIns="0" wrap="square" tIns="45700">
            <a:normAutofit/>
          </a:bodyPr>
          <a:lstStyle/>
          <a:p>
            <a:pPr indent="-177800" lvl="0" marL="91440" rtl="0" algn="l">
              <a:lnSpc>
                <a:spcPct val="90000"/>
              </a:lnSpc>
              <a:spcBef>
                <a:spcPts val="0"/>
              </a:spcBef>
              <a:spcAft>
                <a:spcPts val="0"/>
              </a:spcAft>
              <a:buSzPts val="2800"/>
              <a:buFont typeface="Noto Sans Symbols"/>
              <a:buChar char="⮚"/>
            </a:pPr>
            <a:r>
              <a:rPr lang="en-US" sz="2800"/>
              <a:t>The switch statement evaluates an expression, matches the expression’s value to a case clause and executes the statements associated with that case.</a:t>
            </a:r>
            <a:endParaRPr sz="2800"/>
          </a:p>
        </p:txBody>
      </p:sp>
      <p:pic>
        <p:nvPicPr>
          <p:cNvPr id="754" name="Google Shape;754;p86"/>
          <p:cNvPicPr preferRelativeResize="0"/>
          <p:nvPr/>
        </p:nvPicPr>
        <p:blipFill rotWithShape="1">
          <a:blip r:embed="rId3">
            <a:alphaModFix/>
          </a:blip>
          <a:srcRect b="0" l="0" r="0" t="0"/>
          <a:stretch/>
        </p:blipFill>
        <p:spPr>
          <a:xfrm>
            <a:off x="7465168" y="0"/>
            <a:ext cx="4726832" cy="6292733"/>
          </a:xfrm>
          <a:prstGeom prst="rect">
            <a:avLst/>
          </a:prstGeom>
          <a:noFill/>
          <a:ln cap="flat" cmpd="sng" w="9525">
            <a:solidFill>
              <a:srgbClr val="A65F0D"/>
            </a:solidFill>
            <a:prstDash val="solid"/>
            <a:round/>
            <a:headEnd len="sm" w="sm" type="none"/>
            <a:tailEnd len="sm" w="sm" type="none"/>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pic>
        <p:nvPicPr>
          <p:cNvPr id="759" name="Google Shape;759;p87"/>
          <p:cNvPicPr preferRelativeResize="0"/>
          <p:nvPr/>
        </p:nvPicPr>
        <p:blipFill rotWithShape="1">
          <a:blip r:embed="rId3">
            <a:alphaModFix/>
          </a:blip>
          <a:srcRect b="0" l="0" r="0" t="0"/>
          <a:stretch/>
        </p:blipFill>
        <p:spPr>
          <a:xfrm>
            <a:off x="587070" y="377519"/>
            <a:ext cx="5864490" cy="5788820"/>
          </a:xfrm>
          <a:prstGeom prst="rect">
            <a:avLst/>
          </a:prstGeom>
          <a:noFill/>
          <a:ln cap="flat" cmpd="sng" w="9525">
            <a:solidFill>
              <a:srgbClr val="A65F0D"/>
            </a:solidFill>
            <a:prstDash val="solid"/>
            <a:round/>
            <a:headEnd len="sm" w="sm" type="none"/>
            <a:tailEnd len="sm" w="sm" type="none"/>
          </a:ln>
        </p:spPr>
      </p:pic>
      <p:pic>
        <p:nvPicPr>
          <p:cNvPr id="760" name="Google Shape;760;p87"/>
          <p:cNvPicPr preferRelativeResize="0"/>
          <p:nvPr/>
        </p:nvPicPr>
        <p:blipFill rotWithShape="1">
          <a:blip r:embed="rId4">
            <a:alphaModFix/>
          </a:blip>
          <a:srcRect b="0" l="0" r="0" t="0"/>
          <a:stretch/>
        </p:blipFill>
        <p:spPr>
          <a:xfrm>
            <a:off x="8391294" y="2763365"/>
            <a:ext cx="3343506" cy="1292819"/>
          </a:xfrm>
          <a:prstGeom prst="rect">
            <a:avLst/>
          </a:prstGeom>
          <a:noFill/>
          <a:ln cap="flat" cmpd="sng" w="9525">
            <a:solidFill>
              <a:srgbClr val="A65F0D"/>
            </a:solidFill>
            <a:prstDash val="solid"/>
            <a:round/>
            <a:headEnd len="sm" w="sm" type="none"/>
            <a:tailEnd len="sm" w="sm" type="none"/>
          </a:ln>
        </p:spPr>
      </p:pic>
      <p:sp>
        <p:nvSpPr>
          <p:cNvPr id="761" name="Google Shape;761;p87"/>
          <p:cNvSpPr/>
          <p:nvPr/>
        </p:nvSpPr>
        <p:spPr>
          <a:xfrm>
            <a:off x="7221415" y="3164020"/>
            <a:ext cx="1055077" cy="716137"/>
          </a:xfrm>
          <a:prstGeom prst="rightArrow">
            <a:avLst>
              <a:gd fmla="val 50000" name="adj1"/>
              <a:gd fmla="val 50000" name="adj2"/>
            </a:avLst>
          </a:prstGeom>
          <a:solidFill>
            <a:schemeClr val="accent1"/>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pic>
        <p:nvPicPr>
          <p:cNvPr id="766" name="Google Shape;766;p88"/>
          <p:cNvPicPr preferRelativeResize="0"/>
          <p:nvPr>
            <p:ph idx="1" type="body"/>
          </p:nvPr>
        </p:nvPicPr>
        <p:blipFill rotWithShape="1">
          <a:blip r:embed="rId3">
            <a:alphaModFix/>
          </a:blip>
          <a:srcRect b="0" l="0" r="0" t="0"/>
          <a:stretch/>
        </p:blipFill>
        <p:spPr>
          <a:xfrm>
            <a:off x="1527919" y="599938"/>
            <a:ext cx="8643555" cy="5648462"/>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8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Assignment</a:t>
            </a:r>
            <a:endParaRPr/>
          </a:p>
        </p:txBody>
      </p:sp>
      <p:sp>
        <p:nvSpPr>
          <p:cNvPr id="773" name="Google Shape;773;p89"/>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457200" lvl="0" marL="457200" rtl="0" algn="l">
              <a:lnSpc>
                <a:spcPct val="90000"/>
              </a:lnSpc>
              <a:spcBef>
                <a:spcPts val="0"/>
              </a:spcBef>
              <a:spcAft>
                <a:spcPts val="0"/>
              </a:spcAft>
              <a:buSzPts val="4000"/>
              <a:buFont typeface="Calibri"/>
              <a:buAutoNum type="arabicPeriod"/>
            </a:pPr>
            <a:r>
              <a:rPr lang="en-US" sz="4000"/>
              <a:t>Read about Dart OOP</a:t>
            </a:r>
            <a:endParaRPr/>
          </a:p>
          <a:p>
            <a:pPr indent="-457200" lvl="0" marL="457200" rtl="0" algn="l">
              <a:lnSpc>
                <a:spcPct val="90000"/>
              </a:lnSpc>
              <a:spcBef>
                <a:spcPts val="1400"/>
              </a:spcBef>
              <a:spcAft>
                <a:spcPts val="0"/>
              </a:spcAft>
              <a:buSzPts val="4000"/>
              <a:buFont typeface="Calibri"/>
              <a:buAutoNum type="arabicPeriod"/>
            </a:pPr>
            <a:r>
              <a:rPr lang="en-US" sz="4000"/>
              <a:t>Prepare for hands-on exam</a:t>
            </a:r>
            <a:endParaRPr sz="4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Hello Word</a:t>
            </a:r>
            <a:endParaRPr/>
          </a:p>
        </p:txBody>
      </p:sp>
      <p:pic>
        <p:nvPicPr>
          <p:cNvPr id="168" name="Google Shape;168;p9"/>
          <p:cNvPicPr preferRelativeResize="0"/>
          <p:nvPr/>
        </p:nvPicPr>
        <p:blipFill rotWithShape="1">
          <a:blip r:embed="rId3">
            <a:alphaModFix/>
          </a:blip>
          <a:srcRect b="0" l="0" r="0" t="0"/>
          <a:stretch/>
        </p:blipFill>
        <p:spPr>
          <a:xfrm>
            <a:off x="3329850" y="2560439"/>
            <a:ext cx="5186371" cy="1870883"/>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90"/>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rgbClr val="262626"/>
              </a:buClr>
              <a:buSzPts val="8000"/>
              <a:buFont typeface="Calibri"/>
              <a:buNone/>
            </a:pPr>
            <a:r>
              <a:rPr b="1" lang="en-US"/>
              <a:t>Dart Functions and OOP</a:t>
            </a:r>
            <a:endParaRPr b="1"/>
          </a:p>
        </p:txBody>
      </p:sp>
      <p:sp>
        <p:nvSpPr>
          <p:cNvPr id="779" name="Google Shape;779;p90"/>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SzPts val="2400"/>
              <a:buNone/>
            </a:pPr>
            <a:r>
              <a:t/>
            </a:r>
            <a:endParaRPr b="1"/>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4" name="Shape 784"/>
        <p:cNvGrpSpPr/>
        <p:nvPr/>
      </p:nvGrpSpPr>
      <p:grpSpPr>
        <a:xfrm>
          <a:off x="0" y="0"/>
          <a:ext cx="0" cy="0"/>
          <a:chOff x="0" y="0"/>
          <a:chExt cx="0" cy="0"/>
        </a:xfrm>
      </p:grpSpPr>
      <p:sp>
        <p:nvSpPr>
          <p:cNvPr id="785" name="Google Shape;785;p91"/>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Functions</a:t>
            </a:r>
            <a:endParaRPr/>
          </a:p>
        </p:txBody>
      </p:sp>
      <p:sp>
        <p:nvSpPr>
          <p:cNvPr id="786" name="Google Shape;786;p91"/>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177800" lvl="0" marL="91440" rtl="0" algn="l">
              <a:lnSpc>
                <a:spcPct val="90000"/>
              </a:lnSpc>
              <a:spcBef>
                <a:spcPts val="0"/>
              </a:spcBef>
              <a:spcAft>
                <a:spcPts val="0"/>
              </a:spcAft>
              <a:buSzPts val="2800"/>
              <a:buChar char=" "/>
            </a:pPr>
            <a:r>
              <a:rPr lang="en-US" sz="2800"/>
              <a:t>Functions are the building blocks of readable, maintainable, and reusable code. A function is a set of statements to perform a specific task. Functions organize the program into logical blocks of code. Once defined, functions may be called to access code.</a:t>
            </a:r>
            <a:endParaRPr sz="2800"/>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pic>
        <p:nvPicPr>
          <p:cNvPr id="791" name="Google Shape;791;p92"/>
          <p:cNvPicPr preferRelativeResize="0"/>
          <p:nvPr/>
        </p:nvPicPr>
        <p:blipFill rotWithShape="1">
          <a:blip r:embed="rId3">
            <a:alphaModFix/>
          </a:blip>
          <a:srcRect b="0" l="0" r="0" t="0"/>
          <a:stretch/>
        </p:blipFill>
        <p:spPr>
          <a:xfrm>
            <a:off x="1691277" y="1012267"/>
            <a:ext cx="7663738" cy="1814023"/>
          </a:xfrm>
          <a:prstGeom prst="rect">
            <a:avLst/>
          </a:prstGeom>
          <a:noFill/>
          <a:ln>
            <a:noFill/>
          </a:ln>
        </p:spPr>
      </p:pic>
      <p:pic>
        <p:nvPicPr>
          <p:cNvPr id="792" name="Google Shape;792;p92"/>
          <p:cNvPicPr preferRelativeResize="0"/>
          <p:nvPr/>
        </p:nvPicPr>
        <p:blipFill rotWithShape="1">
          <a:blip r:embed="rId4">
            <a:alphaModFix/>
          </a:blip>
          <a:srcRect b="0" l="0" r="0" t="0"/>
          <a:stretch/>
        </p:blipFill>
        <p:spPr>
          <a:xfrm>
            <a:off x="1939718" y="3355046"/>
            <a:ext cx="7780003" cy="1345907"/>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pic>
        <p:nvPicPr>
          <p:cNvPr id="798" name="Google Shape;798;p93"/>
          <p:cNvPicPr preferRelativeResize="0"/>
          <p:nvPr/>
        </p:nvPicPr>
        <p:blipFill rotWithShape="1">
          <a:blip r:embed="rId3">
            <a:alphaModFix/>
          </a:blip>
          <a:srcRect b="0" l="0" r="0" t="0"/>
          <a:stretch/>
        </p:blipFill>
        <p:spPr>
          <a:xfrm>
            <a:off x="3357656" y="450650"/>
            <a:ext cx="4602313" cy="2013040"/>
          </a:xfrm>
          <a:prstGeom prst="rect">
            <a:avLst/>
          </a:prstGeom>
          <a:noFill/>
          <a:ln>
            <a:noFill/>
          </a:ln>
        </p:spPr>
      </p:pic>
      <p:pic>
        <p:nvPicPr>
          <p:cNvPr id="799" name="Google Shape;799;p93"/>
          <p:cNvPicPr preferRelativeResize="0"/>
          <p:nvPr/>
        </p:nvPicPr>
        <p:blipFill rotWithShape="1">
          <a:blip r:embed="rId4">
            <a:alphaModFix/>
          </a:blip>
          <a:srcRect b="0" l="0" r="0" t="0"/>
          <a:stretch/>
        </p:blipFill>
        <p:spPr>
          <a:xfrm>
            <a:off x="3357656" y="3698668"/>
            <a:ext cx="4848498" cy="195159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798"/>
                                        </p:tgtEl>
                                        <p:attrNameLst>
                                          <p:attrName>style.visibility</p:attrName>
                                        </p:attrNameLst>
                                      </p:cBhvr>
                                      <p:to>
                                        <p:strVal val="visible"/>
                                      </p:to>
                                    </p:set>
                                    <p:anim calcmode="lin" valueType="num">
                                      <p:cBhvr additive="base">
                                        <p:cTn dur="500"/>
                                        <p:tgtEl>
                                          <p:spTgt spid="798"/>
                                        </p:tgtEl>
                                        <p:attrNameLst>
                                          <p:attrName>ppt_w</p:attrName>
                                        </p:attrNameLst>
                                      </p:cBhvr>
                                      <p:tavLst>
                                        <p:tav fmla="" tm="0">
                                          <p:val>
                                            <p:strVal val="0"/>
                                          </p:val>
                                        </p:tav>
                                        <p:tav fmla="" tm="100000">
                                          <p:val>
                                            <p:strVal val="#ppt_w"/>
                                          </p:val>
                                        </p:tav>
                                      </p:tavLst>
                                    </p:anim>
                                    <p:anim calcmode="lin" valueType="num">
                                      <p:cBhvr additive="base">
                                        <p:cTn dur="500"/>
                                        <p:tgtEl>
                                          <p:spTgt spid="798"/>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799"/>
                                        </p:tgtEl>
                                        <p:attrNameLst>
                                          <p:attrName>style.visibility</p:attrName>
                                        </p:attrNameLst>
                                      </p:cBhvr>
                                      <p:to>
                                        <p:strVal val="visible"/>
                                      </p:to>
                                    </p:set>
                                    <p:anim calcmode="lin" valueType="num">
                                      <p:cBhvr additive="base">
                                        <p:cTn dur="500"/>
                                        <p:tgtEl>
                                          <p:spTgt spid="799"/>
                                        </p:tgtEl>
                                        <p:attrNameLst>
                                          <p:attrName>ppt_w</p:attrName>
                                        </p:attrNameLst>
                                      </p:cBhvr>
                                      <p:tavLst>
                                        <p:tav fmla="" tm="0">
                                          <p:val>
                                            <p:strVal val="0"/>
                                          </p:val>
                                        </p:tav>
                                        <p:tav fmla="" tm="100000">
                                          <p:val>
                                            <p:strVal val="#ppt_w"/>
                                          </p:val>
                                        </p:tav>
                                      </p:tavLst>
                                    </p:anim>
                                    <p:anim calcmode="lin" valueType="num">
                                      <p:cBhvr additive="base">
                                        <p:cTn dur="500"/>
                                        <p:tgtEl>
                                          <p:spTgt spid="799"/>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4" name="Shape 804"/>
        <p:cNvGrpSpPr/>
        <p:nvPr/>
      </p:nvGrpSpPr>
      <p:grpSpPr>
        <a:xfrm>
          <a:off x="0" y="0"/>
          <a:ext cx="0" cy="0"/>
          <a:chOff x="0" y="0"/>
          <a:chExt cx="0" cy="0"/>
        </a:xfrm>
      </p:grpSpPr>
      <p:pic>
        <p:nvPicPr>
          <p:cNvPr id="805" name="Google Shape;805;p94"/>
          <p:cNvPicPr preferRelativeResize="0"/>
          <p:nvPr/>
        </p:nvPicPr>
        <p:blipFill rotWithShape="1">
          <a:blip r:embed="rId3">
            <a:alphaModFix/>
          </a:blip>
          <a:srcRect b="0" l="0" r="0" t="0"/>
          <a:stretch/>
        </p:blipFill>
        <p:spPr>
          <a:xfrm>
            <a:off x="1435626" y="2030338"/>
            <a:ext cx="10287314" cy="1779661"/>
          </a:xfrm>
          <a:prstGeom prst="rect">
            <a:avLst/>
          </a:prstGeom>
          <a:noFill/>
          <a:ln>
            <a:noFill/>
          </a:ln>
        </p:spPr>
      </p:pic>
      <p:sp>
        <p:nvSpPr>
          <p:cNvPr id="806" name="Google Shape;806;p94"/>
          <p:cNvSpPr/>
          <p:nvPr/>
        </p:nvSpPr>
        <p:spPr>
          <a:xfrm rot="3373243">
            <a:off x="300301" y="738065"/>
            <a:ext cx="2270651" cy="926123"/>
          </a:xfrm>
          <a:prstGeom prst="rightArrow">
            <a:avLst>
              <a:gd fmla="val 50000" name="adj1"/>
              <a:gd fmla="val 50000" name="adj2"/>
            </a:avLst>
          </a:prstGeom>
          <a:solidFill>
            <a:schemeClr val="accent1"/>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Function Name</a:t>
            </a:r>
            <a:endParaRPr sz="1800">
              <a:solidFill>
                <a:schemeClr val="lt1"/>
              </a:solidFill>
              <a:latin typeface="Calibri"/>
              <a:ea typeface="Calibri"/>
              <a:cs typeface="Calibri"/>
              <a:sym typeface="Calibri"/>
            </a:endParaRPr>
          </a:p>
        </p:txBody>
      </p:sp>
      <p:sp>
        <p:nvSpPr>
          <p:cNvPr id="807" name="Google Shape;807;p94"/>
          <p:cNvSpPr/>
          <p:nvPr/>
        </p:nvSpPr>
        <p:spPr>
          <a:xfrm>
            <a:off x="2192215" y="2708031"/>
            <a:ext cx="9331570" cy="574431"/>
          </a:xfrm>
          <a:prstGeom prst="rect">
            <a:avLst/>
          </a:prstGeom>
          <a:noFill/>
          <a:ln cap="flat" cmpd="sng" w="285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08" name="Google Shape;808;p94"/>
          <p:cNvSpPr/>
          <p:nvPr/>
        </p:nvSpPr>
        <p:spPr>
          <a:xfrm rot="-3972914">
            <a:off x="3746886" y="4024630"/>
            <a:ext cx="2270651" cy="926123"/>
          </a:xfrm>
          <a:prstGeom prst="rightArrow">
            <a:avLst>
              <a:gd fmla="val 50000" name="adj1"/>
              <a:gd fmla="val 50000" name="adj2"/>
            </a:avLst>
          </a:prstGeom>
          <a:solidFill>
            <a:schemeClr val="accent1"/>
          </a:solidFill>
          <a:ln cap="flat" cmpd="sng" w="15875">
            <a:solidFill>
              <a:srgbClr val="A65F0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Code</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806"/>
                                        </p:tgtEl>
                                        <p:attrNameLst>
                                          <p:attrName>style.visibility</p:attrName>
                                        </p:attrNameLst>
                                      </p:cBhvr>
                                      <p:to>
                                        <p:strVal val="visible"/>
                                      </p:to>
                                    </p:set>
                                    <p:anim calcmode="lin" valueType="num">
                                      <p:cBhvr additive="base">
                                        <p:cTn dur="500"/>
                                        <p:tgtEl>
                                          <p:spTgt spid="806"/>
                                        </p:tgtEl>
                                        <p:attrNameLst>
                                          <p:attrName>ppt_w</p:attrName>
                                        </p:attrNameLst>
                                      </p:cBhvr>
                                      <p:tavLst>
                                        <p:tav fmla="" tm="0">
                                          <p:val>
                                            <p:strVal val="0"/>
                                          </p:val>
                                        </p:tav>
                                        <p:tav fmla="" tm="100000">
                                          <p:val>
                                            <p:strVal val="#ppt_w"/>
                                          </p:val>
                                        </p:tav>
                                      </p:tavLst>
                                    </p:anim>
                                    <p:anim calcmode="lin" valueType="num">
                                      <p:cBhvr additive="base">
                                        <p:cTn dur="500"/>
                                        <p:tgtEl>
                                          <p:spTgt spid="806"/>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807"/>
                                        </p:tgtEl>
                                        <p:attrNameLst>
                                          <p:attrName>style.visibility</p:attrName>
                                        </p:attrNameLst>
                                      </p:cBhvr>
                                      <p:to>
                                        <p:strVal val="visible"/>
                                      </p:to>
                                    </p:set>
                                    <p:anim calcmode="lin" valueType="num">
                                      <p:cBhvr additive="base">
                                        <p:cTn dur="500"/>
                                        <p:tgtEl>
                                          <p:spTgt spid="807"/>
                                        </p:tgtEl>
                                        <p:attrNameLst>
                                          <p:attrName>ppt_w</p:attrName>
                                        </p:attrNameLst>
                                      </p:cBhvr>
                                      <p:tavLst>
                                        <p:tav fmla="" tm="0">
                                          <p:val>
                                            <p:strVal val="0"/>
                                          </p:val>
                                        </p:tav>
                                        <p:tav fmla="" tm="100000">
                                          <p:val>
                                            <p:strVal val="#ppt_w"/>
                                          </p:val>
                                        </p:tav>
                                      </p:tavLst>
                                    </p:anim>
                                    <p:anim calcmode="lin" valueType="num">
                                      <p:cBhvr additive="base">
                                        <p:cTn dur="500"/>
                                        <p:tgtEl>
                                          <p:spTgt spid="807"/>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808"/>
                                        </p:tgtEl>
                                        <p:attrNameLst>
                                          <p:attrName>style.visibility</p:attrName>
                                        </p:attrNameLst>
                                      </p:cBhvr>
                                      <p:to>
                                        <p:strVal val="visible"/>
                                      </p:to>
                                    </p:set>
                                    <p:anim calcmode="lin" valueType="num">
                                      <p:cBhvr additive="base">
                                        <p:cTn dur="500"/>
                                        <p:tgtEl>
                                          <p:spTgt spid="808"/>
                                        </p:tgtEl>
                                        <p:attrNameLst>
                                          <p:attrName>ppt_w</p:attrName>
                                        </p:attrNameLst>
                                      </p:cBhvr>
                                      <p:tavLst>
                                        <p:tav fmla="" tm="0">
                                          <p:val>
                                            <p:strVal val="0"/>
                                          </p:val>
                                        </p:tav>
                                        <p:tav fmla="" tm="100000">
                                          <p:val>
                                            <p:strVal val="#ppt_w"/>
                                          </p:val>
                                        </p:tav>
                                      </p:tavLst>
                                    </p:anim>
                                    <p:anim calcmode="lin" valueType="num">
                                      <p:cBhvr additive="base">
                                        <p:cTn dur="500"/>
                                        <p:tgtEl>
                                          <p:spTgt spid="808"/>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95"/>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Calling a Function</a:t>
            </a:r>
            <a:endParaRPr/>
          </a:p>
        </p:txBody>
      </p:sp>
      <p:sp>
        <p:nvSpPr>
          <p:cNvPr id="814" name="Google Shape;814;p95"/>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203200" lvl="0" marL="91440" rtl="0" algn="l">
              <a:lnSpc>
                <a:spcPct val="90000"/>
              </a:lnSpc>
              <a:spcBef>
                <a:spcPts val="0"/>
              </a:spcBef>
              <a:spcAft>
                <a:spcPts val="0"/>
              </a:spcAft>
              <a:buSzPts val="3200"/>
              <a:buChar char=" "/>
            </a:pPr>
            <a:r>
              <a:rPr lang="en-US" sz="3200"/>
              <a:t>A function must be called to execute it. This process is termed as </a:t>
            </a:r>
            <a:r>
              <a:rPr b="1" lang="en-US" sz="3200"/>
              <a:t>function invocation</a:t>
            </a:r>
            <a:r>
              <a:rPr lang="en-US" sz="3200"/>
              <a:t>.</a:t>
            </a:r>
            <a:endParaRPr sz="3200"/>
          </a:p>
        </p:txBody>
      </p:sp>
      <p:pic>
        <p:nvPicPr>
          <p:cNvPr id="815" name="Google Shape;815;p95"/>
          <p:cNvPicPr preferRelativeResize="0"/>
          <p:nvPr/>
        </p:nvPicPr>
        <p:blipFill rotWithShape="1">
          <a:blip r:embed="rId3">
            <a:alphaModFix/>
          </a:blip>
          <a:srcRect b="0" l="0" r="0" t="0"/>
          <a:stretch/>
        </p:blipFill>
        <p:spPr>
          <a:xfrm>
            <a:off x="3717381" y="3251337"/>
            <a:ext cx="4432739" cy="980694"/>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9" name="Shape 819"/>
        <p:cNvGrpSpPr/>
        <p:nvPr/>
      </p:nvGrpSpPr>
      <p:grpSpPr>
        <a:xfrm>
          <a:off x="0" y="0"/>
          <a:ext cx="0" cy="0"/>
          <a:chOff x="0" y="0"/>
          <a:chExt cx="0" cy="0"/>
        </a:xfrm>
      </p:grpSpPr>
      <p:pic>
        <p:nvPicPr>
          <p:cNvPr id="820" name="Google Shape;820;p96"/>
          <p:cNvPicPr preferRelativeResize="0"/>
          <p:nvPr>
            <p:ph idx="1" type="body"/>
          </p:nvPr>
        </p:nvPicPr>
        <p:blipFill rotWithShape="1">
          <a:blip r:embed="rId3">
            <a:alphaModFix/>
          </a:blip>
          <a:srcRect b="0" l="0" r="0" t="0"/>
          <a:stretch/>
        </p:blipFill>
        <p:spPr>
          <a:xfrm>
            <a:off x="2317648" y="878270"/>
            <a:ext cx="7682135" cy="4095021"/>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5" name="Shape 825"/>
        <p:cNvGrpSpPr/>
        <p:nvPr/>
      </p:nvGrpSpPr>
      <p:grpSpPr>
        <a:xfrm>
          <a:off x="0" y="0"/>
          <a:ext cx="0" cy="0"/>
          <a:chOff x="0" y="0"/>
          <a:chExt cx="0" cy="0"/>
        </a:xfrm>
      </p:grpSpPr>
      <p:sp>
        <p:nvSpPr>
          <p:cNvPr id="826" name="Google Shape;826;p97"/>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Returning Function Values</a:t>
            </a:r>
            <a:endParaRPr/>
          </a:p>
        </p:txBody>
      </p:sp>
      <p:sp>
        <p:nvSpPr>
          <p:cNvPr id="827" name="Google Shape;827;p97"/>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203200" lvl="0" marL="91440" rtl="0" algn="l">
              <a:lnSpc>
                <a:spcPct val="90000"/>
              </a:lnSpc>
              <a:spcBef>
                <a:spcPts val="0"/>
              </a:spcBef>
              <a:spcAft>
                <a:spcPts val="0"/>
              </a:spcAft>
              <a:buSzPts val="3200"/>
              <a:buChar char=" "/>
            </a:pPr>
            <a:r>
              <a:rPr lang="en-US" sz="3200"/>
              <a:t>Functions may also return value along with the control, back to the caller. Such functions are called as </a:t>
            </a:r>
            <a:r>
              <a:rPr b="1" lang="en-US" sz="3200"/>
              <a:t>returning functions</a:t>
            </a:r>
            <a:r>
              <a:rPr lang="en-US" sz="3200"/>
              <a:t>.</a:t>
            </a:r>
            <a:endParaRPr sz="3200"/>
          </a:p>
        </p:txBody>
      </p:sp>
      <p:pic>
        <p:nvPicPr>
          <p:cNvPr id="828" name="Google Shape;828;p97"/>
          <p:cNvPicPr preferRelativeResize="0"/>
          <p:nvPr/>
        </p:nvPicPr>
        <p:blipFill rotWithShape="1">
          <a:blip r:embed="rId3">
            <a:alphaModFix/>
          </a:blip>
          <a:srcRect b="0" l="0" r="0" t="0"/>
          <a:stretch/>
        </p:blipFill>
        <p:spPr>
          <a:xfrm>
            <a:off x="3349260" y="3522267"/>
            <a:ext cx="5995255" cy="2455201"/>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sp>
        <p:nvSpPr>
          <p:cNvPr id="833" name="Google Shape;833;p9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a:t>Returning Function Values</a:t>
            </a:r>
            <a:endParaRPr/>
          </a:p>
        </p:txBody>
      </p:sp>
      <p:sp>
        <p:nvSpPr>
          <p:cNvPr id="834" name="Google Shape;834;p98"/>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p>
            <a:pPr indent="-203200" lvl="0" marL="91440" rtl="0" algn="l">
              <a:lnSpc>
                <a:spcPct val="90000"/>
              </a:lnSpc>
              <a:spcBef>
                <a:spcPts val="0"/>
              </a:spcBef>
              <a:spcAft>
                <a:spcPts val="0"/>
              </a:spcAft>
              <a:buSzPts val="3200"/>
              <a:buFont typeface="Noto Sans Symbols"/>
              <a:buChar char="▪"/>
            </a:pPr>
            <a:r>
              <a:rPr lang="en-US" sz="3200"/>
              <a:t>The </a:t>
            </a:r>
            <a:r>
              <a:rPr b="1" lang="en-US" sz="3200"/>
              <a:t>return_type</a:t>
            </a:r>
            <a:r>
              <a:rPr lang="en-US" sz="3200"/>
              <a:t> can be any valid data type.</a:t>
            </a:r>
            <a:endParaRPr/>
          </a:p>
          <a:p>
            <a:pPr indent="-203200" lvl="0" marL="91440" rtl="0" algn="l">
              <a:lnSpc>
                <a:spcPct val="90000"/>
              </a:lnSpc>
              <a:spcBef>
                <a:spcPts val="1400"/>
              </a:spcBef>
              <a:spcAft>
                <a:spcPts val="0"/>
              </a:spcAft>
              <a:buSzPts val="3200"/>
              <a:buFont typeface="Noto Sans Symbols"/>
              <a:buChar char="▪"/>
            </a:pPr>
            <a:r>
              <a:rPr lang="en-US" sz="3200"/>
              <a:t>The </a:t>
            </a:r>
            <a:r>
              <a:rPr b="1" lang="en-US" sz="3200"/>
              <a:t>return</a:t>
            </a:r>
            <a:r>
              <a:rPr lang="en-US" sz="3200"/>
              <a:t> statement is optional. I not specified the function returns null;</a:t>
            </a:r>
            <a:endParaRPr/>
          </a:p>
          <a:p>
            <a:pPr indent="-203200" lvl="0" marL="91440" rtl="0" algn="l">
              <a:lnSpc>
                <a:spcPct val="90000"/>
              </a:lnSpc>
              <a:spcBef>
                <a:spcPts val="1400"/>
              </a:spcBef>
              <a:spcAft>
                <a:spcPts val="0"/>
              </a:spcAft>
              <a:buSzPts val="3200"/>
              <a:buFont typeface="Noto Sans Symbols"/>
              <a:buChar char="▪"/>
            </a:pPr>
            <a:r>
              <a:rPr lang="en-US" sz="3200"/>
              <a:t>The data type of the value returned must match the return type of the function.</a:t>
            </a:r>
            <a:endParaRPr/>
          </a:p>
          <a:p>
            <a:pPr indent="-203200" lvl="0" marL="91440" rtl="0" algn="l">
              <a:lnSpc>
                <a:spcPct val="90000"/>
              </a:lnSpc>
              <a:spcBef>
                <a:spcPts val="1400"/>
              </a:spcBef>
              <a:spcAft>
                <a:spcPts val="0"/>
              </a:spcAft>
              <a:buSzPts val="3200"/>
              <a:buFont typeface="Noto Sans Symbols"/>
              <a:buChar char="▪"/>
            </a:pPr>
            <a:r>
              <a:rPr lang="en-US" sz="3200"/>
              <a:t>A function can return at the most one value. In other words, there can be only one return statement per function.</a:t>
            </a:r>
            <a:endParaRPr/>
          </a:p>
          <a:p>
            <a:pPr indent="0" lvl="0" marL="91440" rtl="0" algn="l">
              <a:lnSpc>
                <a:spcPct val="90000"/>
              </a:lnSpc>
              <a:spcBef>
                <a:spcPts val="1400"/>
              </a:spcBef>
              <a:spcAft>
                <a:spcPts val="0"/>
              </a:spcAft>
              <a:buSzPts val="3200"/>
              <a:buFont typeface="Noto Sans Symbols"/>
              <a:buNone/>
            </a:pPr>
            <a:r>
              <a:t/>
            </a:r>
            <a:endParaRPr sz="3200"/>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8" name="Shape 838"/>
        <p:cNvGrpSpPr/>
        <p:nvPr/>
      </p:nvGrpSpPr>
      <p:grpSpPr>
        <a:xfrm>
          <a:off x="0" y="0"/>
          <a:ext cx="0" cy="0"/>
          <a:chOff x="0" y="0"/>
          <a:chExt cx="0" cy="0"/>
        </a:xfrm>
      </p:grpSpPr>
      <p:pic>
        <p:nvPicPr>
          <p:cNvPr id="839" name="Google Shape;839;p99"/>
          <p:cNvPicPr preferRelativeResize="0"/>
          <p:nvPr>
            <p:ph idx="1" type="body"/>
          </p:nvPr>
        </p:nvPicPr>
        <p:blipFill rotWithShape="1">
          <a:blip r:embed="rId3">
            <a:alphaModFix/>
          </a:blip>
          <a:srcRect b="0" l="0" r="0" t="0"/>
          <a:stretch/>
        </p:blipFill>
        <p:spPr>
          <a:xfrm>
            <a:off x="2929047" y="1151190"/>
            <a:ext cx="6847999" cy="429388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2019-08-01T02:17:54Z</dcterms:created>
  <dc:creator>A00023</dc:creator>
</cp:coreProperties>
</file>