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0"/>
  </p:notesMasterIdLst>
  <p:handoutMasterIdLst>
    <p:handoutMasterId r:id="rId41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84" r:id="rId11"/>
    <p:sldId id="285" r:id="rId12"/>
    <p:sldId id="286" r:id="rId13"/>
    <p:sldId id="287" r:id="rId14"/>
    <p:sldId id="288" r:id="rId15"/>
    <p:sldId id="289" r:id="rId16"/>
    <p:sldId id="290" r:id="rId17"/>
    <p:sldId id="291" r:id="rId18"/>
    <p:sldId id="293" r:id="rId19"/>
    <p:sldId id="294" r:id="rId20"/>
    <p:sldId id="264" r:id="rId21"/>
    <p:sldId id="265" r:id="rId22"/>
    <p:sldId id="268" r:id="rId23"/>
    <p:sldId id="272" r:id="rId24"/>
    <p:sldId id="267" r:id="rId25"/>
    <p:sldId id="269" r:id="rId26"/>
    <p:sldId id="270" r:id="rId27"/>
    <p:sldId id="273" r:id="rId28"/>
    <p:sldId id="271" r:id="rId29"/>
    <p:sldId id="274" r:id="rId30"/>
    <p:sldId id="275" r:id="rId31"/>
    <p:sldId id="276" r:id="rId32"/>
    <p:sldId id="277" r:id="rId33"/>
    <p:sldId id="278" r:id="rId34"/>
    <p:sldId id="279" r:id="rId35"/>
    <p:sldId id="281" r:id="rId36"/>
    <p:sldId id="282" r:id="rId37"/>
    <p:sldId id="283" r:id="rId38"/>
    <p:sldId id="280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2310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C992A9-030E-446A-88E6-2A3F4DE62449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B67A89-F3E3-423B-A1AC-104C9F05D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765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F5B002-5781-48AB-8CE4-E775B0FB50D3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12757-03A7-41D1-9BFD-0407788BBF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6097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D2F1D-BC10-4810-9B58-D8D6107B2726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F3ABF-65B7-4DA0-AC3D-A78F48222CF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0854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D2F1D-BC10-4810-9B58-D8D6107B2726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F3ABF-65B7-4DA0-AC3D-A78F48222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896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D2F1D-BC10-4810-9B58-D8D6107B2726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F3ABF-65B7-4DA0-AC3D-A78F48222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797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D2F1D-BC10-4810-9B58-D8D6107B2726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F3ABF-65B7-4DA0-AC3D-A78F48222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901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D2F1D-BC10-4810-9B58-D8D6107B2726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F3ABF-65B7-4DA0-AC3D-A78F48222CF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3305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D2F1D-BC10-4810-9B58-D8D6107B2726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F3ABF-65B7-4DA0-AC3D-A78F48222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329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D2F1D-BC10-4810-9B58-D8D6107B2726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F3ABF-65B7-4DA0-AC3D-A78F48222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06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D2F1D-BC10-4810-9B58-D8D6107B2726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F3ABF-65B7-4DA0-AC3D-A78F48222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293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D2F1D-BC10-4810-9B58-D8D6107B2726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F3ABF-65B7-4DA0-AC3D-A78F48222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86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D0D2F1D-BC10-4810-9B58-D8D6107B2726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09F3ABF-65B7-4DA0-AC3D-A78F48222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721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D2F1D-BC10-4810-9B58-D8D6107B2726}" type="datetimeFigureOut">
              <a:rPr lang="en-US" smtClean="0"/>
              <a:t>8/4/2019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F3ABF-65B7-4DA0-AC3D-A78F48222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144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microsoft.com/office/2007/relationships/hdphoto" Target="../media/hdphoto2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-1" y="0"/>
            <a:ext cx="1092470" cy="633383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D0D2F1D-BC10-4810-9B58-D8D6107B2726}" type="datetimeFigureOut">
              <a:rPr lang="en-US" smtClean="0"/>
              <a:t>8/4/2019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Mr. Marlon I. </a:t>
            </a:r>
            <a:r>
              <a:rPr lang="en-US" dirty="0" err="1" smtClean="0"/>
              <a:t>Tayag</a:t>
            </a:r>
            <a:r>
              <a:rPr lang="en-US" dirty="0" smtClean="0"/>
              <a:t>, DIT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09F3ABF-65B7-4DA0-AC3D-A78F48222CF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0" b="100000" l="0" r="100000">
                        <a14:foregroundMark x1="24747" y1="14961" x2="24747" y2="14961"/>
                        <a14:foregroundMark x1="63636" y1="32283" x2="63636" y2="32283"/>
                        <a14:foregroundMark x1="82828" y1="40945" x2="82828" y2="40945"/>
                        <a14:foregroundMark x1="48990" y1="76772" x2="48990" y2="76772"/>
                        <a14:foregroundMark x1="55051" y1="78346" x2="63636" y2="63780"/>
                        <a14:foregroundMark x1="26768" y1="48819" x2="26768" y2="48819"/>
                        <a14:foregroundMark x1="29293" y1="40157" x2="47980" y2="27165"/>
                        <a14:foregroundMark x1="24747" y1="44488" x2="33333" y2="25984"/>
                        <a14:foregroundMark x1="27273" y1="31102" x2="31818" y2="25984"/>
                        <a14:foregroundMark x1="18687" y1="26378" x2="20202" y2="21654"/>
                        <a14:foregroundMark x1="5051" y1="52756" x2="23232" y2="48031"/>
                        <a14:foregroundMark x1="15657" y1="57480" x2="29798" y2="50787"/>
                        <a14:foregroundMark x1="9091" y1="57874" x2="19697" y2="54331"/>
                        <a14:foregroundMark x1="21717" y1="34646" x2="34848" y2="20079"/>
                        <a14:foregroundMark x1="17172" y1="35827" x2="31818" y2="18504"/>
                        <a14:foregroundMark x1="51010" y1="20472" x2="50505" y2="51969"/>
                        <a14:foregroundMark x1="63636" y1="20079" x2="82323" y2="57087"/>
                        <a14:foregroundMark x1="67677" y1="19291" x2="82323" y2="35433"/>
                        <a14:foregroundMark x1="80303" y1="41339" x2="92424" y2="53543"/>
                        <a14:foregroundMark x1="70202" y1="43307" x2="77273" y2="60236"/>
                        <a14:foregroundMark x1="69192" y1="51181" x2="73232" y2="59449"/>
                        <a14:foregroundMark x1="32323" y1="53543" x2="26768" y2="61024"/>
                        <a14:foregroundMark x1="44444" y1="72835" x2="48990" y2="972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56" y="286603"/>
            <a:ext cx="961755" cy="123376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5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ackgroundRemoval t="0" b="96889" l="6667" r="99556">
                        <a14:foregroundMark x1="39556" y1="71111" x2="73778" y2="52444"/>
                        <a14:foregroundMark x1="50667" y1="76889" x2="68000" y2="92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31" y="1845734"/>
            <a:ext cx="961755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470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../Codes/dice%20roller/hompage.txt" TargetMode="External"/><Relationship Id="rId2" Type="http://schemas.openxmlformats.org/officeDocument/2006/relationships/hyperlink" Target="../Codes/dice%20roller/main.txt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digitalsynopsis.com/wp-content/uploads/2016/06/loading-animations-preloader-gifs-ui-ux-effects-10.gif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archivision.com/educational/samples/files/1A2-F-P-I-2-C1_L.jpg" TargetMode="Externa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../Codes/loading_image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../Codes/listviewlistitle/listviewlisttile.txt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hyperlink" Target="https://pets.webmd.com/dogs/how-to-calculate-your-dogs-age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../Codes/Background%20Changer/bg_changer_main.tx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632" y="910334"/>
            <a:ext cx="4087794" cy="5243938"/>
          </a:xfrm>
          <a:prstGeom prst="rect">
            <a:avLst/>
          </a:prstGeom>
          <a:effectLst>
            <a:outerShdw blurRad="50800" dir="5400000" algn="ctr" rotWithShape="0">
              <a:srgbClr val="000000">
                <a:alpha val="31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9448" y="758952"/>
            <a:ext cx="5206086" cy="5206086"/>
          </a:xfrm>
          <a:prstGeom prst="rect">
            <a:avLst/>
          </a:prstGeom>
          <a:effectLst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Arial Rounded MT Bold" panose="020F0704030504030204" pitchFamily="34" charset="0"/>
              </a:rPr>
              <a:t>Day 2 </a:t>
            </a:r>
            <a:br>
              <a:rPr lang="en-US" dirty="0" smtClean="0">
                <a:latin typeface="Arial Rounded MT Bold" panose="020F0704030504030204" pitchFamily="34" charset="0"/>
              </a:rPr>
            </a:br>
            <a:r>
              <a:rPr lang="en-US" smtClean="0">
                <a:latin typeface="Arial Rounded MT Bold" panose="020F0704030504030204" pitchFamily="34" charset="0"/>
              </a:rPr>
              <a:t>Flutter Development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b="1" dirty="0" smtClean="0"/>
              <a:t>Marlon </a:t>
            </a:r>
            <a:r>
              <a:rPr lang="en-US" b="1" dirty="0" err="1" smtClean="0"/>
              <a:t>i</a:t>
            </a:r>
            <a:r>
              <a:rPr lang="en-US" b="1" dirty="0" smtClean="0"/>
              <a:t>. </a:t>
            </a:r>
            <a:r>
              <a:rPr lang="en-US" b="1" dirty="0" err="1" smtClean="0"/>
              <a:t>tayag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95801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Dice Roller App</a:t>
            </a:r>
            <a:endParaRPr lang="en-PH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6492240" cy="4023360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3200" dirty="0" smtClean="0"/>
              <a:t>Load image to </a:t>
            </a:r>
            <a:r>
              <a:rPr lang="en-US" sz="3200" b="1" dirty="0" smtClean="0"/>
              <a:t>image </a:t>
            </a:r>
            <a:r>
              <a:rPr lang="en-US" sz="3200" dirty="0" smtClean="0"/>
              <a:t>folder on the project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200" dirty="0" smtClean="0"/>
              <a:t>Edit </a:t>
            </a:r>
            <a:r>
              <a:rPr lang="en-US" sz="3200" dirty="0" err="1" smtClean="0">
                <a:solidFill>
                  <a:srgbClr val="FF0000"/>
                </a:solidFill>
              </a:rPr>
              <a:t>pubspec.yaml</a:t>
            </a:r>
            <a:r>
              <a:rPr lang="en-US" sz="3200" dirty="0" smtClean="0">
                <a:solidFill>
                  <a:srgbClr val="FF0000"/>
                </a:solidFill>
              </a:rPr>
              <a:t> </a:t>
            </a:r>
            <a:r>
              <a:rPr lang="en-US" sz="3200" dirty="0" smtClean="0"/>
              <a:t>and add images to assets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200" dirty="0" smtClean="0"/>
              <a:t>Create the logic part of the Dice Roller (</a:t>
            </a:r>
            <a:r>
              <a:rPr lang="en-US" sz="3200" dirty="0" err="1" smtClean="0">
                <a:solidFill>
                  <a:srgbClr val="FF0000"/>
                </a:solidFill>
              </a:rPr>
              <a:t>homepage.dart</a:t>
            </a:r>
            <a:r>
              <a:rPr lang="en-US" sz="3200" dirty="0" smtClean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200" dirty="0" smtClean="0"/>
              <a:t>Create the design and layout of Dice Roller </a:t>
            </a:r>
            <a:r>
              <a:rPr lang="en-US" sz="3200" dirty="0"/>
              <a:t>(</a:t>
            </a:r>
            <a:r>
              <a:rPr lang="en-US" sz="3200" dirty="0" err="1">
                <a:solidFill>
                  <a:srgbClr val="FF0000"/>
                </a:solidFill>
              </a:rPr>
              <a:t>homepage.dart</a:t>
            </a:r>
            <a:r>
              <a:rPr lang="en-US" sz="3200" dirty="0"/>
              <a:t>)</a:t>
            </a:r>
            <a:endParaRPr lang="en-US" sz="3200" dirty="0" smtClean="0"/>
          </a:p>
          <a:p>
            <a:pPr marL="457200" indent="-457200">
              <a:buFont typeface="+mj-lt"/>
              <a:buAutoNum type="arabicPeriod"/>
            </a:pPr>
            <a:endParaRPr lang="en-PH" sz="3200" dirty="0"/>
          </a:p>
        </p:txBody>
      </p:sp>
      <p:pic>
        <p:nvPicPr>
          <p:cNvPr id="1026" name="Picture 2" descr="C:\Users\Skee\AppData\Local\Temp\SNAGHTML2404b2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6490" y="286603"/>
            <a:ext cx="2803757" cy="5680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25537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1. Add images</a:t>
            </a:r>
            <a:endParaRPr lang="en-PH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3707476" cy="402336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800" dirty="0" smtClean="0"/>
              <a:t>Create a folder on the project name image, add all dice image on the folder</a:t>
            </a:r>
          </a:p>
          <a:p>
            <a:pPr marL="457200" indent="-457200">
              <a:buFont typeface="+mj-lt"/>
              <a:buAutoNum type="arabicPeriod"/>
            </a:pPr>
            <a:endParaRPr lang="en-PH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4750" y="706014"/>
            <a:ext cx="3296246" cy="5389953"/>
          </a:xfrm>
          <a:prstGeom prst="rect">
            <a:avLst/>
          </a:prstGeom>
        </p:spPr>
      </p:pic>
      <p:cxnSp>
        <p:nvCxnSpPr>
          <p:cNvPr id="6" name="Straight Arrow Connector 5"/>
          <p:cNvCxnSpPr>
            <a:stCxn id="8" idx="1"/>
          </p:cNvCxnSpPr>
          <p:nvPr/>
        </p:nvCxnSpPr>
        <p:spPr>
          <a:xfrm flipH="1">
            <a:off x="6641871" y="1309254"/>
            <a:ext cx="3042456" cy="4281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9684327" y="1113905"/>
            <a:ext cx="1670858" cy="3906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Image folder</a:t>
            </a:r>
            <a:endParaRPr lang="en-PH" dirty="0"/>
          </a:p>
        </p:txBody>
      </p:sp>
      <p:sp>
        <p:nvSpPr>
          <p:cNvPr id="9" name="Rectangle 8"/>
          <p:cNvSpPr/>
          <p:nvPr/>
        </p:nvSpPr>
        <p:spPr>
          <a:xfrm>
            <a:off x="5885411" y="1845734"/>
            <a:ext cx="1039091" cy="15126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6924502" y="3125586"/>
            <a:ext cx="3167149" cy="1031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0050087" y="3857414"/>
            <a:ext cx="1670858" cy="3906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Images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5918919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2. </a:t>
            </a:r>
            <a:r>
              <a:rPr lang="en-US" b="1" dirty="0"/>
              <a:t>Edit </a:t>
            </a:r>
            <a:r>
              <a:rPr lang="en-US" b="1" dirty="0" err="1">
                <a:solidFill>
                  <a:srgbClr val="FF0000"/>
                </a:solidFill>
              </a:rPr>
              <a:t>pubspec.yaml</a:t>
            </a:r>
            <a:endParaRPr lang="en-PH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3532909" cy="4023360"/>
          </a:xfrm>
        </p:spPr>
        <p:txBody>
          <a:bodyPr/>
          <a:lstStyle/>
          <a:p>
            <a:r>
              <a:rPr lang="en-US" dirty="0" smtClean="0"/>
              <a:t>1. Edit </a:t>
            </a:r>
            <a:r>
              <a:rPr lang="en-US" dirty="0" err="1" smtClean="0">
                <a:solidFill>
                  <a:srgbClr val="FF0000"/>
                </a:solidFill>
              </a:rPr>
              <a:t>pubspec.yaml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and add the list of images on the </a:t>
            </a:r>
            <a:r>
              <a:rPr lang="en-US" b="1" dirty="0" smtClean="0"/>
              <a:t>assets</a:t>
            </a:r>
            <a:endParaRPr lang="en-PH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2846" y="2544070"/>
            <a:ext cx="6875474" cy="332502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197306" y="5869094"/>
            <a:ext cx="3566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Note: Be careful of the indentation</a:t>
            </a:r>
            <a:endParaRPr lang="en-PH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83249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3. Import library and create </a:t>
            </a:r>
            <a:r>
              <a:rPr lang="en-US" b="1" dirty="0" smtClean="0">
                <a:solidFill>
                  <a:srgbClr val="FF0000"/>
                </a:solidFill>
              </a:rPr>
              <a:t>main() </a:t>
            </a:r>
            <a:r>
              <a:rPr lang="en-US" b="1" dirty="0" smtClean="0"/>
              <a:t>, </a:t>
            </a:r>
            <a:r>
              <a:rPr lang="en-US" b="1" dirty="0" err="1" smtClean="0">
                <a:solidFill>
                  <a:srgbClr val="FF0000"/>
                </a:solidFill>
              </a:rPr>
              <a:t>diceApp</a:t>
            </a:r>
            <a:r>
              <a:rPr lang="en-US" b="1" dirty="0" smtClean="0"/>
              <a:t> stateless widget (</a:t>
            </a:r>
            <a:r>
              <a:rPr lang="en-US" b="1" dirty="0" smtClean="0">
                <a:solidFill>
                  <a:srgbClr val="0070C0"/>
                </a:solidFill>
              </a:rPr>
              <a:t>main.dart</a:t>
            </a:r>
            <a:r>
              <a:rPr lang="en-US" b="1" dirty="0" smtClean="0"/>
              <a:t>)</a:t>
            </a:r>
            <a:endParaRPr lang="en-PH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5682" y="1906455"/>
            <a:ext cx="6284536" cy="4213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272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134873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4. Create the </a:t>
            </a:r>
            <a:r>
              <a:rPr lang="en-US" b="1" dirty="0" err="1" smtClean="0">
                <a:solidFill>
                  <a:srgbClr val="FF0000"/>
                </a:solidFill>
              </a:rPr>
              <a:t>HomePage</a:t>
            </a:r>
            <a:r>
              <a:rPr lang="en-US" b="1" dirty="0" smtClean="0"/>
              <a:t> </a:t>
            </a:r>
            <a:r>
              <a:rPr lang="en-US" b="1" dirty="0" err="1" smtClean="0"/>
              <a:t>stateful</a:t>
            </a:r>
            <a:r>
              <a:rPr lang="en-US" b="1" dirty="0" smtClean="0"/>
              <a:t> widget (</a:t>
            </a:r>
            <a:r>
              <a:rPr lang="en-US" b="1" dirty="0" err="1" smtClean="0">
                <a:solidFill>
                  <a:srgbClr val="0070C0"/>
                </a:solidFill>
              </a:rPr>
              <a:t>homepage.dart</a:t>
            </a:r>
            <a:r>
              <a:rPr lang="en-US" b="1" dirty="0" smtClean="0"/>
              <a:t>)</a:t>
            </a:r>
            <a:endParaRPr lang="en-PH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Import the following library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dirty="0" err="1" smtClean="0"/>
              <a:t>material.dart</a:t>
            </a:r>
            <a:endParaRPr lang="en-US" dirty="0" smtClean="0"/>
          </a:p>
          <a:p>
            <a:pPr marL="749808" lvl="1" indent="-457200">
              <a:buFont typeface="+mj-lt"/>
              <a:buAutoNum type="arabicPeriod"/>
            </a:pPr>
            <a:r>
              <a:rPr lang="en-US" dirty="0" err="1" smtClean="0"/>
              <a:t>dart:math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Create the </a:t>
            </a:r>
            <a:r>
              <a:rPr lang="en-US" dirty="0" err="1" smtClean="0"/>
              <a:t>stateful</a:t>
            </a:r>
            <a:r>
              <a:rPr lang="en-US" dirty="0" smtClean="0"/>
              <a:t> widget</a:t>
            </a:r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endParaRPr lang="en-US" dirty="0" smtClean="0"/>
          </a:p>
          <a:p>
            <a:endParaRPr lang="en-PH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1881" y="1845734"/>
            <a:ext cx="7270042" cy="349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8858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11048"/>
            <a:ext cx="10058400" cy="82730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5. Create the </a:t>
            </a:r>
            <a:r>
              <a:rPr lang="en-US" b="1" dirty="0" smtClean="0">
                <a:solidFill>
                  <a:srgbClr val="FF0000"/>
                </a:solidFill>
              </a:rPr>
              <a:t>_</a:t>
            </a:r>
            <a:r>
              <a:rPr lang="en-US" b="1" dirty="0" err="1" smtClean="0">
                <a:solidFill>
                  <a:srgbClr val="FF0000"/>
                </a:solidFill>
              </a:rPr>
              <a:t>HomePage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smtClean="0"/>
              <a:t>state (</a:t>
            </a:r>
            <a:r>
              <a:rPr lang="en-US" b="1" dirty="0" err="1" smtClean="0">
                <a:solidFill>
                  <a:srgbClr val="0070C0"/>
                </a:solidFill>
              </a:rPr>
              <a:t>homepage.dart</a:t>
            </a:r>
            <a:r>
              <a:rPr lang="en-US" b="1" dirty="0" smtClean="0"/>
              <a:t>)</a:t>
            </a:r>
            <a:endParaRPr lang="en-PH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1047" y="1774993"/>
            <a:ext cx="6184066" cy="4435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7492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6. </a:t>
            </a:r>
            <a:r>
              <a:rPr lang="en-US" b="1" dirty="0"/>
              <a:t>Create the </a:t>
            </a:r>
            <a:r>
              <a:rPr lang="en-US" b="1" dirty="0">
                <a:solidFill>
                  <a:srgbClr val="FF0000"/>
                </a:solidFill>
              </a:rPr>
              <a:t>_</a:t>
            </a:r>
            <a:r>
              <a:rPr lang="en-US" b="1" dirty="0" err="1">
                <a:solidFill>
                  <a:srgbClr val="FF0000"/>
                </a:solidFill>
              </a:rPr>
              <a:t>HomePage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/>
              <a:t>state (</a:t>
            </a:r>
            <a:r>
              <a:rPr lang="en-US" b="1" dirty="0" err="1">
                <a:solidFill>
                  <a:srgbClr val="0070C0"/>
                </a:solidFill>
              </a:rPr>
              <a:t>homepage.dart</a:t>
            </a:r>
            <a:r>
              <a:rPr lang="en-US" b="1" dirty="0" smtClean="0"/>
              <a:t>) cont’d …</a:t>
            </a:r>
            <a:endParaRPr lang="en-PH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48546" y="1737360"/>
            <a:ext cx="4788129" cy="4526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5609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3613" y="3104961"/>
            <a:ext cx="3965171" cy="1259564"/>
          </a:xfrm>
        </p:spPr>
        <p:txBody>
          <a:bodyPr>
            <a:normAutofit fontScale="90000"/>
          </a:bodyPr>
          <a:lstStyle/>
          <a:p>
            <a:pPr algn="r"/>
            <a:r>
              <a:rPr lang="en-US" b="1" dirty="0"/>
              <a:t>7</a:t>
            </a:r>
            <a:r>
              <a:rPr lang="en-US" b="1" dirty="0" smtClean="0"/>
              <a:t>. </a:t>
            </a:r>
            <a:r>
              <a:rPr lang="en-US" b="1" dirty="0"/>
              <a:t>Create the </a:t>
            </a:r>
            <a:r>
              <a:rPr lang="en-US" b="1" dirty="0">
                <a:solidFill>
                  <a:srgbClr val="FF0000"/>
                </a:solidFill>
              </a:rPr>
              <a:t>_</a:t>
            </a:r>
            <a:r>
              <a:rPr lang="en-US" b="1" dirty="0" err="1">
                <a:solidFill>
                  <a:srgbClr val="FF0000"/>
                </a:solidFill>
              </a:rPr>
              <a:t>HomePage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/>
              <a:t>state (</a:t>
            </a:r>
            <a:r>
              <a:rPr lang="en-US" b="1" dirty="0" err="1">
                <a:solidFill>
                  <a:srgbClr val="0070C0"/>
                </a:solidFill>
              </a:rPr>
              <a:t>homepage.dart</a:t>
            </a:r>
            <a:r>
              <a:rPr lang="en-US" b="1" dirty="0"/>
              <a:t>) cont’d …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H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0854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7897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Activity Challenge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8596" y="1845734"/>
            <a:ext cx="9917084" cy="402336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3600" dirty="0" smtClean="0"/>
              <a:t>Modify the roller dice app, adding another dice when the button roll dice is clicked.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600" dirty="0" smtClean="0"/>
              <a:t>Show the total value of the two dice in a text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600" dirty="0" smtClean="0"/>
              <a:t>Change the launcher icon of the Dice Roller App</a:t>
            </a:r>
            <a:endParaRPr lang="en-PH" sz="3600" dirty="0"/>
          </a:p>
        </p:txBody>
      </p:sp>
    </p:spTree>
    <p:extLst>
      <p:ext uri="{BB962C8B-B14F-4D97-AF65-F5344CB8AC3E}">
        <p14:creationId xmlns:p14="http://schemas.microsoft.com/office/powerpoint/2010/main" val="7508093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8596" y="1674829"/>
            <a:ext cx="10058400" cy="951994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Dice Roller </a:t>
            </a:r>
            <a:r>
              <a:rPr lang="en-US" b="1" dirty="0" smtClean="0"/>
              <a:t>Code</a:t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endParaRPr lang="en-PH" b="1" dirty="0"/>
          </a:p>
        </p:txBody>
      </p:sp>
      <p:sp>
        <p:nvSpPr>
          <p:cNvPr id="3" name="Rectangle 2">
            <a:hlinkClick r:id="rId2" action="ppaction://hlinkfile"/>
          </p:cNvPr>
          <p:cNvSpPr/>
          <p:nvPr/>
        </p:nvSpPr>
        <p:spPr>
          <a:xfrm>
            <a:off x="5126297" y="2626823"/>
            <a:ext cx="228299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>
                <a:hlinkClick r:id="rId2" action="ppaction://hlinkfile"/>
              </a:rPr>
              <a:t>main.dart</a:t>
            </a:r>
            <a:endParaRPr lang="en-PH" sz="4000" dirty="0"/>
          </a:p>
        </p:txBody>
      </p:sp>
      <p:sp>
        <p:nvSpPr>
          <p:cNvPr id="4" name="Rectangle 3"/>
          <p:cNvSpPr/>
          <p:nvPr/>
        </p:nvSpPr>
        <p:spPr>
          <a:xfrm>
            <a:off x="4677410" y="3492651"/>
            <a:ext cx="346210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 err="1" smtClean="0">
                <a:hlinkClick r:id="rId3" action="ppaction://hlinkfile"/>
              </a:rPr>
              <a:t>homepage.dart</a:t>
            </a:r>
            <a:endParaRPr lang="en-PH" sz="4000" dirty="0"/>
          </a:p>
        </p:txBody>
      </p:sp>
    </p:spTree>
    <p:extLst>
      <p:ext uri="{BB962C8B-B14F-4D97-AF65-F5344CB8AC3E}">
        <p14:creationId xmlns:p14="http://schemas.microsoft.com/office/powerpoint/2010/main" val="3590987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Background Changer App</a:t>
            </a:r>
            <a:endParaRPr lang="en-PH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6784" y="1845734"/>
            <a:ext cx="5536278" cy="4023360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3200" dirty="0" smtClean="0"/>
              <a:t>Create an app that will randomly change its background color when pressing a button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200" dirty="0" smtClean="0"/>
              <a:t>User </a:t>
            </a:r>
            <a:r>
              <a:rPr lang="en-US" sz="3200" dirty="0" err="1" smtClean="0"/>
              <a:t>MaterialApp</a:t>
            </a:r>
            <a:r>
              <a:rPr lang="en-US" sz="3200" dirty="0" smtClean="0"/>
              <a:t> and </a:t>
            </a:r>
            <a:r>
              <a:rPr lang="en-US" sz="3200" dirty="0" err="1" smtClean="0"/>
              <a:t>Dart:Math</a:t>
            </a:r>
            <a:r>
              <a:rPr lang="en-US" sz="3200" dirty="0" smtClean="0"/>
              <a:t> library</a:t>
            </a:r>
          </a:p>
          <a:p>
            <a:pPr marL="457200" indent="-457200">
              <a:buFont typeface="+mj-lt"/>
              <a:buAutoNum type="arabicPeriod"/>
            </a:pPr>
            <a:endParaRPr lang="en-PH" sz="3200" dirty="0"/>
          </a:p>
        </p:txBody>
      </p:sp>
      <p:pic>
        <p:nvPicPr>
          <p:cNvPr id="1026" name="Picture 2" descr="C:\Users\Skee\AppData\Local\Temp\SNAGHTMLb5b89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4049" y="286603"/>
            <a:ext cx="2865354" cy="5805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82149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3163" y="1267505"/>
            <a:ext cx="10058400" cy="1450757"/>
          </a:xfrm>
        </p:spPr>
        <p:txBody>
          <a:bodyPr/>
          <a:lstStyle/>
          <a:p>
            <a:pPr algn="ctr"/>
            <a:r>
              <a:rPr lang="en-US" b="1" dirty="0" smtClean="0"/>
              <a:t>Using Android Studio for Flutter Dev</a:t>
            </a:r>
            <a:endParaRPr lang="en-PH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7494" y="2937337"/>
            <a:ext cx="4638935" cy="2931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0541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LoadingImage App</a:t>
            </a:r>
            <a:endParaRPr lang="en-PH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5344" y="1845734"/>
            <a:ext cx="7813965" cy="4023360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Create  from an that will load an image from an Asset folder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Use a placeholder image while the image is being loaded from the internet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Use Material Library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This is a widget used to show an image. When </a:t>
            </a:r>
            <a:r>
              <a:rPr lang="en-US" sz="2400" dirty="0" smtClean="0"/>
              <a:t>displaying an </a:t>
            </a:r>
            <a:r>
              <a:rPr lang="en-US" sz="2400" dirty="0"/>
              <a:t>image, you specify the image source in </a:t>
            </a:r>
            <a:r>
              <a:rPr lang="en-US" sz="2400" dirty="0" smtClean="0"/>
              <a:t>the constructor</a:t>
            </a:r>
            <a:r>
              <a:rPr lang="en-US" sz="2400" dirty="0"/>
              <a:t>:</a:t>
            </a:r>
          </a:p>
          <a:p>
            <a:pPr marL="932688" lvl="2" indent="-457200">
              <a:lnSpc>
                <a:spcPct val="100000"/>
              </a:lnSpc>
              <a:buFont typeface="+mj-lt"/>
              <a:buAutoNum type="alphaLcPeriod"/>
            </a:pPr>
            <a:r>
              <a:rPr lang="en-US" sz="1600" dirty="0"/>
              <a:t>image </a:t>
            </a:r>
            <a:r>
              <a:rPr lang="en-US" sz="1600" dirty="0" smtClean="0"/>
              <a:t>provider</a:t>
            </a:r>
          </a:p>
          <a:p>
            <a:pPr marL="932688" lvl="2" indent="-457200">
              <a:lnSpc>
                <a:spcPct val="100000"/>
              </a:lnSpc>
              <a:buFont typeface="+mj-lt"/>
              <a:buAutoNum type="alphaLcPeriod"/>
            </a:pPr>
            <a:r>
              <a:rPr lang="en-US" sz="1600" dirty="0" smtClean="0"/>
              <a:t>asset</a:t>
            </a:r>
            <a:r>
              <a:rPr lang="en-US" sz="1600" dirty="0"/>
              <a:t>,</a:t>
            </a:r>
          </a:p>
          <a:p>
            <a:pPr marL="932688" lvl="2" indent="-457200">
              <a:lnSpc>
                <a:spcPct val="100000"/>
              </a:lnSpc>
              <a:buFont typeface="+mj-lt"/>
              <a:buAutoNum type="alphaLcPeriod"/>
            </a:pPr>
            <a:r>
              <a:rPr lang="en-US" sz="1600" dirty="0"/>
              <a:t>network,</a:t>
            </a:r>
          </a:p>
          <a:p>
            <a:pPr marL="932688" lvl="2" indent="-457200">
              <a:lnSpc>
                <a:spcPct val="100000"/>
              </a:lnSpc>
              <a:buFont typeface="+mj-lt"/>
              <a:buAutoNum type="alphaLcPeriod"/>
            </a:pPr>
            <a:r>
              <a:rPr lang="en-US" sz="1600" dirty="0"/>
              <a:t>file,</a:t>
            </a:r>
          </a:p>
          <a:p>
            <a:pPr marL="932688" lvl="2" indent="-457200">
              <a:lnSpc>
                <a:spcPct val="100000"/>
              </a:lnSpc>
              <a:buFont typeface="+mj-lt"/>
              <a:buAutoNum type="alphaLcPeriod"/>
            </a:pPr>
            <a:r>
              <a:rPr lang="en-US" sz="1600" dirty="0"/>
              <a:t>memory</a:t>
            </a:r>
            <a:endParaRPr lang="en-PH" sz="1600" dirty="0"/>
          </a:p>
        </p:txBody>
      </p:sp>
      <p:pic>
        <p:nvPicPr>
          <p:cNvPr id="2050" name="Picture 2" descr="C:\Users\Skee\AppData\Local\Temp\SNAGHTML13ff67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4606" y="640080"/>
            <a:ext cx="2701243" cy="5473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2558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1. Get Loading Image</a:t>
            </a:r>
            <a:endParaRPr lang="en-PH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5098" y="1845734"/>
            <a:ext cx="9850582" cy="402336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800" dirty="0"/>
              <a:t>Download: </a:t>
            </a:r>
            <a:r>
              <a:rPr lang="en-US" sz="2800" dirty="0">
                <a:hlinkClick r:id="rId2"/>
              </a:rPr>
              <a:t>https://digitalsynopsis.com/wp-content/uploads/2016/06/loading-animations-preloader-gifs-ui-ux-effects-10.gif</a:t>
            </a:r>
            <a:endParaRPr lang="en-US" sz="2800" dirty="0"/>
          </a:p>
          <a:p>
            <a:pPr marL="457200" indent="-457200">
              <a:buFont typeface="+mj-lt"/>
              <a:buAutoNum type="arabicPeriod"/>
            </a:pPr>
            <a:r>
              <a:rPr lang="en-US" sz="2800" dirty="0" smtClean="0"/>
              <a:t>Create new folder ‘assets’ in your project.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 smtClean="0"/>
              <a:t>Rename </a:t>
            </a:r>
            <a:r>
              <a:rPr lang="en-US" sz="2800" dirty="0"/>
              <a:t>image file to ‘loading.gif’.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Copy image file into ‘assets’ folder in your project.</a:t>
            </a:r>
            <a:endParaRPr lang="en-PH" sz="2800" dirty="0"/>
          </a:p>
        </p:txBody>
      </p:sp>
    </p:spTree>
    <p:extLst>
      <p:ext uri="{BB962C8B-B14F-4D97-AF65-F5344CB8AC3E}">
        <p14:creationId xmlns:p14="http://schemas.microsoft.com/office/powerpoint/2010/main" val="2568649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2. </a:t>
            </a:r>
            <a:r>
              <a:rPr lang="en-US" b="1" dirty="0"/>
              <a:t>Include the Loading Image in Your</a:t>
            </a:r>
            <a:br>
              <a:rPr lang="en-US" b="1" dirty="0"/>
            </a:br>
            <a:r>
              <a:rPr lang="en-US" b="1" dirty="0"/>
              <a:t>Project as an Asset</a:t>
            </a:r>
            <a:endParaRPr lang="en-PH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Edit the </a:t>
            </a:r>
            <a:r>
              <a:rPr lang="en-US" dirty="0" err="1">
                <a:solidFill>
                  <a:srgbClr val="FF0000"/>
                </a:solidFill>
              </a:rPr>
              <a:t>pubspec.yaml</a:t>
            </a:r>
            <a:r>
              <a:rPr lang="en-US" dirty="0"/>
              <a:t> file and change the lines </a:t>
            </a:r>
            <a:r>
              <a:rPr lang="en-US" dirty="0" smtClean="0"/>
              <a:t>below from: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To</a:t>
            </a:r>
          </a:p>
          <a:p>
            <a:pPr marL="0" indent="0">
              <a:buNone/>
            </a:pPr>
            <a:endParaRPr lang="en-PH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9870" y="2471857"/>
            <a:ext cx="8936182" cy="142681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3367" y="4603409"/>
            <a:ext cx="9002686" cy="10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4679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3. Import Library and create </a:t>
            </a:r>
            <a:r>
              <a:rPr lang="en-US" b="1" dirty="0" smtClean="0">
                <a:solidFill>
                  <a:srgbClr val="FF0000"/>
                </a:solidFill>
              </a:rPr>
              <a:t>main()</a:t>
            </a:r>
            <a:endParaRPr lang="en-PH" b="1" dirty="0">
              <a:solidFill>
                <a:srgbClr val="FF00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1281" y="2381813"/>
            <a:ext cx="9210398" cy="1616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077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4. Create the </a:t>
            </a:r>
            <a:r>
              <a:rPr lang="en-US" b="1" dirty="0" err="1" smtClean="0">
                <a:solidFill>
                  <a:srgbClr val="FF0000"/>
                </a:solidFill>
              </a:rPr>
              <a:t>LoadingImageApp</a:t>
            </a:r>
            <a:r>
              <a:rPr lang="en-US" b="1" dirty="0" smtClean="0"/>
              <a:t> stateless widget</a:t>
            </a:r>
            <a:endParaRPr lang="en-PH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4963" y="1936098"/>
            <a:ext cx="6352084" cy="4158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3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4. Create the </a:t>
            </a:r>
            <a:r>
              <a:rPr lang="en-US" b="1" dirty="0" err="1" smtClean="0">
                <a:solidFill>
                  <a:srgbClr val="FF0000"/>
                </a:solidFill>
              </a:rPr>
              <a:t>HomeWidget</a:t>
            </a:r>
            <a:r>
              <a:rPr lang="en-US" b="1" dirty="0" smtClean="0"/>
              <a:t> </a:t>
            </a:r>
            <a:r>
              <a:rPr lang="en-US" b="1" dirty="0"/>
              <a:t>stateless widget</a:t>
            </a:r>
            <a:endParaRPr lang="en-PH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1971" y="1807547"/>
            <a:ext cx="10748355" cy="396148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11433" y="5955597"/>
            <a:ext cx="8793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Link for the image: </a:t>
            </a:r>
            <a:r>
              <a:rPr lang="en-PH" b="1" dirty="0">
                <a:hlinkClick r:id="rId3"/>
              </a:rPr>
              <a:t>http://archivision.com/educational/samples/files/1A2-F-P-I-2-C1_L.jpg</a:t>
            </a:r>
            <a:endParaRPr lang="en-PH" b="1" dirty="0"/>
          </a:p>
        </p:txBody>
      </p:sp>
    </p:spTree>
    <p:extLst>
      <p:ext uri="{BB962C8B-B14F-4D97-AF65-F5344CB8AC3E}">
        <p14:creationId xmlns:p14="http://schemas.microsoft.com/office/powerpoint/2010/main" val="2707231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3411" y="2314908"/>
            <a:ext cx="10058400" cy="1450757"/>
          </a:xfrm>
        </p:spPr>
        <p:txBody>
          <a:bodyPr/>
          <a:lstStyle/>
          <a:p>
            <a:pPr algn="ctr"/>
            <a:r>
              <a:rPr lang="en-US" b="1" dirty="0" smtClean="0">
                <a:hlinkClick r:id="rId2" action="ppaction://hlinkfile"/>
              </a:rPr>
              <a:t>LoadingImage Code</a:t>
            </a:r>
            <a:endParaRPr lang="en-PH" b="1" dirty="0"/>
          </a:p>
        </p:txBody>
      </p:sp>
    </p:spTree>
    <p:extLst>
      <p:ext uri="{BB962C8B-B14F-4D97-AF65-F5344CB8AC3E}">
        <p14:creationId xmlns:p14="http://schemas.microsoft.com/office/powerpoint/2010/main" val="1179705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7182196" cy="1450757"/>
          </a:xfrm>
        </p:spPr>
        <p:txBody>
          <a:bodyPr/>
          <a:lstStyle/>
          <a:p>
            <a:r>
              <a:rPr lang="en-US" b="1" dirty="0" smtClean="0"/>
              <a:t>Working With </a:t>
            </a:r>
            <a:r>
              <a:rPr lang="en-US" b="1" dirty="0" err="1" smtClean="0"/>
              <a:t>ListView</a:t>
            </a:r>
            <a:r>
              <a:rPr lang="en-US" b="1" dirty="0" smtClean="0"/>
              <a:t> and </a:t>
            </a:r>
            <a:r>
              <a:rPr lang="en-US" b="1" dirty="0" err="1" smtClean="0"/>
              <a:t>ListTile</a:t>
            </a:r>
            <a:endParaRPr lang="en-PH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6533804" cy="4023360"/>
          </a:xfrm>
        </p:spPr>
        <p:txBody>
          <a:bodyPr>
            <a:normAutofit/>
          </a:bodyPr>
          <a:lstStyle/>
          <a:p>
            <a:r>
              <a:rPr lang="en-US" sz="2400" dirty="0"/>
              <a:t>A list tile contains one to three lines of text </a:t>
            </a:r>
            <a:r>
              <a:rPr lang="en-US" sz="2400" dirty="0" smtClean="0"/>
              <a:t>optionally flanked </a:t>
            </a:r>
            <a:r>
              <a:rPr lang="en-US" sz="2400" dirty="0"/>
              <a:t>by icons or other widgets, such as check boxes</a:t>
            </a:r>
            <a:r>
              <a:rPr lang="en-US" sz="2400" dirty="0" smtClean="0"/>
              <a:t>. So</a:t>
            </a:r>
            <a:r>
              <a:rPr lang="en-US" sz="2400" dirty="0"/>
              <a:t>, you can have text in the middle and a widget on </a:t>
            </a:r>
            <a:r>
              <a:rPr lang="en-US" sz="2400" dirty="0" smtClean="0"/>
              <a:t>each side.</a:t>
            </a:r>
          </a:p>
          <a:p>
            <a:r>
              <a:rPr lang="en-US" sz="2400" dirty="0"/>
              <a:t>Many people combine </a:t>
            </a:r>
            <a:r>
              <a:rPr lang="en-US" sz="2400" dirty="0" err="1"/>
              <a:t>ListViews</a:t>
            </a:r>
            <a:r>
              <a:rPr lang="en-US" sz="2400" dirty="0"/>
              <a:t> and </a:t>
            </a:r>
            <a:r>
              <a:rPr lang="en-US" sz="2400" dirty="0" err="1"/>
              <a:t>ListTiles</a:t>
            </a:r>
            <a:r>
              <a:rPr lang="en-US" sz="2400" dirty="0"/>
              <a:t> </a:t>
            </a:r>
            <a:r>
              <a:rPr lang="en-US" sz="2400" dirty="0" smtClean="0"/>
              <a:t>together because </a:t>
            </a:r>
            <a:r>
              <a:rPr lang="en-US" sz="2400" dirty="0" err="1"/>
              <a:t>ListTiles</a:t>
            </a:r>
            <a:r>
              <a:rPr lang="en-US" sz="2400" dirty="0"/>
              <a:t> are great for building </a:t>
            </a:r>
            <a:r>
              <a:rPr lang="en-US" sz="2400" dirty="0" smtClean="0"/>
              <a:t>great-looking selection </a:t>
            </a:r>
            <a:r>
              <a:rPr lang="en-US" sz="2400" dirty="0"/>
              <a:t>lists.</a:t>
            </a:r>
            <a:endParaRPr lang="en-PH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2169" y="228414"/>
            <a:ext cx="2853565" cy="5781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320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1. Import and create </a:t>
            </a:r>
            <a:r>
              <a:rPr lang="en-US" b="1" dirty="0" smtClean="0">
                <a:solidFill>
                  <a:srgbClr val="FF0000"/>
                </a:solidFill>
              </a:rPr>
              <a:t>main()</a:t>
            </a:r>
            <a:endParaRPr lang="en-PH" b="1" dirty="0">
              <a:solidFill>
                <a:srgbClr val="FF00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6447" y="2035183"/>
            <a:ext cx="9009504" cy="1289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565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1. Import Library and main()</a:t>
            </a:r>
            <a:endParaRPr lang="en-PH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3001" y="1995140"/>
            <a:ext cx="7499684" cy="2659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1306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2. Create </a:t>
            </a:r>
            <a:r>
              <a:rPr lang="en-US" b="1" dirty="0" err="1" smtClean="0">
                <a:solidFill>
                  <a:srgbClr val="FF0000"/>
                </a:solidFill>
              </a:rPr>
              <a:t>ListViewListTileApp</a:t>
            </a:r>
            <a:r>
              <a:rPr lang="en-US" b="1" dirty="0" smtClean="0"/>
              <a:t> stateless widget</a:t>
            </a:r>
            <a:endParaRPr lang="en-PH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00007" y="1910195"/>
            <a:ext cx="7567695" cy="4092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7434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3. Create the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HomeWidget</a:t>
            </a:r>
            <a:r>
              <a:rPr lang="en-US" b="1" dirty="0" smtClean="0"/>
              <a:t> </a:t>
            </a:r>
            <a:r>
              <a:rPr lang="en-US" b="1" dirty="0" err="1" smtClean="0"/>
              <a:t>stateful</a:t>
            </a:r>
            <a:r>
              <a:rPr lang="en-US" b="1" dirty="0" smtClean="0"/>
              <a:t> widgets</a:t>
            </a:r>
            <a:endParaRPr lang="en-PH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73693" y="2035572"/>
            <a:ext cx="8804028" cy="2029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9095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44126"/>
            <a:ext cx="10058400" cy="677673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4. Create </a:t>
            </a:r>
            <a:r>
              <a:rPr lang="en-US" b="1" dirty="0" smtClean="0">
                <a:solidFill>
                  <a:srgbClr val="FF0000"/>
                </a:solidFill>
              </a:rPr>
              <a:t>_</a:t>
            </a:r>
            <a:r>
              <a:rPr lang="en-US" b="1" dirty="0" err="1" smtClean="0">
                <a:solidFill>
                  <a:srgbClr val="FF0000"/>
                </a:solidFill>
              </a:rPr>
              <a:t>HomeWidgetState</a:t>
            </a:r>
            <a:r>
              <a:rPr lang="en-US" b="1" dirty="0" smtClean="0"/>
              <a:t> state widget</a:t>
            </a:r>
            <a:endParaRPr lang="en-PH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H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79" y="869094"/>
            <a:ext cx="10000211" cy="5373706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1654234" y="1230284"/>
            <a:ext cx="9351818" cy="78139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9" name="Straight Connector 8"/>
          <p:cNvCxnSpPr/>
          <p:nvPr/>
        </p:nvCxnSpPr>
        <p:spPr>
          <a:xfrm>
            <a:off x="10174778" y="2011680"/>
            <a:ext cx="0" cy="3241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10083338" y="2277292"/>
            <a:ext cx="1654233" cy="8163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Constant variable for text color</a:t>
            </a:r>
            <a:endParaRPr lang="en-PH" dirty="0"/>
          </a:p>
        </p:txBody>
      </p:sp>
      <p:sp>
        <p:nvSpPr>
          <p:cNvPr id="12" name="Rectangle 11"/>
          <p:cNvSpPr/>
          <p:nvPr/>
        </p:nvSpPr>
        <p:spPr>
          <a:xfrm>
            <a:off x="1654234" y="2078182"/>
            <a:ext cx="6924501" cy="31338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14" name="Straight Connector 13"/>
          <p:cNvCxnSpPr/>
          <p:nvPr/>
        </p:nvCxnSpPr>
        <p:spPr>
          <a:xfrm>
            <a:off x="8578735" y="4231178"/>
            <a:ext cx="415637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8994372" y="3891369"/>
            <a:ext cx="1658389" cy="57327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TextFormField</a:t>
            </a:r>
            <a:r>
              <a:rPr lang="en-US" dirty="0" smtClean="0"/>
              <a:t> for selected list</a:t>
            </a:r>
            <a:endParaRPr lang="en-PH" dirty="0"/>
          </a:p>
        </p:txBody>
      </p:sp>
      <p:sp>
        <p:nvSpPr>
          <p:cNvPr id="16" name="Rectangle 15"/>
          <p:cNvSpPr/>
          <p:nvPr/>
        </p:nvSpPr>
        <p:spPr>
          <a:xfrm>
            <a:off x="1654234" y="5370022"/>
            <a:ext cx="2676697" cy="9227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17" name="Straight Connector 16"/>
          <p:cNvCxnSpPr/>
          <p:nvPr/>
        </p:nvCxnSpPr>
        <p:spPr>
          <a:xfrm>
            <a:off x="4317077" y="5822486"/>
            <a:ext cx="415637" cy="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4732714" y="5515701"/>
            <a:ext cx="1658389" cy="57327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setState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394693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752488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_</a:t>
            </a:r>
            <a:r>
              <a:rPr lang="en-US" b="1" dirty="0" err="1">
                <a:solidFill>
                  <a:srgbClr val="FF0000"/>
                </a:solidFill>
              </a:rPr>
              <a:t>HomeWidgetState</a:t>
            </a:r>
            <a:r>
              <a:rPr lang="en-US" b="1" dirty="0"/>
              <a:t> state </a:t>
            </a:r>
            <a:r>
              <a:rPr lang="en-US" b="1" dirty="0" smtClean="0"/>
              <a:t>widget (cont’d)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H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2095" y="1186061"/>
            <a:ext cx="10565476" cy="45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73018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835615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_</a:t>
            </a:r>
            <a:r>
              <a:rPr lang="en-US" b="1" dirty="0" err="1">
                <a:solidFill>
                  <a:srgbClr val="FF0000"/>
                </a:solidFill>
              </a:rPr>
              <a:t>HomeWidgetState</a:t>
            </a:r>
            <a:r>
              <a:rPr lang="en-US" b="1" dirty="0"/>
              <a:t> state widget (cont’d)</a:t>
            </a:r>
            <a:endParaRPr lang="en-PH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4975" y="1122218"/>
            <a:ext cx="8691396" cy="5215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92539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3411" y="2314908"/>
            <a:ext cx="10058400" cy="1450757"/>
          </a:xfrm>
        </p:spPr>
        <p:txBody>
          <a:bodyPr/>
          <a:lstStyle/>
          <a:p>
            <a:pPr algn="ctr"/>
            <a:r>
              <a:rPr lang="en-US" b="1" dirty="0" err="1" smtClean="0">
                <a:hlinkClick r:id="rId2" action="ppaction://hlinkfile"/>
              </a:rPr>
              <a:t>ListViewListTile</a:t>
            </a:r>
            <a:r>
              <a:rPr lang="en-US" b="1" dirty="0" smtClean="0">
                <a:hlinkClick r:id="rId2" action="ppaction://hlinkfile"/>
              </a:rPr>
              <a:t> Code</a:t>
            </a:r>
            <a:endParaRPr lang="en-PH" b="1" dirty="0"/>
          </a:p>
        </p:txBody>
      </p:sp>
    </p:spTree>
    <p:extLst>
      <p:ext uri="{BB962C8B-B14F-4D97-AF65-F5344CB8AC3E}">
        <p14:creationId xmlns:p14="http://schemas.microsoft.com/office/powerpoint/2010/main" val="2831882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AD7E4-E17D-654F-ABA2-5F0F30C08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857985"/>
          </a:xfrm>
        </p:spPr>
        <p:txBody>
          <a:bodyPr/>
          <a:lstStyle/>
          <a:p>
            <a:r>
              <a:rPr lang="en-US" b="1" dirty="0" smtClean="0"/>
              <a:t>Workshop Challenge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3715B2-6368-1343-BBF5-BC08751EE0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0338" y="1925377"/>
            <a:ext cx="5687291" cy="4351338"/>
          </a:xfrm>
        </p:spPr>
        <p:txBody>
          <a:bodyPr>
            <a:normAutofit/>
          </a:bodyPr>
          <a:lstStyle/>
          <a:p>
            <a:r>
              <a:rPr lang="en-US" sz="3600" dirty="0"/>
              <a:t>Create an app that computes Dog age in Human years</a:t>
            </a:r>
          </a:p>
          <a:p>
            <a:r>
              <a:rPr lang="en-PH" sz="3600" dirty="0">
                <a:hlinkClick r:id="rId2"/>
              </a:rPr>
              <a:t>https://pets.webmd.com/dogs/how-to-calculate-your-dogs-age</a:t>
            </a:r>
            <a:endParaRPr lang="en-US" sz="3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3F0AFB-F66E-9046-8176-5DE8591945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750" y="0"/>
            <a:ext cx="50482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81208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Release APK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PH" sz="3200" dirty="0"/>
              <a:t>Inside the app folder type</a:t>
            </a:r>
          </a:p>
          <a:p>
            <a:pPr lvl="1"/>
            <a:r>
              <a:rPr lang="en-PH" sz="2800" dirty="0"/>
              <a:t>flutter clean, then</a:t>
            </a:r>
          </a:p>
          <a:p>
            <a:pPr lvl="1"/>
            <a:r>
              <a:rPr lang="en-PH" sz="2800" dirty="0"/>
              <a:t>flutter  build </a:t>
            </a:r>
            <a:r>
              <a:rPr lang="en-PH" sz="2800" dirty="0" err="1"/>
              <a:t>apk</a:t>
            </a:r>
            <a:endParaRPr lang="en-PH" sz="2800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493520" y="4377174"/>
            <a:ext cx="825745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release APK for your app is created at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&lt;app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dir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&gt;/build/app/outputs/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apk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/release/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255860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3658" y="2248407"/>
            <a:ext cx="10058400" cy="1450757"/>
          </a:xfrm>
        </p:spPr>
        <p:txBody>
          <a:bodyPr/>
          <a:lstStyle/>
          <a:p>
            <a:pPr algn="ctr"/>
            <a:r>
              <a:rPr lang="en-US" b="1" dirty="0" smtClean="0"/>
              <a:t>Thank You Very Much!!!</a:t>
            </a:r>
            <a:endParaRPr lang="en-PH" b="1" dirty="0"/>
          </a:p>
        </p:txBody>
      </p:sp>
    </p:spTree>
    <p:extLst>
      <p:ext uri="{BB962C8B-B14F-4D97-AF65-F5344CB8AC3E}">
        <p14:creationId xmlns:p14="http://schemas.microsoft.com/office/powerpoint/2010/main" val="302033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2. Create </a:t>
            </a:r>
            <a:r>
              <a:rPr lang="en-US" b="1" dirty="0" err="1" smtClean="0">
                <a:solidFill>
                  <a:srgbClr val="FF0000"/>
                </a:solidFill>
              </a:rPr>
              <a:t>myApp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smtClean="0"/>
              <a:t>stateless widget</a:t>
            </a:r>
            <a:endParaRPr lang="en-PH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57372" y="1852558"/>
            <a:ext cx="5122352" cy="4209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1784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3. Create </a:t>
            </a:r>
            <a:r>
              <a:rPr lang="en-US" b="1" dirty="0" err="1" smtClean="0">
                <a:solidFill>
                  <a:srgbClr val="FF0000"/>
                </a:solidFill>
              </a:rPr>
              <a:t>HomePage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/>
              <a:t>stateful</a:t>
            </a:r>
            <a:r>
              <a:rPr lang="en-US" b="1" dirty="0" smtClean="0"/>
              <a:t> </a:t>
            </a:r>
            <a:r>
              <a:rPr lang="en-US" b="1" dirty="0"/>
              <a:t>w</a:t>
            </a:r>
            <a:r>
              <a:rPr lang="en-US" b="1" dirty="0" smtClean="0"/>
              <a:t>idget</a:t>
            </a:r>
            <a:endParaRPr lang="en-PH" b="1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01383" y="2325718"/>
            <a:ext cx="7864452" cy="1705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390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-602859"/>
            <a:ext cx="10756669" cy="1450757"/>
          </a:xfrm>
        </p:spPr>
        <p:txBody>
          <a:bodyPr/>
          <a:lstStyle/>
          <a:p>
            <a:r>
              <a:rPr lang="en-US" b="1" dirty="0" smtClean="0"/>
              <a:t>4. Create the </a:t>
            </a:r>
            <a:r>
              <a:rPr lang="en-US" b="1" dirty="0" smtClean="0">
                <a:solidFill>
                  <a:srgbClr val="FF0000"/>
                </a:solidFill>
              </a:rPr>
              <a:t>_</a:t>
            </a:r>
            <a:r>
              <a:rPr lang="en-US" b="1" dirty="0" err="1" smtClean="0">
                <a:solidFill>
                  <a:srgbClr val="FF0000"/>
                </a:solidFill>
              </a:rPr>
              <a:t>HomePageState</a:t>
            </a:r>
            <a:r>
              <a:rPr lang="en-US" b="1" dirty="0" smtClean="0"/>
              <a:t> state widget</a:t>
            </a:r>
            <a:endParaRPr lang="en-PH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H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6116" y="954808"/>
            <a:ext cx="4523809" cy="49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9747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195163"/>
            <a:ext cx="11430000" cy="769113"/>
          </a:xfrm>
        </p:spPr>
        <p:txBody>
          <a:bodyPr>
            <a:normAutofit/>
          </a:bodyPr>
          <a:lstStyle/>
          <a:p>
            <a:r>
              <a:rPr lang="en-US" sz="4000" b="1" dirty="0"/>
              <a:t>4. Create the _</a:t>
            </a:r>
            <a:r>
              <a:rPr lang="en-US" sz="4000" b="1" dirty="0" err="1"/>
              <a:t>HomePageState</a:t>
            </a:r>
            <a:r>
              <a:rPr lang="en-US" sz="4000" b="1" dirty="0"/>
              <a:t> </a:t>
            </a:r>
            <a:r>
              <a:rPr lang="en-US" sz="4000" b="1" dirty="0" smtClean="0"/>
              <a:t>state widget (cont’d ..)</a:t>
            </a:r>
            <a:endParaRPr lang="en-PH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H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0407" y="1133045"/>
            <a:ext cx="10058400" cy="4971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9051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Activity Challenge</a:t>
            </a:r>
            <a:endParaRPr lang="en-PH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5344" y="1845734"/>
            <a:ext cx="9950335" cy="402336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3200" dirty="0" smtClean="0"/>
              <a:t>Automatically change the color of the text based on the background color whenever the user click the button</a:t>
            </a:r>
            <a:endParaRPr lang="en-PH" sz="3200" dirty="0"/>
          </a:p>
        </p:txBody>
      </p:sp>
    </p:spTree>
    <p:extLst>
      <p:ext uri="{BB962C8B-B14F-4D97-AF65-F5344CB8AC3E}">
        <p14:creationId xmlns:p14="http://schemas.microsoft.com/office/powerpoint/2010/main" val="13987813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3411" y="2314908"/>
            <a:ext cx="10058400" cy="1450757"/>
          </a:xfrm>
        </p:spPr>
        <p:txBody>
          <a:bodyPr/>
          <a:lstStyle/>
          <a:p>
            <a:pPr algn="ctr"/>
            <a:r>
              <a:rPr lang="en-US" b="1" dirty="0" smtClean="0">
                <a:hlinkClick r:id="rId2" action="ppaction://hlinkfile"/>
              </a:rPr>
              <a:t>Background Changer Code</a:t>
            </a:r>
            <a:endParaRPr lang="en-PH" b="1" dirty="0"/>
          </a:p>
        </p:txBody>
      </p:sp>
    </p:spTree>
    <p:extLst>
      <p:ext uri="{BB962C8B-B14F-4D97-AF65-F5344CB8AC3E}">
        <p14:creationId xmlns:p14="http://schemas.microsoft.com/office/powerpoint/2010/main" val="684568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1046</TotalTime>
  <Words>613</Words>
  <Application>Microsoft Office PowerPoint</Application>
  <PresentationFormat>Widescreen</PresentationFormat>
  <Paragraphs>92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4" baseType="lpstr">
      <vt:lpstr>Arial</vt:lpstr>
      <vt:lpstr>Arial Rounded MT Bold</vt:lpstr>
      <vt:lpstr>Arial Unicode MS</vt:lpstr>
      <vt:lpstr>Calibri</vt:lpstr>
      <vt:lpstr>Calibri Light</vt:lpstr>
      <vt:lpstr>Retrospect</vt:lpstr>
      <vt:lpstr>Day 2  Flutter Development</vt:lpstr>
      <vt:lpstr>Background Changer App</vt:lpstr>
      <vt:lpstr>1. Import Library and main()</vt:lpstr>
      <vt:lpstr>2. Create myApp stateless widget</vt:lpstr>
      <vt:lpstr>3. Create HomePage stateful widget</vt:lpstr>
      <vt:lpstr>4. Create the _HomePageState state widget</vt:lpstr>
      <vt:lpstr>4. Create the _HomePageState state widget (cont’d ..)</vt:lpstr>
      <vt:lpstr>Activity Challenge</vt:lpstr>
      <vt:lpstr>Background Changer Code</vt:lpstr>
      <vt:lpstr>Dice Roller App</vt:lpstr>
      <vt:lpstr>1. Add images</vt:lpstr>
      <vt:lpstr>2. Edit pubspec.yaml</vt:lpstr>
      <vt:lpstr>3. Import library and create main() , diceApp stateless widget (main.dart)</vt:lpstr>
      <vt:lpstr>4. Create the HomePage stateful widget (homepage.dart)</vt:lpstr>
      <vt:lpstr>5. Create the _HomePage state (homepage.dart)</vt:lpstr>
      <vt:lpstr>6. Create the _HomePage state (homepage.dart) cont’d …</vt:lpstr>
      <vt:lpstr>7. Create the _HomePage state (homepage.dart) cont’d …</vt:lpstr>
      <vt:lpstr>Activity Challenge</vt:lpstr>
      <vt:lpstr>Dice Roller Code  </vt:lpstr>
      <vt:lpstr>Using Android Studio for Flutter Dev</vt:lpstr>
      <vt:lpstr>LoadingImage App</vt:lpstr>
      <vt:lpstr>1. Get Loading Image</vt:lpstr>
      <vt:lpstr>2. Include the Loading Image in Your Project as an Asset</vt:lpstr>
      <vt:lpstr>3. Import Library and create main()</vt:lpstr>
      <vt:lpstr>4. Create the LoadingImageApp stateless widget</vt:lpstr>
      <vt:lpstr>4. Create the HomeWidget stateless widget</vt:lpstr>
      <vt:lpstr>LoadingImage Code</vt:lpstr>
      <vt:lpstr>Working With ListView and ListTile</vt:lpstr>
      <vt:lpstr>1. Import and create main()</vt:lpstr>
      <vt:lpstr>2. Create ListViewListTileApp stateless widget</vt:lpstr>
      <vt:lpstr>3. Create the HomeWidget stateful widgets</vt:lpstr>
      <vt:lpstr>4. Create _HomeWidgetState state widget</vt:lpstr>
      <vt:lpstr>_HomeWidgetState state widget (cont’d)</vt:lpstr>
      <vt:lpstr>_HomeWidgetState state widget (cont’d)</vt:lpstr>
      <vt:lpstr>ListViewListTile Code</vt:lpstr>
      <vt:lpstr>Workshop Challenge</vt:lpstr>
      <vt:lpstr>Building Release APK</vt:lpstr>
      <vt:lpstr>Thank You Very Much!!!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Day 1  Introduction To Dart</dc:title>
  <dc:creator>A00023</dc:creator>
  <cp:lastModifiedBy>Marlon Tayag</cp:lastModifiedBy>
  <cp:revision>57</cp:revision>
  <dcterms:created xsi:type="dcterms:W3CDTF">2019-08-01T02:17:54Z</dcterms:created>
  <dcterms:modified xsi:type="dcterms:W3CDTF">2019-08-04T10:35:19Z</dcterms:modified>
</cp:coreProperties>
</file>