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6"/>
  </p:notesMasterIdLst>
  <p:sldIdLst>
    <p:sldId id="256" r:id="rId2"/>
    <p:sldId id="257" r:id="rId3"/>
    <p:sldId id="258" r:id="rId4"/>
    <p:sldId id="259" r:id="rId5"/>
    <p:sldId id="260"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62" r:id="rId22"/>
    <p:sldId id="279" r:id="rId23"/>
    <p:sldId id="261" r:id="rId24"/>
    <p:sldId id="280" r:id="rId25"/>
    <p:sldId id="281" r:id="rId26"/>
    <p:sldId id="282" r:id="rId27"/>
    <p:sldId id="283" r:id="rId28"/>
    <p:sldId id="284" r:id="rId29"/>
    <p:sldId id="285" r:id="rId30"/>
    <p:sldId id="286" r:id="rId31"/>
    <p:sldId id="287" r:id="rId32"/>
    <p:sldId id="288" r:id="rId33"/>
    <p:sldId id="265"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46A5F-FBFF-46C2-956E-FD9B9840E33E}" v="13" dt="2020-10-28T19:55:33.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94660"/>
  </p:normalViewPr>
  <p:slideViewPr>
    <p:cSldViewPr snapToGrid="0">
      <p:cViewPr varScale="1">
        <p:scale>
          <a:sx n="156" d="100"/>
          <a:sy n="156" d="100"/>
        </p:scale>
        <p:origin x="108"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microsoft.com/office/2016/11/relationships/changesInfo" Target="changesInfos/changesInfo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microsoft.com/office/2015/10/relationships/revisionInfo" Target="revisionInfo.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John Patrick - mitch2jp" userId="a5f3e335-ad79-4d19-a834-4fdbd27eb09a" providerId="ADAL" clId="{89F46A5F-FBFF-46C2-956E-FD9B9840E33E}"/>
    <pc:docChg chg="custSel addSld modSld">
      <pc:chgData name="Mitchell, John Patrick - mitch2jp" userId="a5f3e335-ad79-4d19-a834-4fdbd27eb09a" providerId="ADAL" clId="{89F46A5F-FBFF-46C2-956E-FD9B9840E33E}" dt="2020-10-28T19:55:33.752" v="41"/>
      <pc:docMkLst>
        <pc:docMk/>
      </pc:docMkLst>
      <pc:sldChg chg="new">
        <pc:chgData name="Mitchell, John Patrick - mitch2jp" userId="a5f3e335-ad79-4d19-a834-4fdbd27eb09a" providerId="ADAL" clId="{89F46A5F-FBFF-46C2-956E-FD9B9840E33E}" dt="2020-10-28T19:46:23.459" v="0" actId="680"/>
        <pc:sldMkLst>
          <pc:docMk/>
          <pc:sldMk cId="2579254563" sldId="289"/>
        </pc:sldMkLst>
      </pc:sldChg>
      <pc:sldChg chg="add">
        <pc:chgData name="Mitchell, John Patrick - mitch2jp" userId="a5f3e335-ad79-4d19-a834-4fdbd27eb09a" providerId="ADAL" clId="{89F46A5F-FBFF-46C2-956E-FD9B9840E33E}" dt="2020-10-28T19:46:25.310" v="1"/>
        <pc:sldMkLst>
          <pc:docMk/>
          <pc:sldMk cId="0" sldId="290"/>
        </pc:sldMkLst>
      </pc:sldChg>
      <pc:sldChg chg="modSp add mod">
        <pc:chgData name="Mitchell, John Patrick - mitch2jp" userId="a5f3e335-ad79-4d19-a834-4fdbd27eb09a" providerId="ADAL" clId="{89F46A5F-FBFF-46C2-956E-FD9B9840E33E}" dt="2020-10-28T19:46:25.344" v="2" actId="27636"/>
        <pc:sldMkLst>
          <pc:docMk/>
          <pc:sldMk cId="0" sldId="291"/>
        </pc:sldMkLst>
        <pc:spChg chg="mod">
          <ac:chgData name="Mitchell, John Patrick - mitch2jp" userId="a5f3e335-ad79-4d19-a834-4fdbd27eb09a" providerId="ADAL" clId="{89F46A5F-FBFF-46C2-956E-FD9B9840E33E}" dt="2020-10-28T19:46:25.344" v="2" actId="27636"/>
          <ac:spMkLst>
            <pc:docMk/>
            <pc:sldMk cId="0" sldId="291"/>
            <ac:spMk id="3" creationId="{00000000-0000-0000-0000-000000000000}"/>
          </ac:spMkLst>
        </pc:spChg>
      </pc:sldChg>
      <pc:sldChg chg="add">
        <pc:chgData name="Mitchell, John Patrick - mitch2jp" userId="a5f3e335-ad79-4d19-a834-4fdbd27eb09a" providerId="ADAL" clId="{89F46A5F-FBFF-46C2-956E-FD9B9840E33E}" dt="2020-10-28T19:46:25.310" v="1"/>
        <pc:sldMkLst>
          <pc:docMk/>
          <pc:sldMk cId="0" sldId="292"/>
        </pc:sldMkLst>
      </pc:sldChg>
      <pc:sldChg chg="add">
        <pc:chgData name="Mitchell, John Patrick - mitch2jp" userId="a5f3e335-ad79-4d19-a834-4fdbd27eb09a" providerId="ADAL" clId="{89F46A5F-FBFF-46C2-956E-FD9B9840E33E}" dt="2020-10-28T19:46:25.310" v="1"/>
        <pc:sldMkLst>
          <pc:docMk/>
          <pc:sldMk cId="0" sldId="293"/>
        </pc:sldMkLst>
      </pc:sldChg>
      <pc:sldChg chg="add">
        <pc:chgData name="Mitchell, John Patrick - mitch2jp" userId="a5f3e335-ad79-4d19-a834-4fdbd27eb09a" providerId="ADAL" clId="{89F46A5F-FBFF-46C2-956E-FD9B9840E33E}" dt="2020-10-28T19:46:25.310" v="1"/>
        <pc:sldMkLst>
          <pc:docMk/>
          <pc:sldMk cId="0" sldId="294"/>
        </pc:sldMkLst>
      </pc:sldChg>
      <pc:sldChg chg="add">
        <pc:chgData name="Mitchell, John Patrick - mitch2jp" userId="a5f3e335-ad79-4d19-a834-4fdbd27eb09a" providerId="ADAL" clId="{89F46A5F-FBFF-46C2-956E-FD9B9840E33E}" dt="2020-10-28T19:46:25.310" v="1"/>
        <pc:sldMkLst>
          <pc:docMk/>
          <pc:sldMk cId="0" sldId="295"/>
        </pc:sldMkLst>
      </pc:sldChg>
      <pc:sldChg chg="modSp add mod">
        <pc:chgData name="Mitchell, John Patrick - mitch2jp" userId="a5f3e335-ad79-4d19-a834-4fdbd27eb09a" providerId="ADAL" clId="{89F46A5F-FBFF-46C2-956E-FD9B9840E33E}" dt="2020-10-28T19:46:25.349" v="3" actId="27636"/>
        <pc:sldMkLst>
          <pc:docMk/>
          <pc:sldMk cId="0" sldId="296"/>
        </pc:sldMkLst>
        <pc:spChg chg="mod">
          <ac:chgData name="Mitchell, John Patrick - mitch2jp" userId="a5f3e335-ad79-4d19-a834-4fdbd27eb09a" providerId="ADAL" clId="{89F46A5F-FBFF-46C2-956E-FD9B9840E33E}" dt="2020-10-28T19:46:25.349" v="3" actId="27636"/>
          <ac:spMkLst>
            <pc:docMk/>
            <pc:sldMk cId="0" sldId="296"/>
            <ac:spMk id="3" creationId="{00000000-0000-0000-0000-000000000000}"/>
          </ac:spMkLst>
        </pc:spChg>
      </pc:sldChg>
      <pc:sldChg chg="modSp add mod">
        <pc:chgData name="Mitchell, John Patrick - mitch2jp" userId="a5f3e335-ad79-4d19-a834-4fdbd27eb09a" providerId="ADAL" clId="{89F46A5F-FBFF-46C2-956E-FD9B9840E33E}" dt="2020-10-28T19:46:25.360" v="5" actId="27636"/>
        <pc:sldMkLst>
          <pc:docMk/>
          <pc:sldMk cId="0" sldId="297"/>
        </pc:sldMkLst>
        <pc:spChg chg="mod">
          <ac:chgData name="Mitchell, John Patrick - mitch2jp" userId="a5f3e335-ad79-4d19-a834-4fdbd27eb09a" providerId="ADAL" clId="{89F46A5F-FBFF-46C2-956E-FD9B9840E33E}" dt="2020-10-28T19:46:25.352" v="4" actId="27636"/>
          <ac:spMkLst>
            <pc:docMk/>
            <pc:sldMk cId="0" sldId="297"/>
            <ac:spMk id="2" creationId="{00000000-0000-0000-0000-000000000000}"/>
          </ac:spMkLst>
        </pc:spChg>
        <pc:spChg chg="mod">
          <ac:chgData name="Mitchell, John Patrick - mitch2jp" userId="a5f3e335-ad79-4d19-a834-4fdbd27eb09a" providerId="ADAL" clId="{89F46A5F-FBFF-46C2-956E-FD9B9840E33E}" dt="2020-10-28T19:46:25.360" v="5" actId="27636"/>
          <ac:spMkLst>
            <pc:docMk/>
            <pc:sldMk cId="0" sldId="297"/>
            <ac:spMk id="3" creationId="{00000000-0000-0000-0000-000000000000}"/>
          </ac:spMkLst>
        </pc:spChg>
      </pc:sldChg>
      <pc:sldChg chg="modSp add mod">
        <pc:chgData name="Mitchell, John Patrick - mitch2jp" userId="a5f3e335-ad79-4d19-a834-4fdbd27eb09a" providerId="ADAL" clId="{89F46A5F-FBFF-46C2-956E-FD9B9840E33E}" dt="2020-10-28T19:46:25.367" v="6" actId="27636"/>
        <pc:sldMkLst>
          <pc:docMk/>
          <pc:sldMk cId="588539467" sldId="298"/>
        </pc:sldMkLst>
        <pc:spChg chg="mod">
          <ac:chgData name="Mitchell, John Patrick - mitch2jp" userId="a5f3e335-ad79-4d19-a834-4fdbd27eb09a" providerId="ADAL" clId="{89F46A5F-FBFF-46C2-956E-FD9B9840E33E}" dt="2020-10-28T19:46:25.367" v="6" actId="27636"/>
          <ac:spMkLst>
            <pc:docMk/>
            <pc:sldMk cId="588539467" sldId="298"/>
            <ac:spMk id="3" creationId="{DFF97AC5-4761-4762-BC2D-8FB9E553B40F}"/>
          </ac:spMkLst>
        </pc:spChg>
      </pc:sldChg>
      <pc:sldChg chg="add">
        <pc:chgData name="Mitchell, John Patrick - mitch2jp" userId="a5f3e335-ad79-4d19-a834-4fdbd27eb09a" providerId="ADAL" clId="{89F46A5F-FBFF-46C2-956E-FD9B9840E33E}" dt="2020-10-28T19:46:25.310" v="1"/>
        <pc:sldMkLst>
          <pc:docMk/>
          <pc:sldMk cId="2872329864" sldId="299"/>
        </pc:sldMkLst>
      </pc:sldChg>
      <pc:sldChg chg="add">
        <pc:chgData name="Mitchell, John Patrick - mitch2jp" userId="a5f3e335-ad79-4d19-a834-4fdbd27eb09a" providerId="ADAL" clId="{89F46A5F-FBFF-46C2-956E-FD9B9840E33E}" dt="2020-10-28T19:46:25.310" v="1"/>
        <pc:sldMkLst>
          <pc:docMk/>
          <pc:sldMk cId="1318981364" sldId="300"/>
        </pc:sldMkLst>
      </pc:sldChg>
      <pc:sldChg chg="modSp add mod">
        <pc:chgData name="Mitchell, John Patrick - mitch2jp" userId="a5f3e335-ad79-4d19-a834-4fdbd27eb09a" providerId="ADAL" clId="{89F46A5F-FBFF-46C2-956E-FD9B9840E33E}" dt="2020-10-28T19:46:25.376" v="7" actId="27636"/>
        <pc:sldMkLst>
          <pc:docMk/>
          <pc:sldMk cId="294356174" sldId="301"/>
        </pc:sldMkLst>
        <pc:spChg chg="mod">
          <ac:chgData name="Mitchell, John Patrick - mitch2jp" userId="a5f3e335-ad79-4d19-a834-4fdbd27eb09a" providerId="ADAL" clId="{89F46A5F-FBFF-46C2-956E-FD9B9840E33E}" dt="2020-10-28T19:46:25.376" v="7" actId="27636"/>
          <ac:spMkLst>
            <pc:docMk/>
            <pc:sldMk cId="294356174" sldId="301"/>
            <ac:spMk id="3" creationId="{AFFA9845-80D2-4807-B135-C8EC446C7D9F}"/>
          </ac:spMkLst>
        </pc:spChg>
      </pc:sldChg>
      <pc:sldChg chg="new">
        <pc:chgData name="Mitchell, John Patrick - mitch2jp" userId="a5f3e335-ad79-4d19-a834-4fdbd27eb09a" providerId="ADAL" clId="{89F46A5F-FBFF-46C2-956E-FD9B9840E33E}" dt="2020-10-28T19:47:12.912" v="8" actId="680"/>
        <pc:sldMkLst>
          <pc:docMk/>
          <pc:sldMk cId="2906502018" sldId="302"/>
        </pc:sldMkLst>
      </pc:sldChg>
      <pc:sldChg chg="add">
        <pc:chgData name="Mitchell, John Patrick - mitch2jp" userId="a5f3e335-ad79-4d19-a834-4fdbd27eb09a" providerId="ADAL" clId="{89F46A5F-FBFF-46C2-956E-FD9B9840E33E}" dt="2020-10-28T19:47:14.106" v="9"/>
        <pc:sldMkLst>
          <pc:docMk/>
          <pc:sldMk cId="3145036180" sldId="303"/>
        </pc:sldMkLst>
      </pc:sldChg>
      <pc:sldChg chg="modSp add mod">
        <pc:chgData name="Mitchell, John Patrick - mitch2jp" userId="a5f3e335-ad79-4d19-a834-4fdbd27eb09a" providerId="ADAL" clId="{89F46A5F-FBFF-46C2-956E-FD9B9840E33E}" dt="2020-10-28T19:47:14.144" v="10" actId="27636"/>
        <pc:sldMkLst>
          <pc:docMk/>
          <pc:sldMk cId="3658033852" sldId="304"/>
        </pc:sldMkLst>
        <pc:spChg chg="mod">
          <ac:chgData name="Mitchell, John Patrick - mitch2jp" userId="a5f3e335-ad79-4d19-a834-4fdbd27eb09a" providerId="ADAL" clId="{89F46A5F-FBFF-46C2-956E-FD9B9840E33E}" dt="2020-10-28T19:47:14.144" v="10" actId="27636"/>
          <ac:spMkLst>
            <pc:docMk/>
            <pc:sldMk cId="3658033852" sldId="304"/>
            <ac:spMk id="3" creationId="{886BA04F-1BA4-4641-80FE-9BCD27BE992C}"/>
          </ac:spMkLst>
        </pc:spChg>
      </pc:sldChg>
      <pc:sldChg chg="add">
        <pc:chgData name="Mitchell, John Patrick - mitch2jp" userId="a5f3e335-ad79-4d19-a834-4fdbd27eb09a" providerId="ADAL" clId="{89F46A5F-FBFF-46C2-956E-FD9B9840E33E}" dt="2020-10-28T19:47:14.106" v="9"/>
        <pc:sldMkLst>
          <pc:docMk/>
          <pc:sldMk cId="3485688501" sldId="305"/>
        </pc:sldMkLst>
      </pc:sldChg>
      <pc:sldChg chg="modSp add mod">
        <pc:chgData name="Mitchell, John Patrick - mitch2jp" userId="a5f3e335-ad79-4d19-a834-4fdbd27eb09a" providerId="ADAL" clId="{89F46A5F-FBFF-46C2-956E-FD9B9840E33E}" dt="2020-10-28T19:47:14.158" v="11" actId="27636"/>
        <pc:sldMkLst>
          <pc:docMk/>
          <pc:sldMk cId="4144647748" sldId="306"/>
        </pc:sldMkLst>
        <pc:spChg chg="mod">
          <ac:chgData name="Mitchell, John Patrick - mitch2jp" userId="a5f3e335-ad79-4d19-a834-4fdbd27eb09a" providerId="ADAL" clId="{89F46A5F-FBFF-46C2-956E-FD9B9840E33E}" dt="2020-10-28T19:47:14.158" v="11" actId="27636"/>
          <ac:spMkLst>
            <pc:docMk/>
            <pc:sldMk cId="4144647748" sldId="306"/>
            <ac:spMk id="3" creationId="{00000000-0000-0000-0000-000000000000}"/>
          </ac:spMkLst>
        </pc:spChg>
      </pc:sldChg>
      <pc:sldChg chg="new">
        <pc:chgData name="Mitchell, John Patrick - mitch2jp" userId="a5f3e335-ad79-4d19-a834-4fdbd27eb09a" providerId="ADAL" clId="{89F46A5F-FBFF-46C2-956E-FD9B9840E33E}" dt="2020-10-28T19:47:42.830" v="12" actId="680"/>
        <pc:sldMkLst>
          <pc:docMk/>
          <pc:sldMk cId="1351626832" sldId="307"/>
        </pc:sldMkLst>
      </pc:sldChg>
      <pc:sldChg chg="add">
        <pc:chgData name="Mitchell, John Patrick - mitch2jp" userId="a5f3e335-ad79-4d19-a834-4fdbd27eb09a" providerId="ADAL" clId="{89F46A5F-FBFF-46C2-956E-FD9B9840E33E}" dt="2020-10-28T19:47:44.233" v="13"/>
        <pc:sldMkLst>
          <pc:docMk/>
          <pc:sldMk cId="3722770717" sldId="308"/>
        </pc:sldMkLst>
      </pc:sldChg>
      <pc:sldChg chg="add">
        <pc:chgData name="Mitchell, John Patrick - mitch2jp" userId="a5f3e335-ad79-4d19-a834-4fdbd27eb09a" providerId="ADAL" clId="{89F46A5F-FBFF-46C2-956E-FD9B9840E33E}" dt="2020-10-28T19:47:44.233" v="13"/>
        <pc:sldMkLst>
          <pc:docMk/>
          <pc:sldMk cId="2065094994" sldId="309"/>
        </pc:sldMkLst>
      </pc:sldChg>
      <pc:sldChg chg="add">
        <pc:chgData name="Mitchell, John Patrick - mitch2jp" userId="a5f3e335-ad79-4d19-a834-4fdbd27eb09a" providerId="ADAL" clId="{89F46A5F-FBFF-46C2-956E-FD9B9840E33E}" dt="2020-10-28T19:47:44.233" v="13"/>
        <pc:sldMkLst>
          <pc:docMk/>
          <pc:sldMk cId="376729670" sldId="310"/>
        </pc:sldMkLst>
      </pc:sldChg>
      <pc:sldChg chg="add">
        <pc:chgData name="Mitchell, John Patrick - mitch2jp" userId="a5f3e335-ad79-4d19-a834-4fdbd27eb09a" providerId="ADAL" clId="{89F46A5F-FBFF-46C2-956E-FD9B9840E33E}" dt="2020-10-28T19:47:44.233" v="13"/>
        <pc:sldMkLst>
          <pc:docMk/>
          <pc:sldMk cId="1885031746" sldId="311"/>
        </pc:sldMkLst>
      </pc:sldChg>
      <pc:sldChg chg="add">
        <pc:chgData name="Mitchell, John Patrick - mitch2jp" userId="a5f3e335-ad79-4d19-a834-4fdbd27eb09a" providerId="ADAL" clId="{89F46A5F-FBFF-46C2-956E-FD9B9840E33E}" dt="2020-10-28T19:47:44.233" v="13"/>
        <pc:sldMkLst>
          <pc:docMk/>
          <pc:sldMk cId="1700877019" sldId="312"/>
        </pc:sldMkLst>
      </pc:sldChg>
      <pc:sldChg chg="add">
        <pc:chgData name="Mitchell, John Patrick - mitch2jp" userId="a5f3e335-ad79-4d19-a834-4fdbd27eb09a" providerId="ADAL" clId="{89F46A5F-FBFF-46C2-956E-FD9B9840E33E}" dt="2020-10-28T19:47:44.233" v="13"/>
        <pc:sldMkLst>
          <pc:docMk/>
          <pc:sldMk cId="1556018421" sldId="313"/>
        </pc:sldMkLst>
      </pc:sldChg>
      <pc:sldChg chg="add">
        <pc:chgData name="Mitchell, John Patrick - mitch2jp" userId="a5f3e335-ad79-4d19-a834-4fdbd27eb09a" providerId="ADAL" clId="{89F46A5F-FBFF-46C2-956E-FD9B9840E33E}" dt="2020-10-28T19:47:44.233" v="13"/>
        <pc:sldMkLst>
          <pc:docMk/>
          <pc:sldMk cId="3297252393" sldId="314"/>
        </pc:sldMkLst>
      </pc:sldChg>
      <pc:sldChg chg="add">
        <pc:chgData name="Mitchell, John Patrick - mitch2jp" userId="a5f3e335-ad79-4d19-a834-4fdbd27eb09a" providerId="ADAL" clId="{89F46A5F-FBFF-46C2-956E-FD9B9840E33E}" dt="2020-10-28T19:47:44.233" v="13"/>
        <pc:sldMkLst>
          <pc:docMk/>
          <pc:sldMk cId="2546875419" sldId="315"/>
        </pc:sldMkLst>
      </pc:sldChg>
      <pc:sldChg chg="add">
        <pc:chgData name="Mitchell, John Patrick - mitch2jp" userId="a5f3e335-ad79-4d19-a834-4fdbd27eb09a" providerId="ADAL" clId="{89F46A5F-FBFF-46C2-956E-FD9B9840E33E}" dt="2020-10-28T19:47:44.233" v="13"/>
        <pc:sldMkLst>
          <pc:docMk/>
          <pc:sldMk cId="2887417663" sldId="316"/>
        </pc:sldMkLst>
      </pc:sldChg>
      <pc:sldChg chg="new">
        <pc:chgData name="Mitchell, John Patrick - mitch2jp" userId="a5f3e335-ad79-4d19-a834-4fdbd27eb09a" providerId="ADAL" clId="{89F46A5F-FBFF-46C2-956E-FD9B9840E33E}" dt="2020-10-28T19:47:49.166" v="14" actId="680"/>
        <pc:sldMkLst>
          <pc:docMk/>
          <pc:sldMk cId="2083986280" sldId="317"/>
        </pc:sldMkLst>
      </pc:sldChg>
      <pc:sldChg chg="add">
        <pc:chgData name="Mitchell, John Patrick - mitch2jp" userId="a5f3e335-ad79-4d19-a834-4fdbd27eb09a" providerId="ADAL" clId="{89F46A5F-FBFF-46C2-956E-FD9B9840E33E}" dt="2020-10-28T19:49:11.830" v="15"/>
        <pc:sldMkLst>
          <pc:docMk/>
          <pc:sldMk cId="2301262867" sldId="318"/>
        </pc:sldMkLst>
      </pc:sldChg>
      <pc:sldChg chg="add">
        <pc:chgData name="Mitchell, John Patrick - mitch2jp" userId="a5f3e335-ad79-4d19-a834-4fdbd27eb09a" providerId="ADAL" clId="{89F46A5F-FBFF-46C2-956E-FD9B9840E33E}" dt="2020-10-28T19:49:11.830" v="15"/>
        <pc:sldMkLst>
          <pc:docMk/>
          <pc:sldMk cId="1212292494" sldId="319"/>
        </pc:sldMkLst>
      </pc:sldChg>
      <pc:sldChg chg="add">
        <pc:chgData name="Mitchell, John Patrick - mitch2jp" userId="a5f3e335-ad79-4d19-a834-4fdbd27eb09a" providerId="ADAL" clId="{89F46A5F-FBFF-46C2-956E-FD9B9840E33E}" dt="2020-10-28T19:49:11.830" v="15"/>
        <pc:sldMkLst>
          <pc:docMk/>
          <pc:sldMk cId="2657863737" sldId="320"/>
        </pc:sldMkLst>
      </pc:sldChg>
      <pc:sldChg chg="add">
        <pc:chgData name="Mitchell, John Patrick - mitch2jp" userId="a5f3e335-ad79-4d19-a834-4fdbd27eb09a" providerId="ADAL" clId="{89F46A5F-FBFF-46C2-956E-FD9B9840E33E}" dt="2020-10-28T19:49:11.830" v="15"/>
        <pc:sldMkLst>
          <pc:docMk/>
          <pc:sldMk cId="2163524708" sldId="321"/>
        </pc:sldMkLst>
      </pc:sldChg>
      <pc:sldChg chg="add">
        <pc:chgData name="Mitchell, John Patrick - mitch2jp" userId="a5f3e335-ad79-4d19-a834-4fdbd27eb09a" providerId="ADAL" clId="{89F46A5F-FBFF-46C2-956E-FD9B9840E33E}" dt="2020-10-28T19:49:11.830" v="15"/>
        <pc:sldMkLst>
          <pc:docMk/>
          <pc:sldMk cId="3350566515" sldId="322"/>
        </pc:sldMkLst>
      </pc:sldChg>
      <pc:sldChg chg="add">
        <pc:chgData name="Mitchell, John Patrick - mitch2jp" userId="a5f3e335-ad79-4d19-a834-4fdbd27eb09a" providerId="ADAL" clId="{89F46A5F-FBFF-46C2-956E-FD9B9840E33E}" dt="2020-10-28T19:49:11.830" v="15"/>
        <pc:sldMkLst>
          <pc:docMk/>
          <pc:sldMk cId="2697664290" sldId="323"/>
        </pc:sldMkLst>
      </pc:sldChg>
      <pc:sldChg chg="add">
        <pc:chgData name="Mitchell, John Patrick - mitch2jp" userId="a5f3e335-ad79-4d19-a834-4fdbd27eb09a" providerId="ADAL" clId="{89F46A5F-FBFF-46C2-956E-FD9B9840E33E}" dt="2020-10-28T19:49:11.830" v="15"/>
        <pc:sldMkLst>
          <pc:docMk/>
          <pc:sldMk cId="608237543" sldId="324"/>
        </pc:sldMkLst>
      </pc:sldChg>
      <pc:sldChg chg="add">
        <pc:chgData name="Mitchell, John Patrick - mitch2jp" userId="a5f3e335-ad79-4d19-a834-4fdbd27eb09a" providerId="ADAL" clId="{89F46A5F-FBFF-46C2-956E-FD9B9840E33E}" dt="2020-10-28T19:49:11.830" v="15"/>
        <pc:sldMkLst>
          <pc:docMk/>
          <pc:sldMk cId="1759523460" sldId="325"/>
        </pc:sldMkLst>
      </pc:sldChg>
      <pc:sldChg chg="add">
        <pc:chgData name="Mitchell, John Patrick - mitch2jp" userId="a5f3e335-ad79-4d19-a834-4fdbd27eb09a" providerId="ADAL" clId="{89F46A5F-FBFF-46C2-956E-FD9B9840E33E}" dt="2020-10-28T19:49:11.830" v="15"/>
        <pc:sldMkLst>
          <pc:docMk/>
          <pc:sldMk cId="1756318275" sldId="326"/>
        </pc:sldMkLst>
      </pc:sldChg>
      <pc:sldChg chg="add">
        <pc:chgData name="Mitchell, John Patrick - mitch2jp" userId="a5f3e335-ad79-4d19-a834-4fdbd27eb09a" providerId="ADAL" clId="{89F46A5F-FBFF-46C2-956E-FD9B9840E33E}" dt="2020-10-28T19:49:11.830" v="15"/>
        <pc:sldMkLst>
          <pc:docMk/>
          <pc:sldMk cId="4084332043" sldId="327"/>
        </pc:sldMkLst>
      </pc:sldChg>
      <pc:sldChg chg="add">
        <pc:chgData name="Mitchell, John Patrick - mitch2jp" userId="a5f3e335-ad79-4d19-a834-4fdbd27eb09a" providerId="ADAL" clId="{89F46A5F-FBFF-46C2-956E-FD9B9840E33E}" dt="2020-10-28T19:49:11.830" v="15"/>
        <pc:sldMkLst>
          <pc:docMk/>
          <pc:sldMk cId="86217285" sldId="328"/>
        </pc:sldMkLst>
      </pc:sldChg>
      <pc:sldChg chg="add">
        <pc:chgData name="Mitchell, John Patrick - mitch2jp" userId="a5f3e335-ad79-4d19-a834-4fdbd27eb09a" providerId="ADAL" clId="{89F46A5F-FBFF-46C2-956E-FD9B9840E33E}" dt="2020-10-28T19:49:11.830" v="15"/>
        <pc:sldMkLst>
          <pc:docMk/>
          <pc:sldMk cId="2037051315" sldId="329"/>
        </pc:sldMkLst>
      </pc:sldChg>
      <pc:sldChg chg="add">
        <pc:chgData name="Mitchell, John Patrick - mitch2jp" userId="a5f3e335-ad79-4d19-a834-4fdbd27eb09a" providerId="ADAL" clId="{89F46A5F-FBFF-46C2-956E-FD9B9840E33E}" dt="2020-10-28T19:49:11.830" v="15"/>
        <pc:sldMkLst>
          <pc:docMk/>
          <pc:sldMk cId="2907275737" sldId="330"/>
        </pc:sldMkLst>
      </pc:sldChg>
      <pc:sldChg chg="add">
        <pc:chgData name="Mitchell, John Patrick - mitch2jp" userId="a5f3e335-ad79-4d19-a834-4fdbd27eb09a" providerId="ADAL" clId="{89F46A5F-FBFF-46C2-956E-FD9B9840E33E}" dt="2020-10-28T19:49:11.830" v="15"/>
        <pc:sldMkLst>
          <pc:docMk/>
          <pc:sldMk cId="231307506" sldId="331"/>
        </pc:sldMkLst>
      </pc:sldChg>
      <pc:sldChg chg="add">
        <pc:chgData name="Mitchell, John Patrick - mitch2jp" userId="a5f3e335-ad79-4d19-a834-4fdbd27eb09a" providerId="ADAL" clId="{89F46A5F-FBFF-46C2-956E-FD9B9840E33E}" dt="2020-10-28T19:49:11.830" v="15"/>
        <pc:sldMkLst>
          <pc:docMk/>
          <pc:sldMk cId="1612486654" sldId="332"/>
        </pc:sldMkLst>
      </pc:sldChg>
      <pc:sldChg chg="add">
        <pc:chgData name="Mitchell, John Patrick - mitch2jp" userId="a5f3e335-ad79-4d19-a834-4fdbd27eb09a" providerId="ADAL" clId="{89F46A5F-FBFF-46C2-956E-FD9B9840E33E}" dt="2020-10-28T19:49:11.830" v="15"/>
        <pc:sldMkLst>
          <pc:docMk/>
          <pc:sldMk cId="197335149" sldId="333"/>
        </pc:sldMkLst>
      </pc:sldChg>
      <pc:sldChg chg="add">
        <pc:chgData name="Mitchell, John Patrick - mitch2jp" userId="a5f3e335-ad79-4d19-a834-4fdbd27eb09a" providerId="ADAL" clId="{89F46A5F-FBFF-46C2-956E-FD9B9840E33E}" dt="2020-10-28T19:49:11.830" v="15"/>
        <pc:sldMkLst>
          <pc:docMk/>
          <pc:sldMk cId="916056334" sldId="334"/>
        </pc:sldMkLst>
      </pc:sldChg>
      <pc:sldChg chg="add">
        <pc:chgData name="Mitchell, John Patrick - mitch2jp" userId="a5f3e335-ad79-4d19-a834-4fdbd27eb09a" providerId="ADAL" clId="{89F46A5F-FBFF-46C2-956E-FD9B9840E33E}" dt="2020-10-28T19:49:11.830" v="15"/>
        <pc:sldMkLst>
          <pc:docMk/>
          <pc:sldMk cId="1654430968" sldId="335"/>
        </pc:sldMkLst>
      </pc:sldChg>
      <pc:sldChg chg="add">
        <pc:chgData name="Mitchell, John Patrick - mitch2jp" userId="a5f3e335-ad79-4d19-a834-4fdbd27eb09a" providerId="ADAL" clId="{89F46A5F-FBFF-46C2-956E-FD9B9840E33E}" dt="2020-10-28T19:49:11.830" v="15"/>
        <pc:sldMkLst>
          <pc:docMk/>
          <pc:sldMk cId="3809742087" sldId="336"/>
        </pc:sldMkLst>
      </pc:sldChg>
      <pc:sldChg chg="add">
        <pc:chgData name="Mitchell, John Patrick - mitch2jp" userId="a5f3e335-ad79-4d19-a834-4fdbd27eb09a" providerId="ADAL" clId="{89F46A5F-FBFF-46C2-956E-FD9B9840E33E}" dt="2020-10-28T19:49:11.830" v="15"/>
        <pc:sldMkLst>
          <pc:docMk/>
          <pc:sldMk cId="1680710161" sldId="337"/>
        </pc:sldMkLst>
      </pc:sldChg>
      <pc:sldChg chg="add">
        <pc:chgData name="Mitchell, John Patrick - mitch2jp" userId="a5f3e335-ad79-4d19-a834-4fdbd27eb09a" providerId="ADAL" clId="{89F46A5F-FBFF-46C2-956E-FD9B9840E33E}" dt="2020-10-28T19:49:11.830" v="15"/>
        <pc:sldMkLst>
          <pc:docMk/>
          <pc:sldMk cId="2384033119" sldId="338"/>
        </pc:sldMkLst>
      </pc:sldChg>
      <pc:sldChg chg="add">
        <pc:chgData name="Mitchell, John Patrick - mitch2jp" userId="a5f3e335-ad79-4d19-a834-4fdbd27eb09a" providerId="ADAL" clId="{89F46A5F-FBFF-46C2-956E-FD9B9840E33E}" dt="2020-10-28T19:49:11.830" v="15"/>
        <pc:sldMkLst>
          <pc:docMk/>
          <pc:sldMk cId="3451482596" sldId="339"/>
        </pc:sldMkLst>
      </pc:sldChg>
      <pc:sldChg chg="add">
        <pc:chgData name="Mitchell, John Patrick - mitch2jp" userId="a5f3e335-ad79-4d19-a834-4fdbd27eb09a" providerId="ADAL" clId="{89F46A5F-FBFF-46C2-956E-FD9B9840E33E}" dt="2020-10-28T19:49:11.830" v="15"/>
        <pc:sldMkLst>
          <pc:docMk/>
          <pc:sldMk cId="2102324999" sldId="340"/>
        </pc:sldMkLst>
      </pc:sldChg>
      <pc:sldChg chg="new">
        <pc:chgData name="Mitchell, John Patrick - mitch2jp" userId="a5f3e335-ad79-4d19-a834-4fdbd27eb09a" providerId="ADAL" clId="{89F46A5F-FBFF-46C2-956E-FD9B9840E33E}" dt="2020-10-28T19:49:15.671" v="16" actId="680"/>
        <pc:sldMkLst>
          <pc:docMk/>
          <pc:sldMk cId="3209745734" sldId="341"/>
        </pc:sldMkLst>
      </pc:sldChg>
      <pc:sldChg chg="add">
        <pc:chgData name="Mitchell, John Patrick - mitch2jp" userId="a5f3e335-ad79-4d19-a834-4fdbd27eb09a" providerId="ADAL" clId="{89F46A5F-FBFF-46C2-956E-FD9B9840E33E}" dt="2020-10-28T19:49:46.203" v="17"/>
        <pc:sldMkLst>
          <pc:docMk/>
          <pc:sldMk cId="2785124959" sldId="342"/>
        </pc:sldMkLst>
      </pc:sldChg>
      <pc:sldChg chg="add">
        <pc:chgData name="Mitchell, John Patrick - mitch2jp" userId="a5f3e335-ad79-4d19-a834-4fdbd27eb09a" providerId="ADAL" clId="{89F46A5F-FBFF-46C2-956E-FD9B9840E33E}" dt="2020-10-28T19:49:46.203" v="17"/>
        <pc:sldMkLst>
          <pc:docMk/>
          <pc:sldMk cId="54145234" sldId="343"/>
        </pc:sldMkLst>
      </pc:sldChg>
      <pc:sldChg chg="add">
        <pc:chgData name="Mitchell, John Patrick - mitch2jp" userId="a5f3e335-ad79-4d19-a834-4fdbd27eb09a" providerId="ADAL" clId="{89F46A5F-FBFF-46C2-956E-FD9B9840E33E}" dt="2020-10-28T19:49:46.203" v="17"/>
        <pc:sldMkLst>
          <pc:docMk/>
          <pc:sldMk cId="928734418" sldId="344"/>
        </pc:sldMkLst>
      </pc:sldChg>
      <pc:sldChg chg="add">
        <pc:chgData name="Mitchell, John Patrick - mitch2jp" userId="a5f3e335-ad79-4d19-a834-4fdbd27eb09a" providerId="ADAL" clId="{89F46A5F-FBFF-46C2-956E-FD9B9840E33E}" dt="2020-10-28T19:49:46.203" v="17"/>
        <pc:sldMkLst>
          <pc:docMk/>
          <pc:sldMk cId="2749213804" sldId="345"/>
        </pc:sldMkLst>
      </pc:sldChg>
      <pc:sldChg chg="add">
        <pc:chgData name="Mitchell, John Patrick - mitch2jp" userId="a5f3e335-ad79-4d19-a834-4fdbd27eb09a" providerId="ADAL" clId="{89F46A5F-FBFF-46C2-956E-FD9B9840E33E}" dt="2020-10-28T19:49:46.203" v="17"/>
        <pc:sldMkLst>
          <pc:docMk/>
          <pc:sldMk cId="827628315" sldId="346"/>
        </pc:sldMkLst>
      </pc:sldChg>
      <pc:sldChg chg="add">
        <pc:chgData name="Mitchell, John Patrick - mitch2jp" userId="a5f3e335-ad79-4d19-a834-4fdbd27eb09a" providerId="ADAL" clId="{89F46A5F-FBFF-46C2-956E-FD9B9840E33E}" dt="2020-10-28T19:49:46.203" v="17"/>
        <pc:sldMkLst>
          <pc:docMk/>
          <pc:sldMk cId="1115135983" sldId="347"/>
        </pc:sldMkLst>
      </pc:sldChg>
      <pc:sldChg chg="add">
        <pc:chgData name="Mitchell, John Patrick - mitch2jp" userId="a5f3e335-ad79-4d19-a834-4fdbd27eb09a" providerId="ADAL" clId="{89F46A5F-FBFF-46C2-956E-FD9B9840E33E}" dt="2020-10-28T19:49:46.203" v="17"/>
        <pc:sldMkLst>
          <pc:docMk/>
          <pc:sldMk cId="538596838" sldId="348"/>
        </pc:sldMkLst>
      </pc:sldChg>
      <pc:sldChg chg="add">
        <pc:chgData name="Mitchell, John Patrick - mitch2jp" userId="a5f3e335-ad79-4d19-a834-4fdbd27eb09a" providerId="ADAL" clId="{89F46A5F-FBFF-46C2-956E-FD9B9840E33E}" dt="2020-10-28T19:49:46.203" v="17"/>
        <pc:sldMkLst>
          <pc:docMk/>
          <pc:sldMk cId="2233894447" sldId="349"/>
        </pc:sldMkLst>
      </pc:sldChg>
      <pc:sldChg chg="add">
        <pc:chgData name="Mitchell, John Patrick - mitch2jp" userId="a5f3e335-ad79-4d19-a834-4fdbd27eb09a" providerId="ADAL" clId="{89F46A5F-FBFF-46C2-956E-FD9B9840E33E}" dt="2020-10-28T19:49:46.203" v="17"/>
        <pc:sldMkLst>
          <pc:docMk/>
          <pc:sldMk cId="525869969" sldId="350"/>
        </pc:sldMkLst>
      </pc:sldChg>
      <pc:sldChg chg="add">
        <pc:chgData name="Mitchell, John Patrick - mitch2jp" userId="a5f3e335-ad79-4d19-a834-4fdbd27eb09a" providerId="ADAL" clId="{89F46A5F-FBFF-46C2-956E-FD9B9840E33E}" dt="2020-10-28T19:49:46.203" v="17"/>
        <pc:sldMkLst>
          <pc:docMk/>
          <pc:sldMk cId="4103164715" sldId="351"/>
        </pc:sldMkLst>
      </pc:sldChg>
      <pc:sldChg chg="add">
        <pc:chgData name="Mitchell, John Patrick - mitch2jp" userId="a5f3e335-ad79-4d19-a834-4fdbd27eb09a" providerId="ADAL" clId="{89F46A5F-FBFF-46C2-956E-FD9B9840E33E}" dt="2020-10-28T19:49:46.203" v="17"/>
        <pc:sldMkLst>
          <pc:docMk/>
          <pc:sldMk cId="1951530903" sldId="352"/>
        </pc:sldMkLst>
      </pc:sldChg>
      <pc:sldChg chg="new">
        <pc:chgData name="Mitchell, John Patrick - mitch2jp" userId="a5f3e335-ad79-4d19-a834-4fdbd27eb09a" providerId="ADAL" clId="{89F46A5F-FBFF-46C2-956E-FD9B9840E33E}" dt="2020-10-28T19:50:07.539" v="18" actId="680"/>
        <pc:sldMkLst>
          <pc:docMk/>
          <pc:sldMk cId="89557588" sldId="353"/>
        </pc:sldMkLst>
      </pc:sldChg>
      <pc:sldChg chg="add">
        <pc:chgData name="Mitchell, John Patrick - mitch2jp" userId="a5f3e335-ad79-4d19-a834-4fdbd27eb09a" providerId="ADAL" clId="{89F46A5F-FBFF-46C2-956E-FD9B9840E33E}" dt="2020-10-28T19:50:08.501" v="19"/>
        <pc:sldMkLst>
          <pc:docMk/>
          <pc:sldMk cId="841756917" sldId="354"/>
        </pc:sldMkLst>
      </pc:sldChg>
      <pc:sldChg chg="add">
        <pc:chgData name="Mitchell, John Patrick - mitch2jp" userId="a5f3e335-ad79-4d19-a834-4fdbd27eb09a" providerId="ADAL" clId="{89F46A5F-FBFF-46C2-956E-FD9B9840E33E}" dt="2020-10-28T19:50:08.501" v="19"/>
        <pc:sldMkLst>
          <pc:docMk/>
          <pc:sldMk cId="2932403523" sldId="355"/>
        </pc:sldMkLst>
      </pc:sldChg>
      <pc:sldChg chg="add">
        <pc:chgData name="Mitchell, John Patrick - mitch2jp" userId="a5f3e335-ad79-4d19-a834-4fdbd27eb09a" providerId="ADAL" clId="{89F46A5F-FBFF-46C2-956E-FD9B9840E33E}" dt="2020-10-28T19:50:08.501" v="19"/>
        <pc:sldMkLst>
          <pc:docMk/>
          <pc:sldMk cId="294946056" sldId="356"/>
        </pc:sldMkLst>
      </pc:sldChg>
      <pc:sldChg chg="modSp add mod">
        <pc:chgData name="Mitchell, John Patrick - mitch2jp" userId="a5f3e335-ad79-4d19-a834-4fdbd27eb09a" providerId="ADAL" clId="{89F46A5F-FBFF-46C2-956E-FD9B9840E33E}" dt="2020-10-28T19:50:08.545" v="20" actId="27636"/>
        <pc:sldMkLst>
          <pc:docMk/>
          <pc:sldMk cId="1784403332" sldId="357"/>
        </pc:sldMkLst>
        <pc:spChg chg="mod">
          <ac:chgData name="Mitchell, John Patrick - mitch2jp" userId="a5f3e335-ad79-4d19-a834-4fdbd27eb09a" providerId="ADAL" clId="{89F46A5F-FBFF-46C2-956E-FD9B9840E33E}" dt="2020-10-28T19:50:08.545" v="20" actId="27636"/>
          <ac:spMkLst>
            <pc:docMk/>
            <pc:sldMk cId="1784403332" sldId="357"/>
            <ac:spMk id="3" creationId="{00000000-0000-0000-0000-000000000000}"/>
          </ac:spMkLst>
        </pc:spChg>
      </pc:sldChg>
      <pc:sldChg chg="add">
        <pc:chgData name="Mitchell, John Patrick - mitch2jp" userId="a5f3e335-ad79-4d19-a834-4fdbd27eb09a" providerId="ADAL" clId="{89F46A5F-FBFF-46C2-956E-FD9B9840E33E}" dt="2020-10-28T19:50:08.501" v="19"/>
        <pc:sldMkLst>
          <pc:docMk/>
          <pc:sldMk cId="1892186202" sldId="358"/>
        </pc:sldMkLst>
      </pc:sldChg>
      <pc:sldChg chg="add">
        <pc:chgData name="Mitchell, John Patrick - mitch2jp" userId="a5f3e335-ad79-4d19-a834-4fdbd27eb09a" providerId="ADAL" clId="{89F46A5F-FBFF-46C2-956E-FD9B9840E33E}" dt="2020-10-28T19:50:08.501" v="19"/>
        <pc:sldMkLst>
          <pc:docMk/>
          <pc:sldMk cId="354376967" sldId="359"/>
        </pc:sldMkLst>
      </pc:sldChg>
      <pc:sldChg chg="add">
        <pc:chgData name="Mitchell, John Patrick - mitch2jp" userId="a5f3e335-ad79-4d19-a834-4fdbd27eb09a" providerId="ADAL" clId="{89F46A5F-FBFF-46C2-956E-FD9B9840E33E}" dt="2020-10-28T19:50:08.501" v="19"/>
        <pc:sldMkLst>
          <pc:docMk/>
          <pc:sldMk cId="2066348486" sldId="360"/>
        </pc:sldMkLst>
      </pc:sldChg>
      <pc:sldChg chg="new">
        <pc:chgData name="Mitchell, John Patrick - mitch2jp" userId="a5f3e335-ad79-4d19-a834-4fdbd27eb09a" providerId="ADAL" clId="{89F46A5F-FBFF-46C2-956E-FD9B9840E33E}" dt="2020-10-28T19:50:47.241" v="21" actId="680"/>
        <pc:sldMkLst>
          <pc:docMk/>
          <pc:sldMk cId="3364972034" sldId="361"/>
        </pc:sldMkLst>
      </pc:sldChg>
      <pc:sldChg chg="add">
        <pc:chgData name="Mitchell, John Patrick - mitch2jp" userId="a5f3e335-ad79-4d19-a834-4fdbd27eb09a" providerId="ADAL" clId="{89F46A5F-FBFF-46C2-956E-FD9B9840E33E}" dt="2020-10-28T19:50:48.919" v="22"/>
        <pc:sldMkLst>
          <pc:docMk/>
          <pc:sldMk cId="398748465" sldId="362"/>
        </pc:sldMkLst>
      </pc:sldChg>
      <pc:sldChg chg="add">
        <pc:chgData name="Mitchell, John Patrick - mitch2jp" userId="a5f3e335-ad79-4d19-a834-4fdbd27eb09a" providerId="ADAL" clId="{89F46A5F-FBFF-46C2-956E-FD9B9840E33E}" dt="2020-10-28T19:50:48.919" v="22"/>
        <pc:sldMkLst>
          <pc:docMk/>
          <pc:sldMk cId="2728365724" sldId="363"/>
        </pc:sldMkLst>
      </pc:sldChg>
      <pc:sldChg chg="add">
        <pc:chgData name="Mitchell, John Patrick - mitch2jp" userId="a5f3e335-ad79-4d19-a834-4fdbd27eb09a" providerId="ADAL" clId="{89F46A5F-FBFF-46C2-956E-FD9B9840E33E}" dt="2020-10-28T19:50:48.919" v="22"/>
        <pc:sldMkLst>
          <pc:docMk/>
          <pc:sldMk cId="692814967" sldId="364"/>
        </pc:sldMkLst>
      </pc:sldChg>
      <pc:sldChg chg="add">
        <pc:chgData name="Mitchell, John Patrick - mitch2jp" userId="a5f3e335-ad79-4d19-a834-4fdbd27eb09a" providerId="ADAL" clId="{89F46A5F-FBFF-46C2-956E-FD9B9840E33E}" dt="2020-10-28T19:50:48.919" v="22"/>
        <pc:sldMkLst>
          <pc:docMk/>
          <pc:sldMk cId="2778577214" sldId="365"/>
        </pc:sldMkLst>
      </pc:sldChg>
      <pc:sldChg chg="add">
        <pc:chgData name="Mitchell, John Patrick - mitch2jp" userId="a5f3e335-ad79-4d19-a834-4fdbd27eb09a" providerId="ADAL" clId="{89F46A5F-FBFF-46C2-956E-FD9B9840E33E}" dt="2020-10-28T19:50:48.919" v="22"/>
        <pc:sldMkLst>
          <pc:docMk/>
          <pc:sldMk cId="1401570039" sldId="366"/>
        </pc:sldMkLst>
      </pc:sldChg>
      <pc:sldChg chg="add">
        <pc:chgData name="Mitchell, John Patrick - mitch2jp" userId="a5f3e335-ad79-4d19-a834-4fdbd27eb09a" providerId="ADAL" clId="{89F46A5F-FBFF-46C2-956E-FD9B9840E33E}" dt="2020-10-28T19:50:48.919" v="22"/>
        <pc:sldMkLst>
          <pc:docMk/>
          <pc:sldMk cId="1506960424" sldId="367"/>
        </pc:sldMkLst>
      </pc:sldChg>
      <pc:sldChg chg="add">
        <pc:chgData name="Mitchell, John Patrick - mitch2jp" userId="a5f3e335-ad79-4d19-a834-4fdbd27eb09a" providerId="ADAL" clId="{89F46A5F-FBFF-46C2-956E-FD9B9840E33E}" dt="2020-10-28T19:50:48.919" v="22"/>
        <pc:sldMkLst>
          <pc:docMk/>
          <pc:sldMk cId="3306054960" sldId="368"/>
        </pc:sldMkLst>
      </pc:sldChg>
      <pc:sldChg chg="add">
        <pc:chgData name="Mitchell, John Patrick - mitch2jp" userId="a5f3e335-ad79-4d19-a834-4fdbd27eb09a" providerId="ADAL" clId="{89F46A5F-FBFF-46C2-956E-FD9B9840E33E}" dt="2020-10-28T19:50:48.919" v="22"/>
        <pc:sldMkLst>
          <pc:docMk/>
          <pc:sldMk cId="1250187402" sldId="369"/>
        </pc:sldMkLst>
      </pc:sldChg>
      <pc:sldChg chg="add">
        <pc:chgData name="Mitchell, John Patrick - mitch2jp" userId="a5f3e335-ad79-4d19-a834-4fdbd27eb09a" providerId="ADAL" clId="{89F46A5F-FBFF-46C2-956E-FD9B9840E33E}" dt="2020-10-28T19:50:48.919" v="22"/>
        <pc:sldMkLst>
          <pc:docMk/>
          <pc:sldMk cId="901451359" sldId="370"/>
        </pc:sldMkLst>
      </pc:sldChg>
      <pc:sldChg chg="add">
        <pc:chgData name="Mitchell, John Patrick - mitch2jp" userId="a5f3e335-ad79-4d19-a834-4fdbd27eb09a" providerId="ADAL" clId="{89F46A5F-FBFF-46C2-956E-FD9B9840E33E}" dt="2020-10-28T19:50:48.919" v="22"/>
        <pc:sldMkLst>
          <pc:docMk/>
          <pc:sldMk cId="2041716599" sldId="371"/>
        </pc:sldMkLst>
      </pc:sldChg>
      <pc:sldChg chg="add">
        <pc:chgData name="Mitchell, John Patrick - mitch2jp" userId="a5f3e335-ad79-4d19-a834-4fdbd27eb09a" providerId="ADAL" clId="{89F46A5F-FBFF-46C2-956E-FD9B9840E33E}" dt="2020-10-28T19:50:48.919" v="22"/>
        <pc:sldMkLst>
          <pc:docMk/>
          <pc:sldMk cId="1568021474" sldId="372"/>
        </pc:sldMkLst>
      </pc:sldChg>
      <pc:sldChg chg="add">
        <pc:chgData name="Mitchell, John Patrick - mitch2jp" userId="a5f3e335-ad79-4d19-a834-4fdbd27eb09a" providerId="ADAL" clId="{89F46A5F-FBFF-46C2-956E-FD9B9840E33E}" dt="2020-10-28T19:50:48.919" v="22"/>
        <pc:sldMkLst>
          <pc:docMk/>
          <pc:sldMk cId="4010127388" sldId="373"/>
        </pc:sldMkLst>
      </pc:sldChg>
      <pc:sldChg chg="add">
        <pc:chgData name="Mitchell, John Patrick - mitch2jp" userId="a5f3e335-ad79-4d19-a834-4fdbd27eb09a" providerId="ADAL" clId="{89F46A5F-FBFF-46C2-956E-FD9B9840E33E}" dt="2020-10-28T19:50:48.919" v="22"/>
        <pc:sldMkLst>
          <pc:docMk/>
          <pc:sldMk cId="3010799410" sldId="374"/>
        </pc:sldMkLst>
      </pc:sldChg>
      <pc:sldChg chg="add">
        <pc:chgData name="Mitchell, John Patrick - mitch2jp" userId="a5f3e335-ad79-4d19-a834-4fdbd27eb09a" providerId="ADAL" clId="{89F46A5F-FBFF-46C2-956E-FD9B9840E33E}" dt="2020-10-28T19:50:48.919" v="22"/>
        <pc:sldMkLst>
          <pc:docMk/>
          <pc:sldMk cId="2758506915" sldId="375"/>
        </pc:sldMkLst>
      </pc:sldChg>
      <pc:sldChg chg="add">
        <pc:chgData name="Mitchell, John Patrick - mitch2jp" userId="a5f3e335-ad79-4d19-a834-4fdbd27eb09a" providerId="ADAL" clId="{89F46A5F-FBFF-46C2-956E-FD9B9840E33E}" dt="2020-10-28T19:50:48.919" v="22"/>
        <pc:sldMkLst>
          <pc:docMk/>
          <pc:sldMk cId="3725000373" sldId="376"/>
        </pc:sldMkLst>
      </pc:sldChg>
      <pc:sldChg chg="add">
        <pc:chgData name="Mitchell, John Patrick - mitch2jp" userId="a5f3e335-ad79-4d19-a834-4fdbd27eb09a" providerId="ADAL" clId="{89F46A5F-FBFF-46C2-956E-FD9B9840E33E}" dt="2020-10-28T19:50:48.919" v="22"/>
        <pc:sldMkLst>
          <pc:docMk/>
          <pc:sldMk cId="2052976431" sldId="377"/>
        </pc:sldMkLst>
      </pc:sldChg>
      <pc:sldChg chg="add">
        <pc:chgData name="Mitchell, John Patrick - mitch2jp" userId="a5f3e335-ad79-4d19-a834-4fdbd27eb09a" providerId="ADAL" clId="{89F46A5F-FBFF-46C2-956E-FD9B9840E33E}" dt="2020-10-28T19:50:48.919" v="22"/>
        <pc:sldMkLst>
          <pc:docMk/>
          <pc:sldMk cId="1252625735" sldId="378"/>
        </pc:sldMkLst>
      </pc:sldChg>
      <pc:sldChg chg="add">
        <pc:chgData name="Mitchell, John Patrick - mitch2jp" userId="a5f3e335-ad79-4d19-a834-4fdbd27eb09a" providerId="ADAL" clId="{89F46A5F-FBFF-46C2-956E-FD9B9840E33E}" dt="2020-10-28T19:50:48.919" v="22"/>
        <pc:sldMkLst>
          <pc:docMk/>
          <pc:sldMk cId="2855845782" sldId="379"/>
        </pc:sldMkLst>
      </pc:sldChg>
      <pc:sldChg chg="add">
        <pc:chgData name="Mitchell, John Patrick - mitch2jp" userId="a5f3e335-ad79-4d19-a834-4fdbd27eb09a" providerId="ADAL" clId="{89F46A5F-FBFF-46C2-956E-FD9B9840E33E}" dt="2020-10-28T19:50:48.919" v="22"/>
        <pc:sldMkLst>
          <pc:docMk/>
          <pc:sldMk cId="1319878622" sldId="380"/>
        </pc:sldMkLst>
      </pc:sldChg>
      <pc:sldChg chg="add">
        <pc:chgData name="Mitchell, John Patrick - mitch2jp" userId="a5f3e335-ad79-4d19-a834-4fdbd27eb09a" providerId="ADAL" clId="{89F46A5F-FBFF-46C2-956E-FD9B9840E33E}" dt="2020-10-28T19:50:48.919" v="22"/>
        <pc:sldMkLst>
          <pc:docMk/>
          <pc:sldMk cId="3667722704" sldId="381"/>
        </pc:sldMkLst>
      </pc:sldChg>
      <pc:sldChg chg="add">
        <pc:chgData name="Mitchell, John Patrick - mitch2jp" userId="a5f3e335-ad79-4d19-a834-4fdbd27eb09a" providerId="ADAL" clId="{89F46A5F-FBFF-46C2-956E-FD9B9840E33E}" dt="2020-10-28T19:50:48.919" v="22"/>
        <pc:sldMkLst>
          <pc:docMk/>
          <pc:sldMk cId="1883829059" sldId="382"/>
        </pc:sldMkLst>
      </pc:sldChg>
      <pc:sldChg chg="add">
        <pc:chgData name="Mitchell, John Patrick - mitch2jp" userId="a5f3e335-ad79-4d19-a834-4fdbd27eb09a" providerId="ADAL" clId="{89F46A5F-FBFF-46C2-956E-FD9B9840E33E}" dt="2020-10-28T19:50:48.919" v="22"/>
        <pc:sldMkLst>
          <pc:docMk/>
          <pc:sldMk cId="1540951162" sldId="383"/>
        </pc:sldMkLst>
      </pc:sldChg>
      <pc:sldChg chg="add">
        <pc:chgData name="Mitchell, John Patrick - mitch2jp" userId="a5f3e335-ad79-4d19-a834-4fdbd27eb09a" providerId="ADAL" clId="{89F46A5F-FBFF-46C2-956E-FD9B9840E33E}" dt="2020-10-28T19:50:48.919" v="22"/>
        <pc:sldMkLst>
          <pc:docMk/>
          <pc:sldMk cId="868183234" sldId="384"/>
        </pc:sldMkLst>
      </pc:sldChg>
      <pc:sldChg chg="add">
        <pc:chgData name="Mitchell, John Patrick - mitch2jp" userId="a5f3e335-ad79-4d19-a834-4fdbd27eb09a" providerId="ADAL" clId="{89F46A5F-FBFF-46C2-956E-FD9B9840E33E}" dt="2020-10-28T19:50:48.919" v="22"/>
        <pc:sldMkLst>
          <pc:docMk/>
          <pc:sldMk cId="1388616016" sldId="385"/>
        </pc:sldMkLst>
      </pc:sldChg>
      <pc:sldChg chg="add">
        <pc:chgData name="Mitchell, John Patrick - mitch2jp" userId="a5f3e335-ad79-4d19-a834-4fdbd27eb09a" providerId="ADAL" clId="{89F46A5F-FBFF-46C2-956E-FD9B9840E33E}" dt="2020-10-28T19:50:48.919" v="22"/>
        <pc:sldMkLst>
          <pc:docMk/>
          <pc:sldMk cId="2307765018" sldId="386"/>
        </pc:sldMkLst>
      </pc:sldChg>
      <pc:sldChg chg="add">
        <pc:chgData name="Mitchell, John Patrick - mitch2jp" userId="a5f3e335-ad79-4d19-a834-4fdbd27eb09a" providerId="ADAL" clId="{89F46A5F-FBFF-46C2-956E-FD9B9840E33E}" dt="2020-10-28T19:50:48.919" v="22"/>
        <pc:sldMkLst>
          <pc:docMk/>
          <pc:sldMk cId="3468168232" sldId="387"/>
        </pc:sldMkLst>
      </pc:sldChg>
      <pc:sldChg chg="add">
        <pc:chgData name="Mitchell, John Patrick - mitch2jp" userId="a5f3e335-ad79-4d19-a834-4fdbd27eb09a" providerId="ADAL" clId="{89F46A5F-FBFF-46C2-956E-FD9B9840E33E}" dt="2020-10-28T19:50:48.919" v="22"/>
        <pc:sldMkLst>
          <pc:docMk/>
          <pc:sldMk cId="428386606" sldId="388"/>
        </pc:sldMkLst>
      </pc:sldChg>
      <pc:sldChg chg="add">
        <pc:chgData name="Mitchell, John Patrick - mitch2jp" userId="a5f3e335-ad79-4d19-a834-4fdbd27eb09a" providerId="ADAL" clId="{89F46A5F-FBFF-46C2-956E-FD9B9840E33E}" dt="2020-10-28T19:50:48.919" v="22"/>
        <pc:sldMkLst>
          <pc:docMk/>
          <pc:sldMk cId="3901969549" sldId="389"/>
        </pc:sldMkLst>
      </pc:sldChg>
      <pc:sldChg chg="add">
        <pc:chgData name="Mitchell, John Patrick - mitch2jp" userId="a5f3e335-ad79-4d19-a834-4fdbd27eb09a" providerId="ADAL" clId="{89F46A5F-FBFF-46C2-956E-FD9B9840E33E}" dt="2020-10-28T19:50:48.919" v="22"/>
        <pc:sldMkLst>
          <pc:docMk/>
          <pc:sldMk cId="1235531463" sldId="390"/>
        </pc:sldMkLst>
      </pc:sldChg>
      <pc:sldChg chg="add">
        <pc:chgData name="Mitchell, John Patrick - mitch2jp" userId="a5f3e335-ad79-4d19-a834-4fdbd27eb09a" providerId="ADAL" clId="{89F46A5F-FBFF-46C2-956E-FD9B9840E33E}" dt="2020-10-28T19:50:48.919" v="22"/>
        <pc:sldMkLst>
          <pc:docMk/>
          <pc:sldMk cId="1647117662" sldId="391"/>
        </pc:sldMkLst>
      </pc:sldChg>
      <pc:sldChg chg="add">
        <pc:chgData name="Mitchell, John Patrick - mitch2jp" userId="a5f3e335-ad79-4d19-a834-4fdbd27eb09a" providerId="ADAL" clId="{89F46A5F-FBFF-46C2-956E-FD9B9840E33E}" dt="2020-10-28T19:50:48.919" v="22"/>
        <pc:sldMkLst>
          <pc:docMk/>
          <pc:sldMk cId="3831806893" sldId="392"/>
        </pc:sldMkLst>
      </pc:sldChg>
      <pc:sldChg chg="add">
        <pc:chgData name="Mitchell, John Patrick - mitch2jp" userId="a5f3e335-ad79-4d19-a834-4fdbd27eb09a" providerId="ADAL" clId="{89F46A5F-FBFF-46C2-956E-FD9B9840E33E}" dt="2020-10-28T19:50:48.919" v="22"/>
        <pc:sldMkLst>
          <pc:docMk/>
          <pc:sldMk cId="4085699795" sldId="393"/>
        </pc:sldMkLst>
      </pc:sldChg>
      <pc:sldChg chg="new">
        <pc:chgData name="Mitchell, John Patrick - mitch2jp" userId="a5f3e335-ad79-4d19-a834-4fdbd27eb09a" providerId="ADAL" clId="{89F46A5F-FBFF-46C2-956E-FD9B9840E33E}" dt="2020-10-28T19:52:03.729" v="23" actId="680"/>
        <pc:sldMkLst>
          <pc:docMk/>
          <pc:sldMk cId="144576609" sldId="394"/>
        </pc:sldMkLst>
      </pc:sldChg>
      <pc:sldChg chg="add">
        <pc:chgData name="Mitchell, John Patrick - mitch2jp" userId="a5f3e335-ad79-4d19-a834-4fdbd27eb09a" providerId="ADAL" clId="{89F46A5F-FBFF-46C2-956E-FD9B9840E33E}" dt="2020-10-28T19:52:05.278" v="24"/>
        <pc:sldMkLst>
          <pc:docMk/>
          <pc:sldMk cId="4143511822" sldId="395"/>
        </pc:sldMkLst>
      </pc:sldChg>
      <pc:sldChg chg="add">
        <pc:chgData name="Mitchell, John Patrick - mitch2jp" userId="a5f3e335-ad79-4d19-a834-4fdbd27eb09a" providerId="ADAL" clId="{89F46A5F-FBFF-46C2-956E-FD9B9840E33E}" dt="2020-10-28T19:52:05.278" v="24"/>
        <pc:sldMkLst>
          <pc:docMk/>
          <pc:sldMk cId="2559491297" sldId="396"/>
        </pc:sldMkLst>
      </pc:sldChg>
      <pc:sldChg chg="add">
        <pc:chgData name="Mitchell, John Patrick - mitch2jp" userId="a5f3e335-ad79-4d19-a834-4fdbd27eb09a" providerId="ADAL" clId="{89F46A5F-FBFF-46C2-956E-FD9B9840E33E}" dt="2020-10-28T19:52:05.278" v="24"/>
        <pc:sldMkLst>
          <pc:docMk/>
          <pc:sldMk cId="2355275795" sldId="397"/>
        </pc:sldMkLst>
      </pc:sldChg>
      <pc:sldChg chg="add">
        <pc:chgData name="Mitchell, John Patrick - mitch2jp" userId="a5f3e335-ad79-4d19-a834-4fdbd27eb09a" providerId="ADAL" clId="{89F46A5F-FBFF-46C2-956E-FD9B9840E33E}" dt="2020-10-28T19:52:05.278" v="24"/>
        <pc:sldMkLst>
          <pc:docMk/>
          <pc:sldMk cId="3155000351" sldId="398"/>
        </pc:sldMkLst>
      </pc:sldChg>
      <pc:sldChg chg="add">
        <pc:chgData name="Mitchell, John Patrick - mitch2jp" userId="a5f3e335-ad79-4d19-a834-4fdbd27eb09a" providerId="ADAL" clId="{89F46A5F-FBFF-46C2-956E-FD9B9840E33E}" dt="2020-10-28T19:52:05.278" v="24"/>
        <pc:sldMkLst>
          <pc:docMk/>
          <pc:sldMk cId="1258397512" sldId="399"/>
        </pc:sldMkLst>
      </pc:sldChg>
      <pc:sldChg chg="add">
        <pc:chgData name="Mitchell, John Patrick - mitch2jp" userId="a5f3e335-ad79-4d19-a834-4fdbd27eb09a" providerId="ADAL" clId="{89F46A5F-FBFF-46C2-956E-FD9B9840E33E}" dt="2020-10-28T19:52:05.278" v="24"/>
        <pc:sldMkLst>
          <pc:docMk/>
          <pc:sldMk cId="1717577001" sldId="400"/>
        </pc:sldMkLst>
      </pc:sldChg>
      <pc:sldChg chg="add">
        <pc:chgData name="Mitchell, John Patrick - mitch2jp" userId="a5f3e335-ad79-4d19-a834-4fdbd27eb09a" providerId="ADAL" clId="{89F46A5F-FBFF-46C2-956E-FD9B9840E33E}" dt="2020-10-28T19:52:05.278" v="24"/>
        <pc:sldMkLst>
          <pc:docMk/>
          <pc:sldMk cId="423684564" sldId="401"/>
        </pc:sldMkLst>
      </pc:sldChg>
      <pc:sldChg chg="add">
        <pc:chgData name="Mitchell, John Patrick - mitch2jp" userId="a5f3e335-ad79-4d19-a834-4fdbd27eb09a" providerId="ADAL" clId="{89F46A5F-FBFF-46C2-956E-FD9B9840E33E}" dt="2020-10-28T19:52:05.278" v="24"/>
        <pc:sldMkLst>
          <pc:docMk/>
          <pc:sldMk cId="518627148" sldId="402"/>
        </pc:sldMkLst>
      </pc:sldChg>
      <pc:sldChg chg="add">
        <pc:chgData name="Mitchell, John Patrick - mitch2jp" userId="a5f3e335-ad79-4d19-a834-4fdbd27eb09a" providerId="ADAL" clId="{89F46A5F-FBFF-46C2-956E-FD9B9840E33E}" dt="2020-10-28T19:52:05.278" v="24"/>
        <pc:sldMkLst>
          <pc:docMk/>
          <pc:sldMk cId="2757837679" sldId="403"/>
        </pc:sldMkLst>
      </pc:sldChg>
      <pc:sldChg chg="add">
        <pc:chgData name="Mitchell, John Patrick - mitch2jp" userId="a5f3e335-ad79-4d19-a834-4fdbd27eb09a" providerId="ADAL" clId="{89F46A5F-FBFF-46C2-956E-FD9B9840E33E}" dt="2020-10-28T19:52:05.278" v="24"/>
        <pc:sldMkLst>
          <pc:docMk/>
          <pc:sldMk cId="2055583612" sldId="404"/>
        </pc:sldMkLst>
      </pc:sldChg>
      <pc:sldChg chg="add">
        <pc:chgData name="Mitchell, John Patrick - mitch2jp" userId="a5f3e335-ad79-4d19-a834-4fdbd27eb09a" providerId="ADAL" clId="{89F46A5F-FBFF-46C2-956E-FD9B9840E33E}" dt="2020-10-28T19:52:05.278" v="24"/>
        <pc:sldMkLst>
          <pc:docMk/>
          <pc:sldMk cId="3664209199" sldId="405"/>
        </pc:sldMkLst>
      </pc:sldChg>
      <pc:sldChg chg="add">
        <pc:chgData name="Mitchell, John Patrick - mitch2jp" userId="a5f3e335-ad79-4d19-a834-4fdbd27eb09a" providerId="ADAL" clId="{89F46A5F-FBFF-46C2-956E-FD9B9840E33E}" dt="2020-10-28T19:52:05.278" v="24"/>
        <pc:sldMkLst>
          <pc:docMk/>
          <pc:sldMk cId="2730158925" sldId="406"/>
        </pc:sldMkLst>
      </pc:sldChg>
      <pc:sldChg chg="add">
        <pc:chgData name="Mitchell, John Patrick - mitch2jp" userId="a5f3e335-ad79-4d19-a834-4fdbd27eb09a" providerId="ADAL" clId="{89F46A5F-FBFF-46C2-956E-FD9B9840E33E}" dt="2020-10-28T19:52:05.278" v="24"/>
        <pc:sldMkLst>
          <pc:docMk/>
          <pc:sldMk cId="3787028526" sldId="407"/>
        </pc:sldMkLst>
      </pc:sldChg>
      <pc:sldChg chg="new">
        <pc:chgData name="Mitchell, John Patrick - mitch2jp" userId="a5f3e335-ad79-4d19-a834-4fdbd27eb09a" providerId="ADAL" clId="{89F46A5F-FBFF-46C2-956E-FD9B9840E33E}" dt="2020-10-28T19:52:38.598" v="25" actId="680"/>
        <pc:sldMkLst>
          <pc:docMk/>
          <pc:sldMk cId="3982769504" sldId="408"/>
        </pc:sldMkLst>
      </pc:sldChg>
      <pc:sldChg chg="add">
        <pc:chgData name="Mitchell, John Patrick - mitch2jp" userId="a5f3e335-ad79-4d19-a834-4fdbd27eb09a" providerId="ADAL" clId="{89F46A5F-FBFF-46C2-956E-FD9B9840E33E}" dt="2020-10-28T19:52:40.140" v="26"/>
        <pc:sldMkLst>
          <pc:docMk/>
          <pc:sldMk cId="778808416" sldId="409"/>
        </pc:sldMkLst>
      </pc:sldChg>
      <pc:sldChg chg="modSp add mod">
        <pc:chgData name="Mitchell, John Patrick - mitch2jp" userId="a5f3e335-ad79-4d19-a834-4fdbd27eb09a" providerId="ADAL" clId="{89F46A5F-FBFF-46C2-956E-FD9B9840E33E}" dt="2020-10-28T19:52:40.187" v="27" actId="27636"/>
        <pc:sldMkLst>
          <pc:docMk/>
          <pc:sldMk cId="3199388399" sldId="410"/>
        </pc:sldMkLst>
        <pc:spChg chg="mod">
          <ac:chgData name="Mitchell, John Patrick - mitch2jp" userId="a5f3e335-ad79-4d19-a834-4fdbd27eb09a" providerId="ADAL" clId="{89F46A5F-FBFF-46C2-956E-FD9B9840E33E}" dt="2020-10-28T19:52:40.187" v="27" actId="27636"/>
          <ac:spMkLst>
            <pc:docMk/>
            <pc:sldMk cId="3199388399" sldId="410"/>
            <ac:spMk id="3" creationId="{00000000-0000-0000-0000-000000000000}"/>
          </ac:spMkLst>
        </pc:spChg>
      </pc:sldChg>
      <pc:sldChg chg="add">
        <pc:chgData name="Mitchell, John Patrick - mitch2jp" userId="a5f3e335-ad79-4d19-a834-4fdbd27eb09a" providerId="ADAL" clId="{89F46A5F-FBFF-46C2-956E-FD9B9840E33E}" dt="2020-10-28T19:52:40.140" v="26"/>
        <pc:sldMkLst>
          <pc:docMk/>
          <pc:sldMk cId="2530494464" sldId="411"/>
        </pc:sldMkLst>
      </pc:sldChg>
      <pc:sldChg chg="add">
        <pc:chgData name="Mitchell, John Patrick - mitch2jp" userId="a5f3e335-ad79-4d19-a834-4fdbd27eb09a" providerId="ADAL" clId="{89F46A5F-FBFF-46C2-956E-FD9B9840E33E}" dt="2020-10-28T19:52:40.140" v="26"/>
        <pc:sldMkLst>
          <pc:docMk/>
          <pc:sldMk cId="3780829583" sldId="412"/>
        </pc:sldMkLst>
      </pc:sldChg>
      <pc:sldChg chg="add">
        <pc:chgData name="Mitchell, John Patrick - mitch2jp" userId="a5f3e335-ad79-4d19-a834-4fdbd27eb09a" providerId="ADAL" clId="{89F46A5F-FBFF-46C2-956E-FD9B9840E33E}" dt="2020-10-28T19:52:40.140" v="26"/>
        <pc:sldMkLst>
          <pc:docMk/>
          <pc:sldMk cId="3492863762" sldId="413"/>
        </pc:sldMkLst>
      </pc:sldChg>
      <pc:sldChg chg="modSp add mod">
        <pc:chgData name="Mitchell, John Patrick - mitch2jp" userId="a5f3e335-ad79-4d19-a834-4fdbd27eb09a" providerId="ADAL" clId="{89F46A5F-FBFF-46C2-956E-FD9B9840E33E}" dt="2020-10-28T19:52:40.204" v="28" actId="27636"/>
        <pc:sldMkLst>
          <pc:docMk/>
          <pc:sldMk cId="1001479114" sldId="414"/>
        </pc:sldMkLst>
        <pc:spChg chg="mod">
          <ac:chgData name="Mitchell, John Patrick - mitch2jp" userId="a5f3e335-ad79-4d19-a834-4fdbd27eb09a" providerId="ADAL" clId="{89F46A5F-FBFF-46C2-956E-FD9B9840E33E}" dt="2020-10-28T19:52:40.204" v="28" actId="27636"/>
          <ac:spMkLst>
            <pc:docMk/>
            <pc:sldMk cId="1001479114" sldId="414"/>
            <ac:spMk id="3" creationId="{00000000-0000-0000-0000-000000000000}"/>
          </ac:spMkLst>
        </pc:spChg>
      </pc:sldChg>
      <pc:sldChg chg="add">
        <pc:chgData name="Mitchell, John Patrick - mitch2jp" userId="a5f3e335-ad79-4d19-a834-4fdbd27eb09a" providerId="ADAL" clId="{89F46A5F-FBFF-46C2-956E-FD9B9840E33E}" dt="2020-10-28T19:52:40.140" v="26"/>
        <pc:sldMkLst>
          <pc:docMk/>
          <pc:sldMk cId="3524454097" sldId="415"/>
        </pc:sldMkLst>
      </pc:sldChg>
      <pc:sldChg chg="modSp add mod">
        <pc:chgData name="Mitchell, John Patrick - mitch2jp" userId="a5f3e335-ad79-4d19-a834-4fdbd27eb09a" providerId="ADAL" clId="{89F46A5F-FBFF-46C2-956E-FD9B9840E33E}" dt="2020-10-28T19:52:40.217" v="29" actId="27636"/>
        <pc:sldMkLst>
          <pc:docMk/>
          <pc:sldMk cId="97064833" sldId="416"/>
        </pc:sldMkLst>
        <pc:spChg chg="mod">
          <ac:chgData name="Mitchell, John Patrick - mitch2jp" userId="a5f3e335-ad79-4d19-a834-4fdbd27eb09a" providerId="ADAL" clId="{89F46A5F-FBFF-46C2-956E-FD9B9840E33E}" dt="2020-10-28T19:52:40.217" v="29" actId="27636"/>
          <ac:spMkLst>
            <pc:docMk/>
            <pc:sldMk cId="97064833" sldId="416"/>
            <ac:spMk id="3" creationId="{00000000-0000-0000-0000-000000000000}"/>
          </ac:spMkLst>
        </pc:spChg>
      </pc:sldChg>
      <pc:sldChg chg="add">
        <pc:chgData name="Mitchell, John Patrick - mitch2jp" userId="a5f3e335-ad79-4d19-a834-4fdbd27eb09a" providerId="ADAL" clId="{89F46A5F-FBFF-46C2-956E-FD9B9840E33E}" dt="2020-10-28T19:52:40.140" v="26"/>
        <pc:sldMkLst>
          <pc:docMk/>
          <pc:sldMk cId="1691757458" sldId="417"/>
        </pc:sldMkLst>
      </pc:sldChg>
      <pc:sldChg chg="add">
        <pc:chgData name="Mitchell, John Patrick - mitch2jp" userId="a5f3e335-ad79-4d19-a834-4fdbd27eb09a" providerId="ADAL" clId="{89F46A5F-FBFF-46C2-956E-FD9B9840E33E}" dt="2020-10-28T19:52:40.140" v="26"/>
        <pc:sldMkLst>
          <pc:docMk/>
          <pc:sldMk cId="1405506920" sldId="418"/>
        </pc:sldMkLst>
      </pc:sldChg>
      <pc:sldChg chg="add">
        <pc:chgData name="Mitchell, John Patrick - mitch2jp" userId="a5f3e335-ad79-4d19-a834-4fdbd27eb09a" providerId="ADAL" clId="{89F46A5F-FBFF-46C2-956E-FD9B9840E33E}" dt="2020-10-28T19:52:40.140" v="26"/>
        <pc:sldMkLst>
          <pc:docMk/>
          <pc:sldMk cId="3278908183" sldId="419"/>
        </pc:sldMkLst>
      </pc:sldChg>
      <pc:sldChg chg="add">
        <pc:chgData name="Mitchell, John Patrick - mitch2jp" userId="a5f3e335-ad79-4d19-a834-4fdbd27eb09a" providerId="ADAL" clId="{89F46A5F-FBFF-46C2-956E-FD9B9840E33E}" dt="2020-10-28T19:52:40.140" v="26"/>
        <pc:sldMkLst>
          <pc:docMk/>
          <pc:sldMk cId="3136997147" sldId="420"/>
        </pc:sldMkLst>
      </pc:sldChg>
      <pc:sldChg chg="new">
        <pc:chgData name="Mitchell, John Patrick - mitch2jp" userId="a5f3e335-ad79-4d19-a834-4fdbd27eb09a" providerId="ADAL" clId="{89F46A5F-FBFF-46C2-956E-FD9B9840E33E}" dt="2020-10-28T19:53:10.883" v="30" actId="680"/>
        <pc:sldMkLst>
          <pc:docMk/>
          <pc:sldMk cId="975207484" sldId="421"/>
        </pc:sldMkLst>
      </pc:sldChg>
      <pc:sldChg chg="add">
        <pc:chgData name="Mitchell, John Patrick - mitch2jp" userId="a5f3e335-ad79-4d19-a834-4fdbd27eb09a" providerId="ADAL" clId="{89F46A5F-FBFF-46C2-956E-FD9B9840E33E}" dt="2020-10-28T19:53:12.236" v="31"/>
        <pc:sldMkLst>
          <pc:docMk/>
          <pc:sldMk cId="0" sldId="422"/>
        </pc:sldMkLst>
      </pc:sldChg>
      <pc:sldChg chg="add">
        <pc:chgData name="Mitchell, John Patrick - mitch2jp" userId="a5f3e335-ad79-4d19-a834-4fdbd27eb09a" providerId="ADAL" clId="{89F46A5F-FBFF-46C2-956E-FD9B9840E33E}" dt="2020-10-28T19:53:12.236" v="31"/>
        <pc:sldMkLst>
          <pc:docMk/>
          <pc:sldMk cId="0" sldId="423"/>
        </pc:sldMkLst>
      </pc:sldChg>
      <pc:sldChg chg="add">
        <pc:chgData name="Mitchell, John Patrick - mitch2jp" userId="a5f3e335-ad79-4d19-a834-4fdbd27eb09a" providerId="ADAL" clId="{89F46A5F-FBFF-46C2-956E-FD9B9840E33E}" dt="2020-10-28T19:53:12.236" v="31"/>
        <pc:sldMkLst>
          <pc:docMk/>
          <pc:sldMk cId="0" sldId="424"/>
        </pc:sldMkLst>
      </pc:sldChg>
      <pc:sldChg chg="modSp add mod">
        <pc:chgData name="Mitchell, John Patrick - mitch2jp" userId="a5f3e335-ad79-4d19-a834-4fdbd27eb09a" providerId="ADAL" clId="{89F46A5F-FBFF-46C2-956E-FD9B9840E33E}" dt="2020-10-28T19:53:12.282" v="32" actId="27636"/>
        <pc:sldMkLst>
          <pc:docMk/>
          <pc:sldMk cId="0" sldId="425"/>
        </pc:sldMkLst>
        <pc:spChg chg="mod">
          <ac:chgData name="Mitchell, John Patrick - mitch2jp" userId="a5f3e335-ad79-4d19-a834-4fdbd27eb09a" providerId="ADAL" clId="{89F46A5F-FBFF-46C2-956E-FD9B9840E33E}" dt="2020-10-28T19:53:12.282" v="32" actId="27636"/>
          <ac:spMkLst>
            <pc:docMk/>
            <pc:sldMk cId="0" sldId="425"/>
            <ac:spMk id="3" creationId="{00000000-0000-0000-0000-000000000000}"/>
          </ac:spMkLst>
        </pc:spChg>
      </pc:sldChg>
      <pc:sldChg chg="add">
        <pc:chgData name="Mitchell, John Patrick - mitch2jp" userId="a5f3e335-ad79-4d19-a834-4fdbd27eb09a" providerId="ADAL" clId="{89F46A5F-FBFF-46C2-956E-FD9B9840E33E}" dt="2020-10-28T19:53:12.236" v="31"/>
        <pc:sldMkLst>
          <pc:docMk/>
          <pc:sldMk cId="0" sldId="426"/>
        </pc:sldMkLst>
      </pc:sldChg>
      <pc:sldChg chg="add">
        <pc:chgData name="Mitchell, John Patrick - mitch2jp" userId="a5f3e335-ad79-4d19-a834-4fdbd27eb09a" providerId="ADAL" clId="{89F46A5F-FBFF-46C2-956E-FD9B9840E33E}" dt="2020-10-28T19:53:12.236" v="31"/>
        <pc:sldMkLst>
          <pc:docMk/>
          <pc:sldMk cId="0" sldId="427"/>
        </pc:sldMkLst>
      </pc:sldChg>
      <pc:sldChg chg="add">
        <pc:chgData name="Mitchell, John Patrick - mitch2jp" userId="a5f3e335-ad79-4d19-a834-4fdbd27eb09a" providerId="ADAL" clId="{89F46A5F-FBFF-46C2-956E-FD9B9840E33E}" dt="2020-10-28T19:53:12.236" v="31"/>
        <pc:sldMkLst>
          <pc:docMk/>
          <pc:sldMk cId="0" sldId="428"/>
        </pc:sldMkLst>
      </pc:sldChg>
      <pc:sldChg chg="add">
        <pc:chgData name="Mitchell, John Patrick - mitch2jp" userId="a5f3e335-ad79-4d19-a834-4fdbd27eb09a" providerId="ADAL" clId="{89F46A5F-FBFF-46C2-956E-FD9B9840E33E}" dt="2020-10-28T19:53:12.236" v="31"/>
        <pc:sldMkLst>
          <pc:docMk/>
          <pc:sldMk cId="0" sldId="429"/>
        </pc:sldMkLst>
      </pc:sldChg>
      <pc:sldChg chg="add">
        <pc:chgData name="Mitchell, John Patrick - mitch2jp" userId="a5f3e335-ad79-4d19-a834-4fdbd27eb09a" providerId="ADAL" clId="{89F46A5F-FBFF-46C2-956E-FD9B9840E33E}" dt="2020-10-28T19:53:12.236" v="31"/>
        <pc:sldMkLst>
          <pc:docMk/>
          <pc:sldMk cId="1121761355" sldId="430"/>
        </pc:sldMkLst>
      </pc:sldChg>
      <pc:sldChg chg="modSp add mod">
        <pc:chgData name="Mitchell, John Patrick - mitch2jp" userId="a5f3e335-ad79-4d19-a834-4fdbd27eb09a" providerId="ADAL" clId="{89F46A5F-FBFF-46C2-956E-FD9B9840E33E}" dt="2020-10-28T19:53:12.289" v="33" actId="27636"/>
        <pc:sldMkLst>
          <pc:docMk/>
          <pc:sldMk cId="0" sldId="431"/>
        </pc:sldMkLst>
        <pc:spChg chg="mod">
          <ac:chgData name="Mitchell, John Patrick - mitch2jp" userId="a5f3e335-ad79-4d19-a834-4fdbd27eb09a" providerId="ADAL" clId="{89F46A5F-FBFF-46C2-956E-FD9B9840E33E}" dt="2020-10-28T19:53:12.289" v="33" actId="27636"/>
          <ac:spMkLst>
            <pc:docMk/>
            <pc:sldMk cId="0" sldId="431"/>
            <ac:spMk id="3" creationId="{00000000-0000-0000-0000-000000000000}"/>
          </ac:spMkLst>
        </pc:spChg>
      </pc:sldChg>
      <pc:sldChg chg="add">
        <pc:chgData name="Mitchell, John Patrick - mitch2jp" userId="a5f3e335-ad79-4d19-a834-4fdbd27eb09a" providerId="ADAL" clId="{89F46A5F-FBFF-46C2-956E-FD9B9840E33E}" dt="2020-10-28T19:53:12.236" v="31"/>
        <pc:sldMkLst>
          <pc:docMk/>
          <pc:sldMk cId="0" sldId="432"/>
        </pc:sldMkLst>
      </pc:sldChg>
      <pc:sldChg chg="new">
        <pc:chgData name="Mitchell, John Patrick - mitch2jp" userId="a5f3e335-ad79-4d19-a834-4fdbd27eb09a" providerId="ADAL" clId="{89F46A5F-FBFF-46C2-956E-FD9B9840E33E}" dt="2020-10-28T19:54:22.537" v="34" actId="680"/>
        <pc:sldMkLst>
          <pc:docMk/>
          <pc:sldMk cId="1694062250" sldId="433"/>
        </pc:sldMkLst>
      </pc:sldChg>
      <pc:sldChg chg="add">
        <pc:chgData name="Mitchell, John Patrick - mitch2jp" userId="a5f3e335-ad79-4d19-a834-4fdbd27eb09a" providerId="ADAL" clId="{89F46A5F-FBFF-46C2-956E-FD9B9840E33E}" dt="2020-10-28T19:54:30.963" v="35"/>
        <pc:sldMkLst>
          <pc:docMk/>
          <pc:sldMk cId="4220846245" sldId="434"/>
        </pc:sldMkLst>
      </pc:sldChg>
      <pc:sldChg chg="modSp add mod">
        <pc:chgData name="Mitchell, John Patrick - mitch2jp" userId="a5f3e335-ad79-4d19-a834-4fdbd27eb09a" providerId="ADAL" clId="{89F46A5F-FBFF-46C2-956E-FD9B9840E33E}" dt="2020-10-28T19:54:31.002" v="36" actId="27636"/>
        <pc:sldMkLst>
          <pc:docMk/>
          <pc:sldMk cId="0" sldId="435"/>
        </pc:sldMkLst>
        <pc:spChg chg="mod">
          <ac:chgData name="Mitchell, John Patrick - mitch2jp" userId="a5f3e335-ad79-4d19-a834-4fdbd27eb09a" providerId="ADAL" clId="{89F46A5F-FBFF-46C2-956E-FD9B9840E33E}" dt="2020-10-28T19:54:31.002" v="36" actId="27636"/>
          <ac:spMkLst>
            <pc:docMk/>
            <pc:sldMk cId="0" sldId="435"/>
            <ac:spMk id="3" creationId="{00000000-0000-0000-0000-000000000000}"/>
          </ac:spMkLst>
        </pc:spChg>
      </pc:sldChg>
      <pc:sldChg chg="add">
        <pc:chgData name="Mitchell, John Patrick - mitch2jp" userId="a5f3e335-ad79-4d19-a834-4fdbd27eb09a" providerId="ADAL" clId="{89F46A5F-FBFF-46C2-956E-FD9B9840E33E}" dt="2020-10-28T19:54:30.963" v="35"/>
        <pc:sldMkLst>
          <pc:docMk/>
          <pc:sldMk cId="0" sldId="436"/>
        </pc:sldMkLst>
      </pc:sldChg>
      <pc:sldChg chg="add">
        <pc:chgData name="Mitchell, John Patrick - mitch2jp" userId="a5f3e335-ad79-4d19-a834-4fdbd27eb09a" providerId="ADAL" clId="{89F46A5F-FBFF-46C2-956E-FD9B9840E33E}" dt="2020-10-28T19:54:30.963" v="35"/>
        <pc:sldMkLst>
          <pc:docMk/>
          <pc:sldMk cId="0" sldId="437"/>
        </pc:sldMkLst>
      </pc:sldChg>
      <pc:sldChg chg="add">
        <pc:chgData name="Mitchell, John Patrick - mitch2jp" userId="a5f3e335-ad79-4d19-a834-4fdbd27eb09a" providerId="ADAL" clId="{89F46A5F-FBFF-46C2-956E-FD9B9840E33E}" dt="2020-10-28T19:54:30.963" v="35"/>
        <pc:sldMkLst>
          <pc:docMk/>
          <pc:sldMk cId="0" sldId="438"/>
        </pc:sldMkLst>
      </pc:sldChg>
      <pc:sldChg chg="add">
        <pc:chgData name="Mitchell, John Patrick - mitch2jp" userId="a5f3e335-ad79-4d19-a834-4fdbd27eb09a" providerId="ADAL" clId="{89F46A5F-FBFF-46C2-956E-FD9B9840E33E}" dt="2020-10-28T19:54:30.963" v="35"/>
        <pc:sldMkLst>
          <pc:docMk/>
          <pc:sldMk cId="0" sldId="439"/>
        </pc:sldMkLst>
      </pc:sldChg>
      <pc:sldChg chg="add">
        <pc:chgData name="Mitchell, John Patrick - mitch2jp" userId="a5f3e335-ad79-4d19-a834-4fdbd27eb09a" providerId="ADAL" clId="{89F46A5F-FBFF-46C2-956E-FD9B9840E33E}" dt="2020-10-28T19:54:30.963" v="35"/>
        <pc:sldMkLst>
          <pc:docMk/>
          <pc:sldMk cId="0" sldId="440"/>
        </pc:sldMkLst>
      </pc:sldChg>
      <pc:sldChg chg="add">
        <pc:chgData name="Mitchell, John Patrick - mitch2jp" userId="a5f3e335-ad79-4d19-a834-4fdbd27eb09a" providerId="ADAL" clId="{89F46A5F-FBFF-46C2-956E-FD9B9840E33E}" dt="2020-10-28T19:54:30.963" v="35"/>
        <pc:sldMkLst>
          <pc:docMk/>
          <pc:sldMk cId="0" sldId="441"/>
        </pc:sldMkLst>
      </pc:sldChg>
      <pc:sldChg chg="add">
        <pc:chgData name="Mitchell, John Patrick - mitch2jp" userId="a5f3e335-ad79-4d19-a834-4fdbd27eb09a" providerId="ADAL" clId="{89F46A5F-FBFF-46C2-956E-FD9B9840E33E}" dt="2020-10-28T19:54:30.963" v="35"/>
        <pc:sldMkLst>
          <pc:docMk/>
          <pc:sldMk cId="0" sldId="442"/>
        </pc:sldMkLst>
      </pc:sldChg>
      <pc:sldChg chg="add">
        <pc:chgData name="Mitchell, John Patrick - mitch2jp" userId="a5f3e335-ad79-4d19-a834-4fdbd27eb09a" providerId="ADAL" clId="{89F46A5F-FBFF-46C2-956E-FD9B9840E33E}" dt="2020-10-28T19:54:30.963" v="35"/>
        <pc:sldMkLst>
          <pc:docMk/>
          <pc:sldMk cId="184010948" sldId="443"/>
        </pc:sldMkLst>
      </pc:sldChg>
      <pc:sldChg chg="add">
        <pc:chgData name="Mitchell, John Patrick - mitch2jp" userId="a5f3e335-ad79-4d19-a834-4fdbd27eb09a" providerId="ADAL" clId="{89F46A5F-FBFF-46C2-956E-FD9B9840E33E}" dt="2020-10-28T19:54:30.963" v="35"/>
        <pc:sldMkLst>
          <pc:docMk/>
          <pc:sldMk cId="936738258" sldId="444"/>
        </pc:sldMkLst>
      </pc:sldChg>
      <pc:sldChg chg="add">
        <pc:chgData name="Mitchell, John Patrick - mitch2jp" userId="a5f3e335-ad79-4d19-a834-4fdbd27eb09a" providerId="ADAL" clId="{89F46A5F-FBFF-46C2-956E-FD9B9840E33E}" dt="2020-10-28T19:54:30.963" v="35"/>
        <pc:sldMkLst>
          <pc:docMk/>
          <pc:sldMk cId="3230501925" sldId="445"/>
        </pc:sldMkLst>
      </pc:sldChg>
      <pc:sldChg chg="add">
        <pc:chgData name="Mitchell, John Patrick - mitch2jp" userId="a5f3e335-ad79-4d19-a834-4fdbd27eb09a" providerId="ADAL" clId="{89F46A5F-FBFF-46C2-956E-FD9B9840E33E}" dt="2020-10-28T19:54:30.963" v="35"/>
        <pc:sldMkLst>
          <pc:docMk/>
          <pc:sldMk cId="1890675339" sldId="446"/>
        </pc:sldMkLst>
      </pc:sldChg>
      <pc:sldChg chg="new">
        <pc:chgData name="Mitchell, John Patrick - mitch2jp" userId="a5f3e335-ad79-4d19-a834-4fdbd27eb09a" providerId="ADAL" clId="{89F46A5F-FBFF-46C2-956E-FD9B9840E33E}" dt="2020-10-28T19:54:56.023" v="37" actId="680"/>
        <pc:sldMkLst>
          <pc:docMk/>
          <pc:sldMk cId="1617895869" sldId="447"/>
        </pc:sldMkLst>
      </pc:sldChg>
      <pc:sldChg chg="add">
        <pc:chgData name="Mitchell, John Patrick - mitch2jp" userId="a5f3e335-ad79-4d19-a834-4fdbd27eb09a" providerId="ADAL" clId="{89F46A5F-FBFF-46C2-956E-FD9B9840E33E}" dt="2020-10-28T19:54:57.201" v="38"/>
        <pc:sldMkLst>
          <pc:docMk/>
          <pc:sldMk cId="3483986807" sldId="448"/>
        </pc:sldMkLst>
      </pc:sldChg>
      <pc:sldChg chg="add">
        <pc:chgData name="Mitchell, John Patrick - mitch2jp" userId="a5f3e335-ad79-4d19-a834-4fdbd27eb09a" providerId="ADAL" clId="{89F46A5F-FBFF-46C2-956E-FD9B9840E33E}" dt="2020-10-28T19:54:57.201" v="38"/>
        <pc:sldMkLst>
          <pc:docMk/>
          <pc:sldMk cId="1254660594" sldId="449"/>
        </pc:sldMkLst>
      </pc:sldChg>
      <pc:sldChg chg="add">
        <pc:chgData name="Mitchell, John Patrick - mitch2jp" userId="a5f3e335-ad79-4d19-a834-4fdbd27eb09a" providerId="ADAL" clId="{89F46A5F-FBFF-46C2-956E-FD9B9840E33E}" dt="2020-10-28T19:54:57.201" v="38"/>
        <pc:sldMkLst>
          <pc:docMk/>
          <pc:sldMk cId="4111824109" sldId="450"/>
        </pc:sldMkLst>
      </pc:sldChg>
      <pc:sldChg chg="add">
        <pc:chgData name="Mitchell, John Patrick - mitch2jp" userId="a5f3e335-ad79-4d19-a834-4fdbd27eb09a" providerId="ADAL" clId="{89F46A5F-FBFF-46C2-956E-FD9B9840E33E}" dt="2020-10-28T19:54:57.201" v="38"/>
        <pc:sldMkLst>
          <pc:docMk/>
          <pc:sldMk cId="4277625341" sldId="451"/>
        </pc:sldMkLst>
      </pc:sldChg>
      <pc:sldChg chg="add">
        <pc:chgData name="Mitchell, John Patrick - mitch2jp" userId="a5f3e335-ad79-4d19-a834-4fdbd27eb09a" providerId="ADAL" clId="{89F46A5F-FBFF-46C2-956E-FD9B9840E33E}" dt="2020-10-28T19:54:57.201" v="38"/>
        <pc:sldMkLst>
          <pc:docMk/>
          <pc:sldMk cId="184278601" sldId="452"/>
        </pc:sldMkLst>
      </pc:sldChg>
      <pc:sldChg chg="add">
        <pc:chgData name="Mitchell, John Patrick - mitch2jp" userId="a5f3e335-ad79-4d19-a834-4fdbd27eb09a" providerId="ADAL" clId="{89F46A5F-FBFF-46C2-956E-FD9B9840E33E}" dt="2020-10-28T19:54:57.201" v="38"/>
        <pc:sldMkLst>
          <pc:docMk/>
          <pc:sldMk cId="2440124831" sldId="453"/>
        </pc:sldMkLst>
      </pc:sldChg>
      <pc:sldChg chg="add">
        <pc:chgData name="Mitchell, John Patrick - mitch2jp" userId="a5f3e335-ad79-4d19-a834-4fdbd27eb09a" providerId="ADAL" clId="{89F46A5F-FBFF-46C2-956E-FD9B9840E33E}" dt="2020-10-28T19:54:57.201" v="38"/>
        <pc:sldMkLst>
          <pc:docMk/>
          <pc:sldMk cId="4238159664" sldId="454"/>
        </pc:sldMkLst>
      </pc:sldChg>
      <pc:sldChg chg="modSp add mod">
        <pc:chgData name="Mitchell, John Patrick - mitch2jp" userId="a5f3e335-ad79-4d19-a834-4fdbd27eb09a" providerId="ADAL" clId="{89F46A5F-FBFF-46C2-956E-FD9B9840E33E}" dt="2020-10-28T19:54:57.250" v="39" actId="27636"/>
        <pc:sldMkLst>
          <pc:docMk/>
          <pc:sldMk cId="2139012024" sldId="455"/>
        </pc:sldMkLst>
        <pc:spChg chg="mod">
          <ac:chgData name="Mitchell, John Patrick - mitch2jp" userId="a5f3e335-ad79-4d19-a834-4fdbd27eb09a" providerId="ADAL" clId="{89F46A5F-FBFF-46C2-956E-FD9B9840E33E}" dt="2020-10-28T19:54:57.250" v="39" actId="27636"/>
          <ac:spMkLst>
            <pc:docMk/>
            <pc:sldMk cId="2139012024" sldId="455"/>
            <ac:spMk id="3" creationId="{00000000-0000-0000-0000-000000000000}"/>
          </ac:spMkLst>
        </pc:spChg>
      </pc:sldChg>
      <pc:sldChg chg="add">
        <pc:chgData name="Mitchell, John Patrick - mitch2jp" userId="a5f3e335-ad79-4d19-a834-4fdbd27eb09a" providerId="ADAL" clId="{89F46A5F-FBFF-46C2-956E-FD9B9840E33E}" dt="2020-10-28T19:54:57.201" v="38"/>
        <pc:sldMkLst>
          <pc:docMk/>
          <pc:sldMk cId="4843156" sldId="456"/>
        </pc:sldMkLst>
      </pc:sldChg>
      <pc:sldChg chg="add">
        <pc:chgData name="Mitchell, John Patrick - mitch2jp" userId="a5f3e335-ad79-4d19-a834-4fdbd27eb09a" providerId="ADAL" clId="{89F46A5F-FBFF-46C2-956E-FD9B9840E33E}" dt="2020-10-28T19:54:57.201" v="38"/>
        <pc:sldMkLst>
          <pc:docMk/>
          <pc:sldMk cId="2134205821" sldId="457"/>
        </pc:sldMkLst>
      </pc:sldChg>
      <pc:sldChg chg="add">
        <pc:chgData name="Mitchell, John Patrick - mitch2jp" userId="a5f3e335-ad79-4d19-a834-4fdbd27eb09a" providerId="ADAL" clId="{89F46A5F-FBFF-46C2-956E-FD9B9840E33E}" dt="2020-10-28T19:54:57.201" v="38"/>
        <pc:sldMkLst>
          <pc:docMk/>
          <pc:sldMk cId="2567254504" sldId="458"/>
        </pc:sldMkLst>
      </pc:sldChg>
      <pc:sldChg chg="add">
        <pc:chgData name="Mitchell, John Patrick - mitch2jp" userId="a5f3e335-ad79-4d19-a834-4fdbd27eb09a" providerId="ADAL" clId="{89F46A5F-FBFF-46C2-956E-FD9B9840E33E}" dt="2020-10-28T19:54:57.201" v="38"/>
        <pc:sldMkLst>
          <pc:docMk/>
          <pc:sldMk cId="2182728182" sldId="459"/>
        </pc:sldMkLst>
      </pc:sldChg>
      <pc:sldChg chg="new">
        <pc:chgData name="Mitchell, John Patrick - mitch2jp" userId="a5f3e335-ad79-4d19-a834-4fdbd27eb09a" providerId="ADAL" clId="{89F46A5F-FBFF-46C2-956E-FD9B9840E33E}" dt="2020-10-28T19:55:31.042" v="40" actId="680"/>
        <pc:sldMkLst>
          <pc:docMk/>
          <pc:sldMk cId="78103489" sldId="460"/>
        </pc:sldMkLst>
      </pc:sldChg>
      <pc:sldChg chg="add">
        <pc:chgData name="Mitchell, John Patrick - mitch2jp" userId="a5f3e335-ad79-4d19-a834-4fdbd27eb09a" providerId="ADAL" clId="{89F46A5F-FBFF-46C2-956E-FD9B9840E33E}" dt="2020-10-28T19:55:33.752" v="41"/>
        <pc:sldMkLst>
          <pc:docMk/>
          <pc:sldMk cId="974015010" sldId="461"/>
        </pc:sldMkLst>
      </pc:sldChg>
      <pc:sldChg chg="add">
        <pc:chgData name="Mitchell, John Patrick - mitch2jp" userId="a5f3e335-ad79-4d19-a834-4fdbd27eb09a" providerId="ADAL" clId="{89F46A5F-FBFF-46C2-956E-FD9B9840E33E}" dt="2020-10-28T19:55:33.752" v="41"/>
        <pc:sldMkLst>
          <pc:docMk/>
          <pc:sldMk cId="0" sldId="462"/>
        </pc:sldMkLst>
      </pc:sldChg>
      <pc:sldChg chg="add">
        <pc:chgData name="Mitchell, John Patrick - mitch2jp" userId="a5f3e335-ad79-4d19-a834-4fdbd27eb09a" providerId="ADAL" clId="{89F46A5F-FBFF-46C2-956E-FD9B9840E33E}" dt="2020-10-28T19:55:33.752" v="41"/>
        <pc:sldMkLst>
          <pc:docMk/>
          <pc:sldMk cId="2988266634" sldId="463"/>
        </pc:sldMkLst>
      </pc:sldChg>
      <pc:sldChg chg="add">
        <pc:chgData name="Mitchell, John Patrick - mitch2jp" userId="a5f3e335-ad79-4d19-a834-4fdbd27eb09a" providerId="ADAL" clId="{89F46A5F-FBFF-46C2-956E-FD9B9840E33E}" dt="2020-10-28T19:55:33.752" v="41"/>
        <pc:sldMkLst>
          <pc:docMk/>
          <pc:sldMk cId="2624385814" sldId="464"/>
        </pc:sldMkLst>
      </pc:sldChg>
      <pc:sldChg chg="add">
        <pc:chgData name="Mitchell, John Patrick - mitch2jp" userId="a5f3e335-ad79-4d19-a834-4fdbd27eb09a" providerId="ADAL" clId="{89F46A5F-FBFF-46C2-956E-FD9B9840E33E}" dt="2020-10-28T19:55:33.752" v="41"/>
        <pc:sldMkLst>
          <pc:docMk/>
          <pc:sldMk cId="2287914360" sldId="465"/>
        </pc:sldMkLst>
      </pc:sldChg>
      <pc:sldChg chg="add">
        <pc:chgData name="Mitchell, John Patrick - mitch2jp" userId="a5f3e335-ad79-4d19-a834-4fdbd27eb09a" providerId="ADAL" clId="{89F46A5F-FBFF-46C2-956E-FD9B9840E33E}" dt="2020-10-28T19:55:33.752" v="41"/>
        <pc:sldMkLst>
          <pc:docMk/>
          <pc:sldMk cId="3078900733" sldId="466"/>
        </pc:sldMkLst>
      </pc:sldChg>
      <pc:sldChg chg="add">
        <pc:chgData name="Mitchell, John Patrick - mitch2jp" userId="a5f3e335-ad79-4d19-a834-4fdbd27eb09a" providerId="ADAL" clId="{89F46A5F-FBFF-46C2-956E-FD9B9840E33E}" dt="2020-10-28T19:55:33.752" v="41"/>
        <pc:sldMkLst>
          <pc:docMk/>
          <pc:sldMk cId="1358109558" sldId="467"/>
        </pc:sldMkLst>
      </pc:sldChg>
      <pc:sldChg chg="add">
        <pc:chgData name="Mitchell, John Patrick - mitch2jp" userId="a5f3e335-ad79-4d19-a834-4fdbd27eb09a" providerId="ADAL" clId="{89F46A5F-FBFF-46C2-956E-FD9B9840E33E}" dt="2020-10-28T19:55:33.752" v="41"/>
        <pc:sldMkLst>
          <pc:docMk/>
          <pc:sldMk cId="265823451" sldId="468"/>
        </pc:sldMkLst>
      </pc:sldChg>
      <pc:sldChg chg="add">
        <pc:chgData name="Mitchell, John Patrick - mitch2jp" userId="a5f3e335-ad79-4d19-a834-4fdbd27eb09a" providerId="ADAL" clId="{89F46A5F-FBFF-46C2-956E-FD9B9840E33E}" dt="2020-10-28T19:55:33.752" v="41"/>
        <pc:sldMkLst>
          <pc:docMk/>
          <pc:sldMk cId="3357779268" sldId="4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68212-EB63-4CB8-9380-76F9AB87C210}" type="datetimeFigureOut">
              <a:rPr lang="en-US" smtClean="0"/>
              <a:t>10/28/2020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8A684-B1E9-45A5-949B-8059A07E5648}" type="slidenum">
              <a:rPr lang="en-US" smtClean="0"/>
              <a:t>‹#›</a:t>
            </a:fld>
            <a:endParaRPr lang="en-US"/>
          </a:p>
        </p:txBody>
      </p:sp>
    </p:spTree>
    <p:extLst>
      <p:ext uri="{BB962C8B-B14F-4D97-AF65-F5344CB8AC3E}">
        <p14:creationId xmlns:p14="http://schemas.microsoft.com/office/powerpoint/2010/main" val="323991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50A5F5B-3D42-4E43-A063-019168CF362C}" type="slidenum">
              <a:rPr lang="en-US" smtClean="0"/>
              <a:pPr>
                <a:defRPr/>
              </a:pPr>
              <a:t>21</a:t>
            </a:fld>
            <a:endParaRPr lang="en-US"/>
          </a:p>
        </p:txBody>
      </p:sp>
    </p:spTree>
    <p:extLst>
      <p:ext uri="{BB962C8B-B14F-4D97-AF65-F5344CB8AC3E}">
        <p14:creationId xmlns:p14="http://schemas.microsoft.com/office/powerpoint/2010/main" val="145921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50A5F5B-3D42-4E43-A063-019168CF362C}" type="slidenum">
              <a:rPr lang="en-US" smtClean="0"/>
              <a:pPr>
                <a:defRPr/>
              </a:pPr>
              <a:t>22</a:t>
            </a:fld>
            <a:endParaRPr lang="en-US"/>
          </a:p>
        </p:txBody>
      </p:sp>
    </p:spTree>
    <p:extLst>
      <p:ext uri="{BB962C8B-B14F-4D97-AF65-F5344CB8AC3E}">
        <p14:creationId xmlns:p14="http://schemas.microsoft.com/office/powerpoint/2010/main" val="153561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50A5F5B-3D42-4E43-A063-019168CF362C}" type="slidenum">
              <a:rPr lang="en-US" smtClean="0"/>
              <a:pPr>
                <a:defRPr/>
              </a:pPr>
              <a:t>23</a:t>
            </a:fld>
            <a:endParaRPr lang="en-US"/>
          </a:p>
        </p:txBody>
      </p:sp>
    </p:spTree>
    <p:extLst>
      <p:ext uri="{BB962C8B-B14F-4D97-AF65-F5344CB8AC3E}">
        <p14:creationId xmlns:p14="http://schemas.microsoft.com/office/powerpoint/2010/main" val="109607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50A5F5B-3D42-4E43-A063-019168CF362C}" type="slidenum">
              <a:rPr lang="en-US" smtClean="0"/>
              <a:pPr>
                <a:defRPr/>
              </a:pPr>
              <a:t>24</a:t>
            </a:fld>
            <a:endParaRPr lang="en-US"/>
          </a:p>
        </p:txBody>
      </p:sp>
    </p:spTree>
    <p:extLst>
      <p:ext uri="{BB962C8B-B14F-4D97-AF65-F5344CB8AC3E}">
        <p14:creationId xmlns:p14="http://schemas.microsoft.com/office/powerpoint/2010/main" val="23582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9A22-CF4C-4F81-98D0-DEE4B9AD4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9FB20-5A25-4C18-9CAB-6BF6F69CC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A545D1-9374-4771-8033-54F8B4333416}"/>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5" name="Footer Placeholder 4">
            <a:extLst>
              <a:ext uri="{FF2B5EF4-FFF2-40B4-BE49-F238E27FC236}">
                <a16:creationId xmlns:a16="http://schemas.microsoft.com/office/drawing/2014/main" id="{E30051FD-8499-4614-BB83-087175FC8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54CA5-D5CE-4962-8C0D-212021DAAA4B}"/>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111355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1842-1C5C-4D3A-94C7-2D7EB51EC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DA6E5F-23AC-4A5E-BAB6-57B100CA6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D6DA4-65EF-4344-8D64-DEEBAB906DD5}"/>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5" name="Footer Placeholder 4">
            <a:extLst>
              <a:ext uri="{FF2B5EF4-FFF2-40B4-BE49-F238E27FC236}">
                <a16:creationId xmlns:a16="http://schemas.microsoft.com/office/drawing/2014/main" id="{F935C7B6-1220-45ED-8D6A-DFBA1EFC0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AD8CD-D598-4469-9AE6-34FF80341F18}"/>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317067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759070-DFFC-4C1C-85BB-9F654995B7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237855-57AA-42B0-A0CB-8D5EECFDC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2F65B-F721-4EF3-B3A0-441E478D1CF4}"/>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5" name="Footer Placeholder 4">
            <a:extLst>
              <a:ext uri="{FF2B5EF4-FFF2-40B4-BE49-F238E27FC236}">
                <a16:creationId xmlns:a16="http://schemas.microsoft.com/office/drawing/2014/main" id="{8478420D-0650-4C29-A094-D836E278B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77178-1F0D-4691-BACF-97DA8DB89270}"/>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425255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5776-8578-4A4D-B87C-63DA85A51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9C43C-7391-4D3B-8406-D777291FA5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DB2DA-53CB-4A6C-B2E2-B7D38DE60208}"/>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5" name="Footer Placeholder 4">
            <a:extLst>
              <a:ext uri="{FF2B5EF4-FFF2-40B4-BE49-F238E27FC236}">
                <a16:creationId xmlns:a16="http://schemas.microsoft.com/office/drawing/2014/main" id="{05FC7439-3666-4820-8E25-58D3684C0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38C67-F0AF-432C-9EE5-ACA7C410F8DD}"/>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5190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54A6-73E2-4E16-8607-29BEEF1FC1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82935-80C5-4B14-9BD4-5614132A9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CBC6F-3F20-4D56-AF97-13F80245D093}"/>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5" name="Footer Placeholder 4">
            <a:extLst>
              <a:ext uri="{FF2B5EF4-FFF2-40B4-BE49-F238E27FC236}">
                <a16:creationId xmlns:a16="http://schemas.microsoft.com/office/drawing/2014/main" id="{7CE77BB5-853C-40ED-B0B2-64AA2DEA2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73037-878E-44CF-812C-3EF55132FAE7}"/>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365818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B64F-AEFB-4A1A-BE5E-D4E51C77E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7C997-F148-4153-A15D-8DD6924B6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640E3F-B0C4-44B2-BD6D-5D7C32C01A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040A5F-CDB5-4450-8EC4-F587C0C422F8}"/>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6" name="Footer Placeholder 5">
            <a:extLst>
              <a:ext uri="{FF2B5EF4-FFF2-40B4-BE49-F238E27FC236}">
                <a16:creationId xmlns:a16="http://schemas.microsoft.com/office/drawing/2014/main" id="{B9E30496-2AE6-4155-A8DA-028A04760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1336E-CAFD-4191-9B57-08F85D9C849F}"/>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61378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A4C4-6FC7-4928-AC51-6871B6A256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DC2DCC-1836-4B9F-9E73-D3C49D5F1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53E163-9EB1-4877-9B5A-3CF53D0CDB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40A02C-70FF-4179-9E13-262816AB45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645F14-DFF9-463E-A840-0447C1E814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00D2B1-E2CC-4F50-BA86-59385D758A2C}"/>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8" name="Footer Placeholder 7">
            <a:extLst>
              <a:ext uri="{FF2B5EF4-FFF2-40B4-BE49-F238E27FC236}">
                <a16:creationId xmlns:a16="http://schemas.microsoft.com/office/drawing/2014/main" id="{0B2F20E5-BCE5-47B3-BDA2-97C3AA31CE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2CB7B7-1B74-49C7-96B1-D19A482A2CF8}"/>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17797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416B-8B47-4B93-9932-DB4E52980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2A9F3-C234-42F8-B19E-5888D05DC959}"/>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4" name="Footer Placeholder 3">
            <a:extLst>
              <a:ext uri="{FF2B5EF4-FFF2-40B4-BE49-F238E27FC236}">
                <a16:creationId xmlns:a16="http://schemas.microsoft.com/office/drawing/2014/main" id="{1A1336C5-F389-4298-9A1C-D6EE7169A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AED2FC-369B-4DA7-ABB9-E475588EAD80}"/>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79776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069EC1-B9D7-41DC-B0E6-3D41D29D63C5}"/>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3" name="Footer Placeholder 2">
            <a:extLst>
              <a:ext uri="{FF2B5EF4-FFF2-40B4-BE49-F238E27FC236}">
                <a16:creationId xmlns:a16="http://schemas.microsoft.com/office/drawing/2014/main" id="{08C02C20-83F1-49A4-AD92-B7E79DC6A4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7B1D1D-EFF5-4855-92B1-A9DA3478884F}"/>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292465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AA02-7112-4733-83C8-4F28A8739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70814C-CD1C-4D3C-82D2-E2CA187524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271BF6-E3CC-4D1A-B91A-1006B73AA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C68C7-7F08-45D5-937E-AF53BBC220EA}"/>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6" name="Footer Placeholder 5">
            <a:extLst>
              <a:ext uri="{FF2B5EF4-FFF2-40B4-BE49-F238E27FC236}">
                <a16:creationId xmlns:a16="http://schemas.microsoft.com/office/drawing/2014/main" id="{BBDFF1C6-3AED-4C01-9168-AFD4DF003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3A42A-A8F6-4394-A50D-8ACF4007B855}"/>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75760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2B16-CD24-4CB4-A9C8-42D5A5789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4131A-5823-4356-8B7B-5D3E02B8E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21092-96C2-45DB-AE5D-9C190B493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52CBD-658E-4637-91DC-182616F403F1}"/>
              </a:ext>
            </a:extLst>
          </p:cNvPr>
          <p:cNvSpPr>
            <a:spLocks noGrp="1"/>
          </p:cNvSpPr>
          <p:nvPr>
            <p:ph type="dt" sz="half" idx="10"/>
          </p:nvPr>
        </p:nvSpPr>
        <p:spPr/>
        <p:txBody>
          <a:bodyPr/>
          <a:lstStyle/>
          <a:p>
            <a:fld id="{BBA0DF2D-6ECE-4E67-BE47-4EEA07BE64E6}" type="datetimeFigureOut">
              <a:rPr lang="en-US" smtClean="0"/>
              <a:t>10/28/2020</a:t>
            </a:fld>
            <a:endParaRPr lang="en-US"/>
          </a:p>
        </p:txBody>
      </p:sp>
      <p:sp>
        <p:nvSpPr>
          <p:cNvPr id="6" name="Footer Placeholder 5">
            <a:extLst>
              <a:ext uri="{FF2B5EF4-FFF2-40B4-BE49-F238E27FC236}">
                <a16:creationId xmlns:a16="http://schemas.microsoft.com/office/drawing/2014/main" id="{25222FC8-36E6-448A-B96C-FB61BF966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981D3-A2B0-4A53-A8B8-29BD5A3403A9}"/>
              </a:ext>
            </a:extLst>
          </p:cNvPr>
          <p:cNvSpPr>
            <a:spLocks noGrp="1"/>
          </p:cNvSpPr>
          <p:nvPr>
            <p:ph type="sldNum" sz="quarter" idx="12"/>
          </p:nvPr>
        </p:nvSpPr>
        <p:spPr/>
        <p:txBody>
          <a:bodyPr/>
          <a:lstStyle/>
          <a:p>
            <a:fld id="{D2D6644E-8EBF-4CF4-86B2-9B35F4AE737E}" type="slidenum">
              <a:rPr lang="en-US" smtClean="0"/>
              <a:t>‹#›</a:t>
            </a:fld>
            <a:endParaRPr lang="en-US"/>
          </a:p>
        </p:txBody>
      </p:sp>
    </p:spTree>
    <p:extLst>
      <p:ext uri="{BB962C8B-B14F-4D97-AF65-F5344CB8AC3E}">
        <p14:creationId xmlns:p14="http://schemas.microsoft.com/office/powerpoint/2010/main" val="141675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EF6C8-EDD0-4C9B-ADF2-80852A027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4B30EF-64F6-4E49-858F-D1EDDD66E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D6402-56E2-4512-9286-2D2B90F68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0DF2D-6ECE-4E67-BE47-4EEA07BE64E6}" type="datetimeFigureOut">
              <a:rPr lang="en-US" smtClean="0"/>
              <a:t>10/28/2020</a:t>
            </a:fld>
            <a:endParaRPr lang="en-US"/>
          </a:p>
        </p:txBody>
      </p:sp>
      <p:sp>
        <p:nvSpPr>
          <p:cNvPr id="5" name="Footer Placeholder 4">
            <a:extLst>
              <a:ext uri="{FF2B5EF4-FFF2-40B4-BE49-F238E27FC236}">
                <a16:creationId xmlns:a16="http://schemas.microsoft.com/office/drawing/2014/main" id="{4C838F80-642B-4904-814E-2EE25E675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E2DA20-4D68-41E8-B79F-3949B12C9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6644E-8EBF-4CF4-86B2-9B35F4AE737E}" type="slidenum">
              <a:rPr lang="en-US" smtClean="0"/>
              <a:t>‹#›</a:t>
            </a:fld>
            <a:endParaRPr lang="en-US"/>
          </a:p>
        </p:txBody>
      </p:sp>
    </p:spTree>
    <p:extLst>
      <p:ext uri="{BB962C8B-B14F-4D97-AF65-F5344CB8AC3E}">
        <p14:creationId xmlns:p14="http://schemas.microsoft.com/office/powerpoint/2010/main" val="3142578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157.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4.gif"/></Relationships>
</file>

<file path=ppt/slides/_rels/slide1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gif"/></Relationships>
</file>

<file path=ppt/slides/_rels/slide17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64.gif"/></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0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Jitter" TargetMode="External"/><Relationship Id="rId2" Type="http://schemas.openxmlformats.org/officeDocument/2006/relationships/hyperlink" Target="http://en.wikipedia.org/wiki/Latency_(audio)"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D7F5-AE97-4A11-A6DB-785DCD6881B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CDF7609-7C93-48B7-806A-10DFC79C89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808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r>
              <a:rPr lang="en-US" dirty="0"/>
              <a:t>Each layer has a unit that performs the functions of the layer</a:t>
            </a:r>
          </a:p>
          <a:p>
            <a:r>
              <a:rPr lang="en-US" dirty="0"/>
              <a:t>Each layer wraps or encapsulates the unit from the layer above or de-encapsulates it from the layer below.</a:t>
            </a:r>
          </a:p>
          <a:p>
            <a:r>
              <a:rPr lang="en-US" dirty="0"/>
              <a:t>These units are generically termed “messages” which can be confusing since applications ultimately are exchanging data in the form of a message.</a:t>
            </a:r>
          </a:p>
          <a:p>
            <a:r>
              <a:rPr lang="en-US" dirty="0"/>
              <a:t>Cisco uses the term “Protocol Data Unit” or PDU for network layer units</a:t>
            </a:r>
          </a:p>
        </p:txBody>
      </p:sp>
    </p:spTree>
    <p:extLst>
      <p:ext uri="{BB962C8B-B14F-4D97-AF65-F5344CB8AC3E}">
        <p14:creationId xmlns:p14="http://schemas.microsoft.com/office/powerpoint/2010/main" val="14547373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End points on a VLAN can only communicate with end points on the same VLAN unless a layer 3 switch or router is used to connect to end points on other VLANs</a:t>
            </a:r>
          </a:p>
          <a:p>
            <a:r>
              <a:rPr lang="en-US" dirty="0"/>
              <a:t>Routers</a:t>
            </a:r>
          </a:p>
          <a:p>
            <a:pPr lvl="1"/>
            <a:r>
              <a:rPr lang="en-US" dirty="0"/>
              <a:t>Connect each switch to a separate router interface</a:t>
            </a:r>
          </a:p>
          <a:p>
            <a:pPr lvl="1"/>
            <a:r>
              <a:rPr lang="en-US" dirty="0"/>
              <a:t>Connect a switch to a single router interface (Router on a Stick)</a:t>
            </a:r>
          </a:p>
        </p:txBody>
      </p:sp>
    </p:spTree>
    <p:extLst>
      <p:ext uri="{BB962C8B-B14F-4D97-AF65-F5344CB8AC3E}">
        <p14:creationId xmlns:p14="http://schemas.microsoft.com/office/powerpoint/2010/main" val="29324035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1760" y="656766"/>
            <a:ext cx="7298847" cy="5550769"/>
          </a:xfrm>
          <a:prstGeom prst="rect">
            <a:avLst/>
          </a:prstGeom>
        </p:spPr>
      </p:pic>
    </p:spTree>
    <p:extLst>
      <p:ext uri="{BB962C8B-B14F-4D97-AF65-F5344CB8AC3E}">
        <p14:creationId xmlns:p14="http://schemas.microsoft.com/office/powerpoint/2010/main" val="2949460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 VLAN Routing</a:t>
            </a:r>
          </a:p>
        </p:txBody>
      </p:sp>
      <p:sp>
        <p:nvSpPr>
          <p:cNvPr id="3" name="Content Placeholder 2"/>
          <p:cNvSpPr>
            <a:spLocks noGrp="1"/>
          </p:cNvSpPr>
          <p:nvPr>
            <p:ph idx="1"/>
          </p:nvPr>
        </p:nvSpPr>
        <p:spPr/>
        <p:txBody>
          <a:bodyPr>
            <a:normAutofit fontScale="85000" lnSpcReduction="20000"/>
          </a:bodyPr>
          <a:lstStyle/>
          <a:p>
            <a:r>
              <a:rPr lang="en-US" dirty="0"/>
              <a:t>Using two router interfaces</a:t>
            </a:r>
          </a:p>
          <a:p>
            <a:pPr lvl="1"/>
            <a:r>
              <a:rPr lang="en-US" dirty="0"/>
              <a:t>Assign an </a:t>
            </a:r>
            <a:r>
              <a:rPr lang="en-US" dirty="0" err="1"/>
              <a:t>ip</a:t>
            </a:r>
            <a:r>
              <a:rPr lang="en-US" dirty="0"/>
              <a:t> address from the subnet of each VLAN to each interface</a:t>
            </a:r>
          </a:p>
          <a:p>
            <a:pPr lvl="1"/>
            <a:r>
              <a:rPr lang="en-US" dirty="0"/>
              <a:t>In our lab, interface fa0/0 will get 192.168.10.254 (255.255.255.0)</a:t>
            </a:r>
          </a:p>
          <a:p>
            <a:pPr lvl="1"/>
            <a:r>
              <a:rPr lang="en-US" dirty="0"/>
              <a:t>In our lab, interface fa1/0 will get 192.168.20.254 (255.255.255.0)</a:t>
            </a:r>
          </a:p>
          <a:p>
            <a:r>
              <a:rPr lang="en-US" dirty="0"/>
              <a:t>On the switch connected to the router</a:t>
            </a:r>
          </a:p>
          <a:p>
            <a:pPr lvl="1"/>
            <a:r>
              <a:rPr lang="en-US" dirty="0"/>
              <a:t>Port fa0/3 will be placed into VLAN 10</a:t>
            </a:r>
          </a:p>
          <a:p>
            <a:pPr lvl="1"/>
            <a:r>
              <a:rPr lang="en-US" dirty="0"/>
              <a:t>Port fa0/4 will be placed into VLAN 20</a:t>
            </a:r>
          </a:p>
          <a:p>
            <a:r>
              <a:rPr lang="en-US" dirty="0"/>
              <a:t>Router fa0/0 will connect to SW1’s fa0/3</a:t>
            </a:r>
          </a:p>
          <a:p>
            <a:r>
              <a:rPr lang="en-US" dirty="0"/>
              <a:t>Router fa1/0 will connect to SW1’s fa0/4</a:t>
            </a:r>
          </a:p>
          <a:p>
            <a:r>
              <a:rPr lang="en-US" dirty="0"/>
              <a:t>Each PC will need to have its default gateway set to the appropriate IP address of the router</a:t>
            </a:r>
          </a:p>
          <a:p>
            <a:pPr lvl="1"/>
            <a:r>
              <a:rPr lang="en-US" dirty="0"/>
              <a:t>PC0 and PC2 will have a default gateway of 192.168.10.254</a:t>
            </a:r>
          </a:p>
          <a:p>
            <a:pPr lvl="1"/>
            <a:r>
              <a:rPr lang="en-US" dirty="0"/>
              <a:t>PC1 and PC3 will have a default gateway of 192.168.20.254</a:t>
            </a:r>
          </a:p>
        </p:txBody>
      </p:sp>
    </p:spTree>
    <p:extLst>
      <p:ext uri="{BB962C8B-B14F-4D97-AF65-F5344CB8AC3E}">
        <p14:creationId xmlns:p14="http://schemas.microsoft.com/office/powerpoint/2010/main" val="17844033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8117" y="735041"/>
            <a:ext cx="6731306" cy="5456380"/>
          </a:xfrm>
          <a:prstGeom prst="rect">
            <a:avLst/>
          </a:prstGeom>
        </p:spPr>
      </p:pic>
    </p:spTree>
    <p:extLst>
      <p:ext uri="{BB962C8B-B14F-4D97-AF65-F5344CB8AC3E}">
        <p14:creationId xmlns:p14="http://schemas.microsoft.com/office/powerpoint/2010/main" val="18921862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 VLAN Routing: Router-on-a-stick</a:t>
            </a:r>
          </a:p>
        </p:txBody>
      </p:sp>
      <p:sp>
        <p:nvSpPr>
          <p:cNvPr id="3" name="Content Placeholder 2"/>
          <p:cNvSpPr>
            <a:spLocks noGrp="1"/>
          </p:cNvSpPr>
          <p:nvPr>
            <p:ph idx="1"/>
          </p:nvPr>
        </p:nvSpPr>
        <p:spPr/>
        <p:txBody>
          <a:bodyPr/>
          <a:lstStyle/>
          <a:p>
            <a:r>
              <a:rPr lang="en-US" dirty="0"/>
              <a:t>Only one wire between router and switch</a:t>
            </a:r>
          </a:p>
          <a:p>
            <a:r>
              <a:rPr lang="en-US" dirty="0"/>
              <a:t>Router configured with </a:t>
            </a:r>
            <a:r>
              <a:rPr lang="en-US" dirty="0" err="1"/>
              <a:t>subinterfaces</a:t>
            </a:r>
            <a:endParaRPr lang="en-US" dirty="0"/>
          </a:p>
          <a:p>
            <a:pPr lvl="1"/>
            <a:r>
              <a:rPr lang="en-US" dirty="0"/>
              <a:t>Fa0/0.10 for VLAN 10 at 192.168.10.254</a:t>
            </a:r>
          </a:p>
          <a:p>
            <a:pPr lvl="1"/>
            <a:r>
              <a:rPr lang="en-US" dirty="0"/>
              <a:t>Fa0/0.20 for VLAN 20 at 192.168.20.254</a:t>
            </a:r>
          </a:p>
          <a:p>
            <a:r>
              <a:rPr lang="en-US" dirty="0"/>
              <a:t>Switch’s port configured as trunk</a:t>
            </a:r>
          </a:p>
          <a:p>
            <a:pPr lvl="1"/>
            <a:r>
              <a:rPr lang="en-US" dirty="0"/>
              <a:t>Fa0/3 configured as </a:t>
            </a:r>
            <a:r>
              <a:rPr lang="en-US" dirty="0" err="1"/>
              <a:t>switchport</a:t>
            </a:r>
            <a:r>
              <a:rPr lang="en-US" dirty="0"/>
              <a:t> mode trunk</a:t>
            </a:r>
          </a:p>
        </p:txBody>
      </p:sp>
    </p:spTree>
    <p:extLst>
      <p:ext uri="{BB962C8B-B14F-4D97-AF65-F5344CB8AC3E}">
        <p14:creationId xmlns:p14="http://schemas.microsoft.com/office/powerpoint/2010/main" val="3543769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7218" y="678800"/>
            <a:ext cx="7246761" cy="5523697"/>
          </a:xfrm>
          <a:prstGeom prst="rect">
            <a:avLst/>
          </a:prstGeom>
        </p:spPr>
      </p:pic>
    </p:spTree>
    <p:extLst>
      <p:ext uri="{BB962C8B-B14F-4D97-AF65-F5344CB8AC3E}">
        <p14:creationId xmlns:p14="http://schemas.microsoft.com/office/powerpoint/2010/main" val="20663484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2261-E411-490B-A469-9D454B09D2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956832-B116-4EFC-8C7A-5251ABB0C5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49720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STP &amp; Switch MAC Tables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87484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6650" y="2054674"/>
            <a:ext cx="3088395" cy="2462213"/>
          </a:xfrm>
          <a:prstGeom prst="rect">
            <a:avLst/>
          </a:prstGeom>
        </p:spPr>
        <p:txBody>
          <a:bodyPr wrap="square">
            <a:spAutoFit/>
          </a:bodyPr>
          <a:lstStyle/>
          <a:p>
            <a:r>
              <a:rPr lang="en-US" sz="2800" b="1" i="0" u="none" strike="noStrike" baseline="0" dirty="0">
                <a:solidFill>
                  <a:srgbClr val="0184B8"/>
                </a:solidFill>
                <a:latin typeface="Arial-BoldMT"/>
              </a:rPr>
              <a:t>We want:</a:t>
            </a:r>
          </a:p>
          <a:p>
            <a:r>
              <a:rPr lang="en-US" b="0" i="0" u="none" strike="noStrike" baseline="0" dirty="0">
                <a:solidFill>
                  <a:srgbClr val="000000"/>
                </a:solidFill>
                <a:latin typeface="ArialMT"/>
              </a:rPr>
              <a:t>• Redundancy at the</a:t>
            </a:r>
          </a:p>
          <a:p>
            <a:r>
              <a:rPr lang="en-US" b="0" i="0" u="none" strike="noStrike" baseline="0" dirty="0">
                <a:solidFill>
                  <a:srgbClr val="000000"/>
                </a:solidFill>
                <a:latin typeface="ArialMT"/>
              </a:rPr>
              <a:t>distribution and core</a:t>
            </a:r>
          </a:p>
          <a:p>
            <a:r>
              <a:rPr lang="en-US" b="0" i="0" u="none" strike="noStrike" baseline="0" dirty="0">
                <a:solidFill>
                  <a:srgbClr val="000000"/>
                </a:solidFill>
                <a:latin typeface="ArialMT"/>
              </a:rPr>
              <a:t>layers</a:t>
            </a:r>
          </a:p>
          <a:p>
            <a:r>
              <a:rPr lang="en-US" b="0" i="0" u="none" strike="noStrike" baseline="0" dirty="0">
                <a:solidFill>
                  <a:srgbClr val="000000"/>
                </a:solidFill>
                <a:latin typeface="ArialMT"/>
              </a:rPr>
              <a:t>• Multiple switches and</a:t>
            </a:r>
          </a:p>
          <a:p>
            <a:r>
              <a:rPr lang="en-US" b="0" i="0" u="none" strike="noStrike" baseline="0" dirty="0">
                <a:solidFill>
                  <a:srgbClr val="000000"/>
                </a:solidFill>
                <a:latin typeface="ArialMT"/>
              </a:rPr>
              <a:t>trunk links</a:t>
            </a:r>
          </a:p>
          <a:p>
            <a:r>
              <a:rPr lang="en-US" b="0" i="0" u="none" strike="noStrike" baseline="0" dirty="0">
                <a:solidFill>
                  <a:srgbClr val="000000"/>
                </a:solidFill>
                <a:latin typeface="ArialMT"/>
              </a:rPr>
              <a:t>• One link or device fails –</a:t>
            </a:r>
          </a:p>
          <a:p>
            <a:r>
              <a:rPr lang="en-US" b="0" i="0" u="none" strike="noStrike" baseline="0" dirty="0">
                <a:solidFill>
                  <a:srgbClr val="000000"/>
                </a:solidFill>
                <a:latin typeface="ArialMT"/>
              </a:rPr>
              <a:t>another takes over.</a:t>
            </a:r>
            <a:endParaRPr lang="en-US" dirty="0"/>
          </a:p>
        </p:txBody>
      </p:sp>
      <p:pic>
        <p:nvPicPr>
          <p:cNvPr id="5" name="Picture 4"/>
          <p:cNvPicPr>
            <a:picLocks noChangeAspect="1"/>
          </p:cNvPicPr>
          <p:nvPr/>
        </p:nvPicPr>
        <p:blipFill>
          <a:blip r:embed="rId2"/>
          <a:stretch>
            <a:fillRect/>
          </a:stretch>
        </p:blipFill>
        <p:spPr>
          <a:xfrm>
            <a:off x="5471588" y="1225139"/>
            <a:ext cx="5126761" cy="4121281"/>
          </a:xfrm>
          <a:prstGeom prst="rect">
            <a:avLst/>
          </a:prstGeom>
        </p:spPr>
      </p:pic>
    </p:spTree>
    <p:extLst>
      <p:ext uri="{BB962C8B-B14F-4D97-AF65-F5344CB8AC3E}">
        <p14:creationId xmlns:p14="http://schemas.microsoft.com/office/powerpoint/2010/main" val="27283657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4733" y="1178805"/>
            <a:ext cx="7722824" cy="2739211"/>
          </a:xfrm>
          <a:prstGeom prst="rect">
            <a:avLst/>
          </a:prstGeom>
        </p:spPr>
        <p:txBody>
          <a:bodyPr wrap="square">
            <a:spAutoFit/>
          </a:bodyPr>
          <a:lstStyle/>
          <a:p>
            <a:r>
              <a:rPr lang="en-US" sz="2800" b="1" i="0" u="none" strike="noStrike" baseline="0" dirty="0">
                <a:solidFill>
                  <a:srgbClr val="0184B8"/>
                </a:solidFill>
                <a:latin typeface="Arial-BoldMT"/>
              </a:rPr>
              <a:t>But redundancy gives loops</a:t>
            </a:r>
          </a:p>
          <a:p>
            <a:r>
              <a:rPr lang="en-US" b="0" i="0" u="none" strike="noStrike" baseline="0" dirty="0">
                <a:solidFill>
                  <a:srgbClr val="000000"/>
                </a:solidFill>
                <a:latin typeface="ArialMT"/>
              </a:rPr>
              <a:t>• Switching loops give problems if all the links</a:t>
            </a:r>
          </a:p>
          <a:p>
            <a:r>
              <a:rPr lang="en-US" b="0" i="0" u="none" strike="noStrike" baseline="0" dirty="0">
                <a:solidFill>
                  <a:srgbClr val="000000"/>
                </a:solidFill>
                <a:latin typeface="ArialMT"/>
              </a:rPr>
              <a:t>are active:</a:t>
            </a:r>
          </a:p>
          <a:p>
            <a:r>
              <a:rPr lang="en-US" b="0" i="0" u="none" strike="noStrike" baseline="0" dirty="0">
                <a:solidFill>
                  <a:srgbClr val="000000"/>
                </a:solidFill>
                <a:latin typeface="ArialMT"/>
              </a:rPr>
              <a:t>• Broadcast storms</a:t>
            </a:r>
          </a:p>
          <a:p>
            <a:r>
              <a:rPr lang="en-US" b="0" i="0" u="none" strike="noStrike" baseline="0" dirty="0">
                <a:solidFill>
                  <a:srgbClr val="000000"/>
                </a:solidFill>
                <a:latin typeface="ArialMT"/>
              </a:rPr>
              <a:t>• Multiple frame transmission</a:t>
            </a:r>
          </a:p>
          <a:p>
            <a:r>
              <a:rPr lang="en-US" b="0" i="0" u="none" strike="noStrike" baseline="0" dirty="0">
                <a:solidFill>
                  <a:srgbClr val="000000"/>
                </a:solidFill>
                <a:latin typeface="ArialMT"/>
              </a:rPr>
              <a:t>• Inconsistent switch tables</a:t>
            </a:r>
          </a:p>
          <a:p>
            <a:r>
              <a:rPr lang="en-US" b="0" i="0" u="none" strike="noStrike" baseline="0" dirty="0">
                <a:solidFill>
                  <a:srgbClr val="000000"/>
                </a:solidFill>
                <a:latin typeface="ArialMT"/>
              </a:rPr>
              <a:t>• </a:t>
            </a:r>
            <a:r>
              <a:rPr lang="en-US" b="1" i="0" u="none" strike="noStrike" baseline="0" dirty="0">
                <a:solidFill>
                  <a:srgbClr val="000000"/>
                </a:solidFill>
                <a:latin typeface="Arial-BoldMT"/>
              </a:rPr>
              <a:t>Ethernet does not have a TTL like IP does,</a:t>
            </a:r>
          </a:p>
          <a:p>
            <a:r>
              <a:rPr lang="en-US" b="1" i="0" u="none" strike="noStrike" baseline="0" dirty="0">
                <a:solidFill>
                  <a:srgbClr val="000000"/>
                </a:solidFill>
                <a:latin typeface="Arial-BoldMT"/>
              </a:rPr>
              <a:t>so frames can bounce around a switched</a:t>
            </a:r>
          </a:p>
          <a:p>
            <a:r>
              <a:rPr lang="en-US" b="1" i="0" u="none" strike="noStrike" baseline="0" dirty="0">
                <a:solidFill>
                  <a:srgbClr val="000000"/>
                </a:solidFill>
                <a:latin typeface="Arial-BoldMT"/>
              </a:rPr>
              <a:t>network forever!</a:t>
            </a:r>
            <a:endParaRPr lang="en-US" dirty="0"/>
          </a:p>
        </p:txBody>
      </p:sp>
    </p:spTree>
    <p:extLst>
      <p:ext uri="{BB962C8B-B14F-4D97-AF65-F5344CB8AC3E}">
        <p14:creationId xmlns:p14="http://schemas.microsoft.com/office/powerpoint/2010/main" val="69281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946" y="955543"/>
            <a:ext cx="5340107" cy="4946914"/>
          </a:xfrm>
          <a:prstGeom prst="rect">
            <a:avLst/>
          </a:prstGeom>
        </p:spPr>
      </p:pic>
    </p:spTree>
    <p:extLst>
      <p:ext uri="{BB962C8B-B14F-4D97-AF65-F5344CB8AC3E}">
        <p14:creationId xmlns:p14="http://schemas.microsoft.com/office/powerpoint/2010/main" val="35810367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234519" y="1333712"/>
            <a:ext cx="5380561" cy="3816001"/>
          </a:xfrm>
          <a:prstGeom prst="rect">
            <a:avLst/>
          </a:prstGeom>
        </p:spPr>
      </p:pic>
      <p:sp>
        <p:nvSpPr>
          <p:cNvPr id="4" name="Rectangle 3"/>
          <p:cNvSpPr/>
          <p:nvPr/>
        </p:nvSpPr>
        <p:spPr>
          <a:xfrm>
            <a:off x="1418132" y="964380"/>
            <a:ext cx="2018501" cy="369332"/>
          </a:xfrm>
          <a:prstGeom prst="rect">
            <a:avLst/>
          </a:prstGeom>
        </p:spPr>
        <p:txBody>
          <a:bodyPr wrap="none">
            <a:spAutoFit/>
          </a:bodyPr>
          <a:lstStyle/>
          <a:p>
            <a:r>
              <a:rPr lang="en-US" b="1" i="0" u="none" strike="noStrike" baseline="0" dirty="0">
                <a:solidFill>
                  <a:srgbClr val="0184B8"/>
                </a:solidFill>
                <a:latin typeface="Arial-BoldMT"/>
              </a:rPr>
              <a:t>Broadcast storm</a:t>
            </a:r>
            <a:endParaRPr lang="en-US" dirty="0"/>
          </a:p>
        </p:txBody>
      </p:sp>
      <p:sp>
        <p:nvSpPr>
          <p:cNvPr id="5" name="Rectangle 4"/>
          <p:cNvSpPr/>
          <p:nvPr/>
        </p:nvSpPr>
        <p:spPr>
          <a:xfrm>
            <a:off x="3003933" y="1590227"/>
            <a:ext cx="2107894" cy="923330"/>
          </a:xfrm>
          <a:prstGeom prst="rect">
            <a:avLst/>
          </a:prstGeom>
        </p:spPr>
        <p:txBody>
          <a:bodyPr wrap="square">
            <a:spAutoFit/>
          </a:bodyPr>
          <a:lstStyle/>
          <a:p>
            <a:r>
              <a:rPr lang="en-US" b="0" i="0" u="none" strike="noStrike" baseline="0" dirty="0">
                <a:latin typeface="ArialMT"/>
              </a:rPr>
              <a:t>Flood broadcast</a:t>
            </a:r>
          </a:p>
          <a:p>
            <a:r>
              <a:rPr lang="en-US" b="0" i="0" u="none" strike="noStrike" baseline="0" dirty="0">
                <a:latin typeface="ArialMT"/>
              </a:rPr>
              <a:t>through </a:t>
            </a:r>
            <a:r>
              <a:rPr lang="en-US" b="0" i="0" u="none" strike="noStrike" baseline="0" dirty="0" err="1">
                <a:latin typeface="ArialMT"/>
              </a:rPr>
              <a:t>nonsource</a:t>
            </a:r>
            <a:endParaRPr lang="en-US" b="0" i="0" u="none" strike="noStrike" baseline="0" dirty="0">
              <a:latin typeface="ArialMT"/>
            </a:endParaRPr>
          </a:p>
          <a:p>
            <a:r>
              <a:rPr lang="en-US" b="0" i="0" u="none" strike="noStrike" baseline="0" dirty="0">
                <a:latin typeface="ArialMT"/>
              </a:rPr>
              <a:t>ports</a:t>
            </a:r>
            <a:endParaRPr lang="en-US" dirty="0"/>
          </a:p>
        </p:txBody>
      </p:sp>
      <p:sp>
        <p:nvSpPr>
          <p:cNvPr id="6" name="Rectangle 5"/>
          <p:cNvSpPr/>
          <p:nvPr/>
        </p:nvSpPr>
        <p:spPr>
          <a:xfrm>
            <a:off x="4149687" y="4226383"/>
            <a:ext cx="1193494" cy="923330"/>
          </a:xfrm>
          <a:prstGeom prst="rect">
            <a:avLst/>
          </a:prstGeom>
        </p:spPr>
        <p:txBody>
          <a:bodyPr wrap="square">
            <a:spAutoFit/>
          </a:bodyPr>
          <a:lstStyle/>
          <a:p>
            <a:r>
              <a:rPr lang="en-US" b="0" i="0" u="none" strike="noStrike" baseline="0" dirty="0">
                <a:latin typeface="ArialMT"/>
              </a:rPr>
              <a:t>Send</a:t>
            </a:r>
          </a:p>
          <a:p>
            <a:r>
              <a:rPr lang="en-US" b="0" i="0" u="none" strike="noStrike" baseline="0" dirty="0">
                <a:latin typeface="ArialMT"/>
              </a:rPr>
              <a:t>ARP</a:t>
            </a:r>
          </a:p>
          <a:p>
            <a:r>
              <a:rPr lang="en-US" b="0" i="0" u="none" strike="noStrike" baseline="0" dirty="0">
                <a:latin typeface="ArialMT"/>
              </a:rPr>
              <a:t>request</a:t>
            </a:r>
            <a:endParaRPr lang="en-US" dirty="0"/>
          </a:p>
        </p:txBody>
      </p:sp>
      <p:cxnSp>
        <p:nvCxnSpPr>
          <p:cNvPr id="8" name="Straight Arrow Connector 7"/>
          <p:cNvCxnSpPr/>
          <p:nvPr/>
        </p:nvCxnSpPr>
        <p:spPr>
          <a:xfrm flipV="1">
            <a:off x="5750805" y="3723701"/>
            <a:ext cx="341523" cy="502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738951" y="2010875"/>
            <a:ext cx="341523" cy="502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086381" y="2262216"/>
            <a:ext cx="442482" cy="37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234052" y="3703379"/>
            <a:ext cx="442482" cy="37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757994" y="3889642"/>
            <a:ext cx="341523" cy="502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234052" y="2170323"/>
            <a:ext cx="442482" cy="583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166132" y="3598309"/>
            <a:ext cx="442482" cy="583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446256" y="3411432"/>
            <a:ext cx="442482" cy="583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825055" y="2051892"/>
            <a:ext cx="509904" cy="504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795635" y="3896679"/>
            <a:ext cx="509904" cy="504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411255" y="3703379"/>
            <a:ext cx="203681" cy="4376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898711" y="3700625"/>
            <a:ext cx="238742" cy="37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418132" y="3241712"/>
            <a:ext cx="3493329" cy="369332"/>
          </a:xfrm>
          <a:prstGeom prst="rect">
            <a:avLst/>
          </a:prstGeom>
        </p:spPr>
        <p:txBody>
          <a:bodyPr wrap="none">
            <a:spAutoFit/>
          </a:bodyPr>
          <a:lstStyle/>
          <a:p>
            <a:r>
              <a:rPr lang="en-US" b="1" i="0" u="none" strike="noStrike" baseline="0" dirty="0">
                <a:solidFill>
                  <a:srgbClr val="0184B8"/>
                </a:solidFill>
                <a:latin typeface="Arial-BoldMT"/>
              </a:rPr>
              <a:t>Multiple Frame Transmissions</a:t>
            </a:r>
            <a:endParaRPr lang="en-US" dirty="0"/>
          </a:p>
        </p:txBody>
      </p:sp>
      <p:sp>
        <p:nvSpPr>
          <p:cNvPr id="32" name="Rectangle 31"/>
          <p:cNvSpPr/>
          <p:nvPr/>
        </p:nvSpPr>
        <p:spPr>
          <a:xfrm>
            <a:off x="706153" y="4780381"/>
            <a:ext cx="3057247" cy="369332"/>
          </a:xfrm>
          <a:prstGeom prst="rect">
            <a:avLst/>
          </a:prstGeom>
        </p:spPr>
        <p:txBody>
          <a:bodyPr wrap="none">
            <a:spAutoFit/>
          </a:bodyPr>
          <a:lstStyle/>
          <a:p>
            <a:r>
              <a:rPr lang="en-US" b="1" i="0" u="none" strike="noStrike" baseline="0" dirty="0">
                <a:solidFill>
                  <a:srgbClr val="0184B8"/>
                </a:solidFill>
                <a:latin typeface="Arial-BoldMT"/>
              </a:rPr>
              <a:t>Inconsistent switch tables</a:t>
            </a:r>
            <a:endParaRPr lang="en-US" dirty="0"/>
          </a:p>
        </p:txBody>
      </p:sp>
    </p:spTree>
    <p:extLst>
      <p:ext uri="{BB962C8B-B14F-4D97-AF65-F5344CB8AC3E}">
        <p14:creationId xmlns:p14="http://schemas.microsoft.com/office/powerpoint/2010/main" val="27785772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28726"/>
            <a:ext cx="6096000" cy="2000548"/>
          </a:xfrm>
          <a:prstGeom prst="rect">
            <a:avLst/>
          </a:prstGeom>
        </p:spPr>
        <p:txBody>
          <a:bodyPr>
            <a:spAutoFit/>
          </a:bodyPr>
          <a:lstStyle/>
          <a:p>
            <a:r>
              <a:rPr lang="en-US" sz="2800" b="1" i="0" u="none" strike="noStrike" baseline="0" dirty="0">
                <a:solidFill>
                  <a:srgbClr val="0184B8"/>
                </a:solidFill>
                <a:latin typeface="Arial-BoldMT"/>
              </a:rPr>
              <a:t>Redundancy without loops</a:t>
            </a:r>
          </a:p>
          <a:p>
            <a:r>
              <a:rPr lang="en-US" b="0" i="0" u="none" strike="noStrike" baseline="0" dirty="0">
                <a:solidFill>
                  <a:srgbClr val="000000"/>
                </a:solidFill>
                <a:latin typeface="ArialMT"/>
              </a:rPr>
              <a:t>• There needs to be just one path at a time.</a:t>
            </a:r>
          </a:p>
          <a:p>
            <a:r>
              <a:rPr lang="en-US" b="0" i="0" u="none" strike="noStrike" baseline="0" dirty="0">
                <a:solidFill>
                  <a:srgbClr val="000000"/>
                </a:solidFill>
                <a:latin typeface="ArialMT"/>
              </a:rPr>
              <a:t>• Redundant paths must be shut down, but</a:t>
            </a:r>
          </a:p>
          <a:p>
            <a:r>
              <a:rPr lang="en-US" b="0" i="0" u="none" strike="noStrike" baseline="0" dirty="0">
                <a:solidFill>
                  <a:srgbClr val="000000"/>
                </a:solidFill>
                <a:latin typeface="ArialMT"/>
              </a:rPr>
              <a:t>ready to be opened when they are needed.</a:t>
            </a:r>
          </a:p>
          <a:p>
            <a:r>
              <a:rPr lang="en-US" b="0" i="0" u="none" strike="noStrike" baseline="0" dirty="0">
                <a:solidFill>
                  <a:srgbClr val="000000"/>
                </a:solidFill>
                <a:latin typeface="ArialMT"/>
              </a:rPr>
              <a:t>• This must be done quickly and automatically.</a:t>
            </a:r>
          </a:p>
          <a:p>
            <a:r>
              <a:rPr lang="en-US" sz="2400" b="0" i="0" u="none" strike="noStrike" baseline="0" dirty="0">
                <a:solidFill>
                  <a:srgbClr val="000000"/>
                </a:solidFill>
                <a:latin typeface="ArialMT"/>
              </a:rPr>
              <a:t>• </a:t>
            </a:r>
            <a:r>
              <a:rPr lang="en-US" sz="2400" b="1" i="0" u="none" strike="noStrike" baseline="0" dirty="0">
                <a:solidFill>
                  <a:srgbClr val="000000"/>
                </a:solidFill>
                <a:latin typeface="Arial-BoldMT"/>
              </a:rPr>
              <a:t>Spanning Tree Protocol </a:t>
            </a:r>
            <a:r>
              <a:rPr lang="en-US" b="0" i="0" u="none" strike="noStrike" baseline="0" dirty="0">
                <a:solidFill>
                  <a:srgbClr val="000000"/>
                </a:solidFill>
                <a:latin typeface="ArialMT"/>
              </a:rPr>
              <a:t>does this.</a:t>
            </a:r>
            <a:endParaRPr lang="en-US" dirty="0"/>
          </a:p>
        </p:txBody>
      </p:sp>
    </p:spTree>
    <p:extLst>
      <p:ext uri="{BB962C8B-B14F-4D97-AF65-F5344CB8AC3E}">
        <p14:creationId xmlns:p14="http://schemas.microsoft.com/office/powerpoint/2010/main" val="14015700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798" y="1564438"/>
            <a:ext cx="1590010" cy="669478"/>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852" y="3636381"/>
            <a:ext cx="1590010" cy="669478"/>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808" y="3648959"/>
            <a:ext cx="1590010" cy="669478"/>
          </a:xfrm>
          <a:prstGeom prst="rect">
            <a:avLst/>
          </a:prstGeom>
        </p:spPr>
      </p:pic>
      <p:cxnSp>
        <p:nvCxnSpPr>
          <p:cNvPr id="6" name="Straight Connector 5"/>
          <p:cNvCxnSpPr>
            <a:stCxn id="3" idx="0"/>
          </p:cNvCxnSpPr>
          <p:nvPr/>
        </p:nvCxnSpPr>
        <p:spPr>
          <a:xfrm flipV="1">
            <a:off x="3831857" y="2233916"/>
            <a:ext cx="1828163" cy="140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0"/>
          </p:cNvCxnSpPr>
          <p:nvPr/>
        </p:nvCxnSpPr>
        <p:spPr>
          <a:xfrm flipH="1" flipV="1">
            <a:off x="6111433" y="2233916"/>
            <a:ext cx="1407380" cy="1415043"/>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570" y="944265"/>
            <a:ext cx="1909823" cy="1909823"/>
          </a:xfrm>
          <a:prstGeom prst="rect">
            <a:avLst/>
          </a:prstGeom>
        </p:spPr>
      </p:pic>
      <p:cxnSp>
        <p:nvCxnSpPr>
          <p:cNvPr id="11" name="Straight Connector 10"/>
          <p:cNvCxnSpPr>
            <a:stCxn id="2" idx="3"/>
          </p:cNvCxnSpPr>
          <p:nvPr/>
        </p:nvCxnSpPr>
        <p:spPr>
          <a:xfrm flipV="1">
            <a:off x="6723808" y="1899176"/>
            <a:ext cx="2860030" cy="1"/>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5635" y="4896935"/>
            <a:ext cx="1252443" cy="130709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380" y="4819771"/>
            <a:ext cx="1252443" cy="1307095"/>
          </a:xfrm>
          <a:prstGeom prst="rect">
            <a:avLst/>
          </a:prstGeom>
        </p:spPr>
      </p:pic>
      <p:cxnSp>
        <p:nvCxnSpPr>
          <p:cNvPr id="16" name="Straight Connector 15"/>
          <p:cNvCxnSpPr>
            <a:stCxn id="4" idx="2"/>
            <a:endCxn id="14" idx="0"/>
          </p:cNvCxnSpPr>
          <p:nvPr/>
        </p:nvCxnSpPr>
        <p:spPr>
          <a:xfrm>
            <a:off x="7518813" y="4318437"/>
            <a:ext cx="8789" cy="50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 idx="2"/>
            <a:endCxn id="13" idx="0"/>
          </p:cNvCxnSpPr>
          <p:nvPr/>
        </p:nvCxnSpPr>
        <p:spPr>
          <a:xfrm>
            <a:off x="3831857" y="4305859"/>
            <a:ext cx="0" cy="591076"/>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58078" y="5254906"/>
            <a:ext cx="1201942" cy="369332"/>
          </a:xfrm>
          <a:prstGeom prst="rect">
            <a:avLst/>
          </a:prstGeom>
          <a:noFill/>
        </p:spPr>
        <p:txBody>
          <a:bodyPr wrap="square" rtlCol="0">
            <a:spAutoFit/>
          </a:bodyPr>
          <a:lstStyle/>
          <a:p>
            <a:r>
              <a:rPr lang="en-US" dirty="0"/>
              <a:t>MAC: 2A</a:t>
            </a:r>
          </a:p>
        </p:txBody>
      </p:sp>
      <p:sp>
        <p:nvSpPr>
          <p:cNvPr id="20" name="TextBox 19"/>
          <p:cNvSpPr txBox="1"/>
          <p:nvPr/>
        </p:nvSpPr>
        <p:spPr>
          <a:xfrm>
            <a:off x="8313818" y="5254906"/>
            <a:ext cx="1201942" cy="369332"/>
          </a:xfrm>
          <a:prstGeom prst="rect">
            <a:avLst/>
          </a:prstGeom>
          <a:noFill/>
        </p:spPr>
        <p:txBody>
          <a:bodyPr wrap="square" rtlCol="0">
            <a:spAutoFit/>
          </a:bodyPr>
          <a:lstStyle/>
          <a:p>
            <a:r>
              <a:rPr lang="en-US" dirty="0"/>
              <a:t>MAC: 4B</a:t>
            </a:r>
          </a:p>
        </p:txBody>
      </p:sp>
      <p:sp>
        <p:nvSpPr>
          <p:cNvPr id="21" name="TextBox 20"/>
          <p:cNvSpPr txBox="1"/>
          <p:nvPr/>
        </p:nvSpPr>
        <p:spPr>
          <a:xfrm>
            <a:off x="6601196" y="4318437"/>
            <a:ext cx="879676" cy="369332"/>
          </a:xfrm>
          <a:prstGeom prst="rect">
            <a:avLst/>
          </a:prstGeom>
          <a:noFill/>
        </p:spPr>
        <p:txBody>
          <a:bodyPr wrap="square" rtlCol="0">
            <a:spAutoFit/>
          </a:bodyPr>
          <a:lstStyle/>
          <a:p>
            <a:r>
              <a:rPr lang="en-US" dirty="0"/>
              <a:t>Fa0/6</a:t>
            </a:r>
          </a:p>
        </p:txBody>
      </p:sp>
      <p:sp>
        <p:nvSpPr>
          <p:cNvPr id="22" name="TextBox 21"/>
          <p:cNvSpPr txBox="1"/>
          <p:nvPr/>
        </p:nvSpPr>
        <p:spPr>
          <a:xfrm>
            <a:off x="3036852" y="4232065"/>
            <a:ext cx="879676" cy="369332"/>
          </a:xfrm>
          <a:prstGeom prst="rect">
            <a:avLst/>
          </a:prstGeom>
          <a:noFill/>
        </p:spPr>
        <p:txBody>
          <a:bodyPr wrap="square" rtlCol="0">
            <a:spAutoFit/>
          </a:bodyPr>
          <a:lstStyle/>
          <a:p>
            <a:r>
              <a:rPr lang="en-US" dirty="0"/>
              <a:t>Fa0/4</a:t>
            </a:r>
          </a:p>
        </p:txBody>
      </p:sp>
      <p:sp>
        <p:nvSpPr>
          <p:cNvPr id="23" name="TextBox 22"/>
          <p:cNvSpPr txBox="1"/>
          <p:nvPr/>
        </p:nvSpPr>
        <p:spPr>
          <a:xfrm>
            <a:off x="6704340" y="1411180"/>
            <a:ext cx="879676" cy="369332"/>
          </a:xfrm>
          <a:prstGeom prst="rect">
            <a:avLst/>
          </a:prstGeom>
          <a:noFill/>
        </p:spPr>
        <p:txBody>
          <a:bodyPr wrap="square" rtlCol="0">
            <a:spAutoFit/>
          </a:bodyPr>
          <a:lstStyle/>
          <a:p>
            <a:r>
              <a:rPr lang="en-US" dirty="0"/>
              <a:t>Fa0/1</a:t>
            </a:r>
          </a:p>
        </p:txBody>
      </p:sp>
      <p:sp>
        <p:nvSpPr>
          <p:cNvPr id="24" name="TextBox 23"/>
          <p:cNvSpPr txBox="1"/>
          <p:nvPr/>
        </p:nvSpPr>
        <p:spPr>
          <a:xfrm>
            <a:off x="4378065" y="2197019"/>
            <a:ext cx="879676" cy="369332"/>
          </a:xfrm>
          <a:prstGeom prst="rect">
            <a:avLst/>
          </a:prstGeom>
          <a:noFill/>
        </p:spPr>
        <p:txBody>
          <a:bodyPr wrap="square" rtlCol="0">
            <a:spAutoFit/>
          </a:bodyPr>
          <a:lstStyle/>
          <a:p>
            <a:r>
              <a:rPr lang="en-US" dirty="0"/>
              <a:t>Fa0/2</a:t>
            </a:r>
          </a:p>
        </p:txBody>
      </p:sp>
      <p:sp>
        <p:nvSpPr>
          <p:cNvPr id="25" name="TextBox 24"/>
          <p:cNvSpPr txBox="1"/>
          <p:nvPr/>
        </p:nvSpPr>
        <p:spPr>
          <a:xfrm>
            <a:off x="6490563" y="2178572"/>
            <a:ext cx="879676" cy="369332"/>
          </a:xfrm>
          <a:prstGeom prst="rect">
            <a:avLst/>
          </a:prstGeom>
          <a:noFill/>
        </p:spPr>
        <p:txBody>
          <a:bodyPr wrap="square" rtlCol="0">
            <a:spAutoFit/>
          </a:bodyPr>
          <a:lstStyle/>
          <a:p>
            <a:r>
              <a:rPr lang="en-US" dirty="0"/>
              <a:t>Fa0/3</a:t>
            </a:r>
          </a:p>
        </p:txBody>
      </p:sp>
      <p:sp>
        <p:nvSpPr>
          <p:cNvPr id="26" name="TextBox 25"/>
          <p:cNvSpPr txBox="1"/>
          <p:nvPr/>
        </p:nvSpPr>
        <p:spPr>
          <a:xfrm>
            <a:off x="5775767" y="1145894"/>
            <a:ext cx="509286" cy="369332"/>
          </a:xfrm>
          <a:prstGeom prst="rect">
            <a:avLst/>
          </a:prstGeom>
          <a:noFill/>
        </p:spPr>
        <p:txBody>
          <a:bodyPr wrap="square" rtlCol="0">
            <a:spAutoFit/>
          </a:bodyPr>
          <a:lstStyle/>
          <a:p>
            <a:r>
              <a:rPr lang="en-US" b="1" dirty="0">
                <a:solidFill>
                  <a:srgbClr val="FF0000"/>
                </a:solidFill>
              </a:rPr>
              <a:t>S1</a:t>
            </a:r>
          </a:p>
        </p:txBody>
      </p:sp>
      <p:sp>
        <p:nvSpPr>
          <p:cNvPr id="27" name="TextBox 26"/>
          <p:cNvSpPr txBox="1"/>
          <p:nvPr/>
        </p:nvSpPr>
        <p:spPr>
          <a:xfrm>
            <a:off x="3577213" y="3071759"/>
            <a:ext cx="509286" cy="369332"/>
          </a:xfrm>
          <a:prstGeom prst="rect">
            <a:avLst/>
          </a:prstGeom>
          <a:noFill/>
        </p:spPr>
        <p:txBody>
          <a:bodyPr wrap="square" rtlCol="0">
            <a:spAutoFit/>
          </a:bodyPr>
          <a:lstStyle/>
          <a:p>
            <a:r>
              <a:rPr lang="en-US" b="1" dirty="0">
                <a:solidFill>
                  <a:srgbClr val="FF0000"/>
                </a:solidFill>
              </a:rPr>
              <a:t>S2</a:t>
            </a:r>
          </a:p>
        </p:txBody>
      </p:sp>
      <p:sp>
        <p:nvSpPr>
          <p:cNvPr id="28" name="TextBox 27"/>
          <p:cNvSpPr txBox="1"/>
          <p:nvPr/>
        </p:nvSpPr>
        <p:spPr>
          <a:xfrm>
            <a:off x="7480872" y="3136434"/>
            <a:ext cx="509286" cy="369332"/>
          </a:xfrm>
          <a:prstGeom prst="rect">
            <a:avLst/>
          </a:prstGeom>
          <a:noFill/>
        </p:spPr>
        <p:txBody>
          <a:bodyPr wrap="square" rtlCol="0">
            <a:spAutoFit/>
          </a:bodyPr>
          <a:lstStyle/>
          <a:p>
            <a:r>
              <a:rPr lang="en-US" b="1" dirty="0">
                <a:solidFill>
                  <a:srgbClr val="FF0000"/>
                </a:solidFill>
              </a:rPr>
              <a:t>S3</a:t>
            </a:r>
          </a:p>
        </p:txBody>
      </p:sp>
      <p:sp>
        <p:nvSpPr>
          <p:cNvPr id="29" name="TextBox 28"/>
          <p:cNvSpPr txBox="1"/>
          <p:nvPr/>
        </p:nvSpPr>
        <p:spPr>
          <a:xfrm>
            <a:off x="4250205" y="3265665"/>
            <a:ext cx="879676" cy="369332"/>
          </a:xfrm>
          <a:prstGeom prst="rect">
            <a:avLst/>
          </a:prstGeom>
          <a:noFill/>
        </p:spPr>
        <p:txBody>
          <a:bodyPr wrap="square" rtlCol="0">
            <a:spAutoFit/>
          </a:bodyPr>
          <a:lstStyle/>
          <a:p>
            <a:r>
              <a:rPr lang="en-US" dirty="0"/>
              <a:t>Fa0/1</a:t>
            </a:r>
          </a:p>
        </p:txBody>
      </p:sp>
      <p:sp>
        <p:nvSpPr>
          <p:cNvPr id="30" name="TextBox 29"/>
          <p:cNvSpPr txBox="1"/>
          <p:nvPr/>
        </p:nvSpPr>
        <p:spPr>
          <a:xfrm>
            <a:off x="6569689" y="3314220"/>
            <a:ext cx="879676" cy="369332"/>
          </a:xfrm>
          <a:prstGeom prst="rect">
            <a:avLst/>
          </a:prstGeom>
          <a:noFill/>
        </p:spPr>
        <p:txBody>
          <a:bodyPr wrap="square" rtlCol="0">
            <a:spAutoFit/>
          </a:bodyPr>
          <a:lstStyle/>
          <a:p>
            <a:r>
              <a:rPr lang="en-US" dirty="0"/>
              <a:t>Fa0/1</a:t>
            </a:r>
          </a:p>
        </p:txBody>
      </p:sp>
      <p:sp>
        <p:nvSpPr>
          <p:cNvPr id="31" name="TextBox 30"/>
          <p:cNvSpPr txBox="1"/>
          <p:nvPr/>
        </p:nvSpPr>
        <p:spPr>
          <a:xfrm>
            <a:off x="1331089" y="4819771"/>
            <a:ext cx="1088330" cy="523220"/>
          </a:xfrm>
          <a:prstGeom prst="rect">
            <a:avLst/>
          </a:prstGeom>
          <a:solidFill>
            <a:schemeClr val="accent2">
              <a:lumMod val="40000"/>
              <a:lumOff val="60000"/>
            </a:schemeClr>
          </a:solidFill>
        </p:spPr>
        <p:txBody>
          <a:bodyPr wrap="square" rtlCol="0">
            <a:spAutoFit/>
          </a:bodyPr>
          <a:lstStyle/>
          <a:p>
            <a:r>
              <a:rPr lang="en-US" sz="1400" dirty="0">
                <a:solidFill>
                  <a:srgbClr val="7030A0"/>
                </a:solidFill>
              </a:rPr>
              <a:t>Arp Frame:</a:t>
            </a:r>
          </a:p>
          <a:p>
            <a:r>
              <a:rPr lang="en-US" sz="1400" dirty="0" err="1">
                <a:solidFill>
                  <a:srgbClr val="7030A0"/>
                </a:solidFill>
              </a:rPr>
              <a:t>Whois</a:t>
            </a:r>
            <a:r>
              <a:rPr lang="en-US" sz="1400" dirty="0">
                <a:solidFill>
                  <a:srgbClr val="7030A0"/>
                </a:solidFill>
              </a:rPr>
              <a:t> 4B?</a:t>
            </a:r>
          </a:p>
        </p:txBody>
      </p:sp>
      <p:sp>
        <p:nvSpPr>
          <p:cNvPr id="32" name="TextBox 31"/>
          <p:cNvSpPr txBox="1"/>
          <p:nvPr/>
        </p:nvSpPr>
        <p:spPr>
          <a:xfrm>
            <a:off x="1086206" y="3441091"/>
            <a:ext cx="1395670" cy="646331"/>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Fa0/4</a:t>
            </a:r>
          </a:p>
        </p:txBody>
      </p:sp>
      <p:sp>
        <p:nvSpPr>
          <p:cNvPr id="33" name="TextBox 32"/>
          <p:cNvSpPr txBox="1"/>
          <p:nvPr/>
        </p:nvSpPr>
        <p:spPr>
          <a:xfrm>
            <a:off x="3789532" y="1061142"/>
            <a:ext cx="1395670" cy="646331"/>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Fa0/2</a:t>
            </a:r>
          </a:p>
        </p:txBody>
      </p:sp>
      <p:sp>
        <p:nvSpPr>
          <p:cNvPr id="34" name="TextBox 33"/>
          <p:cNvSpPr txBox="1"/>
          <p:nvPr/>
        </p:nvSpPr>
        <p:spPr>
          <a:xfrm>
            <a:off x="8782548" y="3360386"/>
            <a:ext cx="1395670" cy="646331"/>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Fa0/1</a:t>
            </a:r>
          </a:p>
        </p:txBody>
      </p:sp>
    </p:spTree>
    <p:extLst>
      <p:ext uri="{BB962C8B-B14F-4D97-AF65-F5344CB8AC3E}">
        <p14:creationId xmlns:p14="http://schemas.microsoft.com/office/powerpoint/2010/main" val="150696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0.06157 L 3.95833E-6 -0.06134 C 0.00156 -0.06458 0.00351 -0.06759 0.00481 -0.07129 C 0.00546 -0.07291 0.0052 -0.075 0.00586 -0.07685 C 0.0069 -0.07963 0.00846 -0.08217 0.00976 -0.08495 C 0.01054 -0.08634 0.01119 -0.08773 0.01185 -0.08912 C 0.01237 -0.09097 0.01263 -0.09328 0.0138 -0.09467 C 0.01484 -0.09583 0.0164 -0.09537 0.0177 -0.09606 L 0.02161 -0.10416 C 0.02239 -0.10555 0.02278 -0.10717 0.02369 -0.10833 L 0.02669 -0.1125 C 0.02903 -0.12523 0.02565 -0.11203 0.03073 -0.12083 C 0.03138 -0.12199 0.03229 -0.12963 0.03268 -0.13032 C 0.0332 -0.13217 0.0345 -0.1331 0.03554 -0.13449 C 0.03593 -0.13588 0.03593 -0.1375 0.03658 -0.13866 C 0.03737 -0.14004 0.03867 -0.14028 0.03958 -0.14143 C 0.04075 -0.14282 0.04153 -0.14421 0.04257 -0.1456 C 0.04283 -0.14699 0.04296 -0.14838 0.04362 -0.14977 C 0.04466 -0.15254 0.04674 -0.15486 0.04752 -0.1581 C 0.0483 -0.16111 0.04908 -0.16528 0.05039 -0.16782 C 0.05442 -0.1743 0.05533 -0.175 0.0595 -0.1787 C 0.06015 -0.18009 0.06041 -0.18194 0.06145 -0.18287 C 0.06237 -0.18356 0.06341 -0.18356 0.06445 -0.18426 C 0.06549 -0.18495 0.0664 -0.18611 0.06731 -0.18703 C 0.06705 -0.18842 0.06614 -0.18958 0.0664 -0.1912 C 0.06653 -0.19328 0.07044 -0.19815 0.07135 -0.1993 C 0.07356 -0.20879 0.07031 -0.19745 0.0763 -0.20764 C 0.07708 -0.20856 0.07695 -0.21041 0.07734 -0.2118 C 0.0789 -0.21643 0.07929 -0.21574 0.08229 -0.21852 L 0.08619 -0.22685 C 0.08685 -0.22824 0.08724 -0.23009 0.08815 -0.23102 L 0.09114 -0.23379 C 0.09192 -0.23518 0.09244 -0.23657 0.09323 -0.23796 C 0.09401 -0.23935 0.09531 -0.24051 0.09622 -0.24213 C 0.09674 -0.24328 0.09661 -0.24491 0.09726 -0.24629 C 0.09882 -0.25069 0.09921 -0.25046 0.10208 -0.25324 C 0.10351 -0.25602 0.10533 -0.25833 0.10612 -0.26134 C 0.10638 -0.26273 0.10651 -0.26435 0.10703 -0.26551 C 0.10794 -0.26713 0.10911 -0.26828 0.11002 -0.26967 C 0.11211 -0.27778 0.10976 -0.26991 0.11406 -0.2794 C 0.11484 -0.28102 0.1151 -0.2831 0.11614 -0.28472 C 0.11783 -0.28796 0.122 -0.29305 0.122 -0.29282 C 0.12435 -0.30301 0.12096 -0.2912 0.12591 -0.30139 C 0.12656 -0.30254 0.12643 -0.30416 0.12695 -0.30555 C 0.12786 -0.30764 0.1289 -0.30926 0.12994 -0.31088 C 0.13229 -0.31597 0.13385 -0.32199 0.13685 -0.32616 L 0.14283 -0.33449 C 0.14518 -0.34722 0.14179 -0.33403 0.14687 -0.34282 C 0.14739 -0.34398 0.14726 -0.3456 0.14791 -0.34699 C 0.15312 -0.35972 0.14856 -0.34352 0.15677 -0.36065 C 0.15742 -0.36203 0.15781 -0.36366 0.15872 -0.36481 C 0.16054 -0.36736 0.16224 -0.36782 0.16471 -0.36898 C 0.16575 -0.37037 0.16653 -0.37176 0.16757 -0.37315 C 0.16875 -0.3743 0.17304 -0.3787 0.17461 -0.37986 C 0.17591 -0.38078 0.17734 -0.38194 0.17864 -0.38264 C 0.17955 -0.38403 0.18033 -0.38588 0.18164 -0.3868 C 0.19049 -0.39514 0.17812 -0.38009 0.1875 -0.39097 C 0.19244 -0.39676 0.18815 -0.39398 0.19349 -0.39653 C 0.19557 -0.39861 0.19791 -0.40069 0.20039 -0.40185 C 0.20208 -0.40278 0.20377 -0.40301 0.20533 -0.40324 C 0.20742 -0.40509 0.20911 -0.40787 0.21132 -0.40879 C 0.21341 -0.40995 0.21549 -0.41018 0.21718 -0.41157 C 0.22448 -0.41852 0.21536 -0.41018 0.22421 -0.41713 C 0.22942 -0.42129 0.22552 -0.41991 0.2332 -0.42268 C 0.23906 -0.42477 0.2358 -0.42338 0.2431 -0.42685 L 0.24609 -0.42824 C 0.25312 -0.43472 0.24948 -0.43241 0.26497 -0.42963 C 0.26705 -0.42916 0.26888 -0.42778 0.27083 -0.42685 C 0.27187 -0.42639 0.27304 -0.42616 0.27382 -0.42546 C 0.27591 -0.42361 0.2776 -0.42106 0.27994 -0.41991 C 0.28086 -0.41944 0.2819 -0.41921 0.28294 -0.41852 C 0.28932 -0.41412 0.28216 -0.41782 0.2888 -0.41157 C 0.28958 -0.41088 0.29075 -0.41065 0.29179 -0.41018 L 0.30065 -0.40185 L 0.30364 -0.39907 C 0.30429 -0.39768 0.30481 -0.39606 0.3056 -0.39514 C 0.30651 -0.39398 0.30794 -0.39352 0.30859 -0.39236 C 0.30937 -0.3912 0.30911 -0.38935 0.30963 -0.38819 C 0.3108 -0.38518 0.31367 -0.37986 0.31367 -0.37963 C 0.31393 -0.37778 0.31575 -0.36666 0.31666 -0.3662 L 0.31953 -0.36342 L 0.32747 -0.34699 L 0.32955 -0.34282 C 0.33007 -0.34143 0.33073 -0.33981 0.33151 -0.33866 C 0.33255 -0.33727 0.33359 -0.33588 0.33437 -0.33449 C 0.3414 -0.32291 0.33073 -0.33819 0.33945 -0.32616 C 0.33971 -0.32477 0.33997 -0.32338 0.34036 -0.32199 C 0.34153 -0.31921 0.3431 -0.31643 0.3444 -0.31366 C 0.34492 -0.31227 0.34557 -0.31088 0.34635 -0.30949 L 0.34948 -0.30555 C 0.3513 -0.29745 0.34882 -0.30486 0.35325 -0.29861 C 0.36002 -0.28958 0.35039 -0.29907 0.35833 -0.29166 C 0.35898 -0.29028 0.35924 -0.28866 0.36028 -0.2875 C 0.36119 -0.2868 0.36224 -0.28703 0.36328 -0.28611 C 0.36523 -0.28449 0.36718 -0.28264 0.36914 -0.28078 L 0.36914 -0.28055 C 0.37018 -0.2794 0.37096 -0.27778 0.37213 -0.27662 C 0.37643 -0.27176 0.37773 -0.27129 0.38216 -0.26828 C 0.38398 -0.26435 0.38411 -0.26319 0.38698 -0.26018 C 0.38802 -0.25903 0.38906 -0.2581 0.3901 -0.25741 C 0.4 -0.23634 0.38919 -0.25764 0.397 -0.24491 C 0.40117 -0.23796 0.39648 -0.24305 0.40195 -0.23796 C 0.4026 -0.23657 0.40299 -0.23495 0.4039 -0.23379 C 0.4039 -0.23379 0.41132 -0.22685 0.41289 -0.22546 L 0.42174 -0.21713 L 0.42474 -0.21435 C 0.42578 -0.21366 0.42669 -0.21227 0.42786 -0.2118 L 0.43086 -0.21041 C 0.43294 -0.20717 0.43398 -0.20555 0.43671 -0.20347 C 0.43763 -0.20301 0.4388 -0.20301 0.43971 -0.20208 C 0.44179 -0.20046 0.4457 -0.19653 0.4457 -0.19629 C 0.44622 -0.19514 0.44674 -0.19352 0.44765 -0.19236 C 0.44843 -0.19166 0.44974 -0.1919 0.45065 -0.1912 C 0.45169 -0.19051 0.4526 -0.18912 0.45351 -0.18842 C 0.45586 -0.17916 0.45273 -0.18912 0.45755 -0.18148 C 0.46575 -0.16852 0.45781 -0.17662 0.46458 -0.17037 C 0.4651 -0.16898 0.46601 -0.16782 0.46653 -0.16643 C 0.46705 -0.16504 0.46679 -0.16319 0.46744 -0.16227 C 0.46823 -0.16088 0.4694 -0.16041 0.47044 -0.15949 C 0.47617 -0.14884 0.47057 -0.15787 0.47643 -0.15116 C 0.48242 -0.14421 0.47604 -0.1493 0.48346 -0.14421 C 0.48398 -0.14236 0.4845 -0.14028 0.48528 -0.13866 C 0.48724 -0.13541 0.48893 -0.13403 0.49127 -0.13171 C 0.49935 -0.11528 0.48698 -0.13958 0.49635 -0.12477 C 0.49791 -0.12245 0.49895 -0.11944 0.50039 -0.11666 C 0.50091 -0.11528 0.5013 -0.11342 0.50221 -0.1125 C 0.5039 -0.11065 0.50573 -0.10926 0.50716 -0.10694 C 0.50872 -0.10463 0.50989 -0.10162 0.51119 -0.09884 C 0.51198 -0.09699 0.51224 -0.09491 0.51315 -0.09328 C 0.51523 -0.08958 0.51836 -0.08727 0.52005 -0.08356 C 0.52083 -0.08217 0.52135 -0.08078 0.52213 -0.0794 C 0.52304 -0.07801 0.52421 -0.07685 0.52513 -0.07546 C 0.52656 -0.07268 0.52786 -0.06991 0.52903 -0.06713 L 0.53698 -0.05046 L 0.53893 -0.04629 C 0.53971 -0.04491 0.53997 -0.04328 0.54101 -0.04213 L 0.54401 -0.03935 C 0.54466 -0.03796 0.54492 -0.03657 0.54596 -0.03518 C 0.54687 -0.03449 0.54791 -0.03472 0.54895 -0.03379 C 0.54974 -0.03333 0.55026 -0.03217 0.55104 -0.03102 L 0.55104 -0.03078 " pathEditMode="relative" rAng="0" ptsTypes="AAAAAAAAAAAAAAAAAAAAAAAAAAAAAAAAAAAAAAAAAAAAAAAAAAAAAAAAAAAAAAAAAAAAAAAAAAAAAAAAAAAAAAAAAAAAAAAAAAAAAAAAAAAAAAAAAAAAAAAAAAAAAAAAAAAAAAAAAAAAA">
                                      <p:cBhvr>
                                        <p:cTn id="6" dur="4000" fill="hold"/>
                                        <p:tgtEl>
                                          <p:spTgt spid="31"/>
                                        </p:tgtEl>
                                        <p:attrNameLst>
                                          <p:attrName>ppt_x</p:attrName>
                                          <p:attrName>ppt_y</p:attrName>
                                        </p:attrNameLst>
                                      </p:cBhvr>
                                      <p:rCtr x="27552" y="-1701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p:bldP spid="3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798" y="1564438"/>
            <a:ext cx="1590010" cy="669478"/>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852" y="3636381"/>
            <a:ext cx="1590010" cy="669478"/>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808" y="3648959"/>
            <a:ext cx="1590010" cy="669478"/>
          </a:xfrm>
          <a:prstGeom prst="rect">
            <a:avLst/>
          </a:prstGeom>
        </p:spPr>
      </p:pic>
      <p:cxnSp>
        <p:nvCxnSpPr>
          <p:cNvPr id="5" name="Straight Connector 4"/>
          <p:cNvCxnSpPr>
            <a:stCxn id="3" idx="0"/>
          </p:cNvCxnSpPr>
          <p:nvPr/>
        </p:nvCxnSpPr>
        <p:spPr>
          <a:xfrm flipV="1">
            <a:off x="3831857" y="2233916"/>
            <a:ext cx="1828163" cy="140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4" idx="0"/>
          </p:cNvCxnSpPr>
          <p:nvPr/>
        </p:nvCxnSpPr>
        <p:spPr>
          <a:xfrm flipH="1" flipV="1">
            <a:off x="6111433" y="2233916"/>
            <a:ext cx="1407380" cy="141504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570" y="944265"/>
            <a:ext cx="1909823" cy="1909823"/>
          </a:xfrm>
          <a:prstGeom prst="rect">
            <a:avLst/>
          </a:prstGeom>
        </p:spPr>
      </p:pic>
      <p:cxnSp>
        <p:nvCxnSpPr>
          <p:cNvPr id="8" name="Straight Connector 7"/>
          <p:cNvCxnSpPr>
            <a:stCxn id="2" idx="3"/>
          </p:cNvCxnSpPr>
          <p:nvPr/>
        </p:nvCxnSpPr>
        <p:spPr>
          <a:xfrm flipV="1">
            <a:off x="6723808" y="1899176"/>
            <a:ext cx="2860030" cy="1"/>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5635" y="4896935"/>
            <a:ext cx="1252443" cy="130709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380" y="4819771"/>
            <a:ext cx="1252443" cy="1307095"/>
          </a:xfrm>
          <a:prstGeom prst="rect">
            <a:avLst/>
          </a:prstGeom>
        </p:spPr>
      </p:pic>
      <p:cxnSp>
        <p:nvCxnSpPr>
          <p:cNvPr id="11" name="Straight Connector 10"/>
          <p:cNvCxnSpPr>
            <a:stCxn id="4" idx="2"/>
            <a:endCxn id="10" idx="0"/>
          </p:cNvCxnSpPr>
          <p:nvPr/>
        </p:nvCxnSpPr>
        <p:spPr>
          <a:xfrm>
            <a:off x="7518813" y="4318437"/>
            <a:ext cx="8789" cy="50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2"/>
            <a:endCxn id="9" idx="0"/>
          </p:cNvCxnSpPr>
          <p:nvPr/>
        </p:nvCxnSpPr>
        <p:spPr>
          <a:xfrm>
            <a:off x="3831857" y="4305859"/>
            <a:ext cx="0" cy="591076"/>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58078" y="5254906"/>
            <a:ext cx="1201942" cy="369332"/>
          </a:xfrm>
          <a:prstGeom prst="rect">
            <a:avLst/>
          </a:prstGeom>
          <a:noFill/>
        </p:spPr>
        <p:txBody>
          <a:bodyPr wrap="square" rtlCol="0">
            <a:spAutoFit/>
          </a:bodyPr>
          <a:lstStyle/>
          <a:p>
            <a:r>
              <a:rPr lang="en-US" dirty="0"/>
              <a:t>MAC: 2A</a:t>
            </a:r>
          </a:p>
        </p:txBody>
      </p:sp>
      <p:sp>
        <p:nvSpPr>
          <p:cNvPr id="14" name="TextBox 13"/>
          <p:cNvSpPr txBox="1"/>
          <p:nvPr/>
        </p:nvSpPr>
        <p:spPr>
          <a:xfrm>
            <a:off x="8313818" y="5254906"/>
            <a:ext cx="1201942" cy="369332"/>
          </a:xfrm>
          <a:prstGeom prst="rect">
            <a:avLst/>
          </a:prstGeom>
          <a:noFill/>
        </p:spPr>
        <p:txBody>
          <a:bodyPr wrap="square" rtlCol="0">
            <a:spAutoFit/>
          </a:bodyPr>
          <a:lstStyle/>
          <a:p>
            <a:r>
              <a:rPr lang="en-US" dirty="0"/>
              <a:t>MAC: 4B</a:t>
            </a:r>
          </a:p>
        </p:txBody>
      </p:sp>
      <p:sp>
        <p:nvSpPr>
          <p:cNvPr id="15" name="TextBox 14"/>
          <p:cNvSpPr txBox="1"/>
          <p:nvPr/>
        </p:nvSpPr>
        <p:spPr>
          <a:xfrm>
            <a:off x="6601196" y="4318437"/>
            <a:ext cx="879676" cy="369332"/>
          </a:xfrm>
          <a:prstGeom prst="rect">
            <a:avLst/>
          </a:prstGeom>
          <a:noFill/>
        </p:spPr>
        <p:txBody>
          <a:bodyPr wrap="square" rtlCol="0">
            <a:spAutoFit/>
          </a:bodyPr>
          <a:lstStyle/>
          <a:p>
            <a:r>
              <a:rPr lang="en-US" dirty="0"/>
              <a:t>Fa0/6</a:t>
            </a:r>
          </a:p>
        </p:txBody>
      </p:sp>
      <p:sp>
        <p:nvSpPr>
          <p:cNvPr id="16" name="TextBox 15"/>
          <p:cNvSpPr txBox="1"/>
          <p:nvPr/>
        </p:nvSpPr>
        <p:spPr>
          <a:xfrm>
            <a:off x="3036852" y="4232065"/>
            <a:ext cx="879676" cy="369332"/>
          </a:xfrm>
          <a:prstGeom prst="rect">
            <a:avLst/>
          </a:prstGeom>
          <a:noFill/>
        </p:spPr>
        <p:txBody>
          <a:bodyPr wrap="square" rtlCol="0">
            <a:spAutoFit/>
          </a:bodyPr>
          <a:lstStyle/>
          <a:p>
            <a:r>
              <a:rPr lang="en-US" dirty="0"/>
              <a:t>Fa0/4</a:t>
            </a:r>
          </a:p>
        </p:txBody>
      </p:sp>
      <p:sp>
        <p:nvSpPr>
          <p:cNvPr id="17" name="TextBox 16"/>
          <p:cNvSpPr txBox="1"/>
          <p:nvPr/>
        </p:nvSpPr>
        <p:spPr>
          <a:xfrm>
            <a:off x="6704340" y="1411180"/>
            <a:ext cx="879676" cy="369332"/>
          </a:xfrm>
          <a:prstGeom prst="rect">
            <a:avLst/>
          </a:prstGeom>
          <a:noFill/>
        </p:spPr>
        <p:txBody>
          <a:bodyPr wrap="square" rtlCol="0">
            <a:spAutoFit/>
          </a:bodyPr>
          <a:lstStyle/>
          <a:p>
            <a:r>
              <a:rPr lang="en-US" dirty="0"/>
              <a:t>Fa0/1</a:t>
            </a:r>
          </a:p>
        </p:txBody>
      </p:sp>
      <p:sp>
        <p:nvSpPr>
          <p:cNvPr id="18" name="TextBox 17"/>
          <p:cNvSpPr txBox="1"/>
          <p:nvPr/>
        </p:nvSpPr>
        <p:spPr>
          <a:xfrm>
            <a:off x="4378065" y="2197019"/>
            <a:ext cx="879676" cy="369332"/>
          </a:xfrm>
          <a:prstGeom prst="rect">
            <a:avLst/>
          </a:prstGeom>
          <a:noFill/>
        </p:spPr>
        <p:txBody>
          <a:bodyPr wrap="square" rtlCol="0">
            <a:spAutoFit/>
          </a:bodyPr>
          <a:lstStyle/>
          <a:p>
            <a:r>
              <a:rPr lang="en-US" dirty="0"/>
              <a:t>Fa0/2</a:t>
            </a:r>
          </a:p>
        </p:txBody>
      </p:sp>
      <p:sp>
        <p:nvSpPr>
          <p:cNvPr id="19" name="TextBox 18"/>
          <p:cNvSpPr txBox="1"/>
          <p:nvPr/>
        </p:nvSpPr>
        <p:spPr>
          <a:xfrm>
            <a:off x="6490563" y="2178572"/>
            <a:ext cx="879676" cy="369332"/>
          </a:xfrm>
          <a:prstGeom prst="rect">
            <a:avLst/>
          </a:prstGeom>
          <a:noFill/>
        </p:spPr>
        <p:txBody>
          <a:bodyPr wrap="square" rtlCol="0">
            <a:spAutoFit/>
          </a:bodyPr>
          <a:lstStyle/>
          <a:p>
            <a:r>
              <a:rPr lang="en-US" dirty="0"/>
              <a:t>Fa0/3</a:t>
            </a:r>
          </a:p>
        </p:txBody>
      </p:sp>
      <p:sp>
        <p:nvSpPr>
          <p:cNvPr id="20" name="TextBox 19"/>
          <p:cNvSpPr txBox="1"/>
          <p:nvPr/>
        </p:nvSpPr>
        <p:spPr>
          <a:xfrm>
            <a:off x="5775767" y="1145894"/>
            <a:ext cx="509286" cy="369332"/>
          </a:xfrm>
          <a:prstGeom prst="rect">
            <a:avLst/>
          </a:prstGeom>
          <a:noFill/>
        </p:spPr>
        <p:txBody>
          <a:bodyPr wrap="square" rtlCol="0">
            <a:spAutoFit/>
          </a:bodyPr>
          <a:lstStyle/>
          <a:p>
            <a:r>
              <a:rPr lang="en-US" b="1" dirty="0">
                <a:solidFill>
                  <a:srgbClr val="FF0000"/>
                </a:solidFill>
              </a:rPr>
              <a:t>S1</a:t>
            </a:r>
          </a:p>
        </p:txBody>
      </p:sp>
      <p:sp>
        <p:nvSpPr>
          <p:cNvPr id="21" name="TextBox 20"/>
          <p:cNvSpPr txBox="1"/>
          <p:nvPr/>
        </p:nvSpPr>
        <p:spPr>
          <a:xfrm>
            <a:off x="3577213" y="3071759"/>
            <a:ext cx="509286" cy="369332"/>
          </a:xfrm>
          <a:prstGeom prst="rect">
            <a:avLst/>
          </a:prstGeom>
          <a:noFill/>
        </p:spPr>
        <p:txBody>
          <a:bodyPr wrap="square" rtlCol="0">
            <a:spAutoFit/>
          </a:bodyPr>
          <a:lstStyle/>
          <a:p>
            <a:r>
              <a:rPr lang="en-US" b="1" dirty="0">
                <a:solidFill>
                  <a:srgbClr val="FF0000"/>
                </a:solidFill>
              </a:rPr>
              <a:t>S2</a:t>
            </a:r>
          </a:p>
        </p:txBody>
      </p:sp>
      <p:sp>
        <p:nvSpPr>
          <p:cNvPr id="22" name="TextBox 21"/>
          <p:cNvSpPr txBox="1"/>
          <p:nvPr/>
        </p:nvSpPr>
        <p:spPr>
          <a:xfrm>
            <a:off x="7480872" y="3136434"/>
            <a:ext cx="509286" cy="369332"/>
          </a:xfrm>
          <a:prstGeom prst="rect">
            <a:avLst/>
          </a:prstGeom>
          <a:noFill/>
        </p:spPr>
        <p:txBody>
          <a:bodyPr wrap="square" rtlCol="0">
            <a:spAutoFit/>
          </a:bodyPr>
          <a:lstStyle/>
          <a:p>
            <a:r>
              <a:rPr lang="en-US" b="1" dirty="0">
                <a:solidFill>
                  <a:srgbClr val="FF0000"/>
                </a:solidFill>
              </a:rPr>
              <a:t>S3</a:t>
            </a:r>
          </a:p>
        </p:txBody>
      </p:sp>
      <p:sp>
        <p:nvSpPr>
          <p:cNvPr id="23" name="TextBox 22"/>
          <p:cNvSpPr txBox="1"/>
          <p:nvPr/>
        </p:nvSpPr>
        <p:spPr>
          <a:xfrm>
            <a:off x="4250205" y="3265665"/>
            <a:ext cx="879676" cy="369332"/>
          </a:xfrm>
          <a:prstGeom prst="rect">
            <a:avLst/>
          </a:prstGeom>
          <a:noFill/>
        </p:spPr>
        <p:txBody>
          <a:bodyPr wrap="square" rtlCol="0">
            <a:spAutoFit/>
          </a:bodyPr>
          <a:lstStyle/>
          <a:p>
            <a:r>
              <a:rPr lang="en-US" dirty="0"/>
              <a:t>Fa0/1</a:t>
            </a:r>
          </a:p>
        </p:txBody>
      </p:sp>
      <p:sp>
        <p:nvSpPr>
          <p:cNvPr id="24" name="TextBox 23"/>
          <p:cNvSpPr txBox="1"/>
          <p:nvPr/>
        </p:nvSpPr>
        <p:spPr>
          <a:xfrm>
            <a:off x="6569689" y="3314220"/>
            <a:ext cx="879676" cy="369332"/>
          </a:xfrm>
          <a:prstGeom prst="rect">
            <a:avLst/>
          </a:prstGeom>
          <a:noFill/>
        </p:spPr>
        <p:txBody>
          <a:bodyPr wrap="square" rtlCol="0">
            <a:spAutoFit/>
          </a:bodyPr>
          <a:lstStyle/>
          <a:p>
            <a:r>
              <a:rPr lang="en-US" dirty="0"/>
              <a:t>Fa0/1</a:t>
            </a:r>
          </a:p>
        </p:txBody>
      </p:sp>
      <p:sp>
        <p:nvSpPr>
          <p:cNvPr id="25" name="TextBox 24"/>
          <p:cNvSpPr txBox="1"/>
          <p:nvPr/>
        </p:nvSpPr>
        <p:spPr>
          <a:xfrm>
            <a:off x="8720405" y="4315297"/>
            <a:ext cx="1088330" cy="523220"/>
          </a:xfrm>
          <a:prstGeom prst="rect">
            <a:avLst/>
          </a:prstGeom>
          <a:solidFill>
            <a:schemeClr val="accent2">
              <a:lumMod val="40000"/>
              <a:lumOff val="60000"/>
            </a:schemeClr>
          </a:solidFill>
        </p:spPr>
        <p:txBody>
          <a:bodyPr wrap="square" rtlCol="0">
            <a:spAutoFit/>
          </a:bodyPr>
          <a:lstStyle/>
          <a:p>
            <a:r>
              <a:rPr lang="en-US" sz="1400" dirty="0">
                <a:solidFill>
                  <a:srgbClr val="7030A0"/>
                </a:solidFill>
              </a:rPr>
              <a:t>Arp reply:</a:t>
            </a:r>
          </a:p>
          <a:p>
            <a:r>
              <a:rPr lang="en-US" sz="1400" dirty="0">
                <a:solidFill>
                  <a:srgbClr val="7030A0"/>
                </a:solidFill>
              </a:rPr>
              <a:t>I am 4B</a:t>
            </a:r>
          </a:p>
        </p:txBody>
      </p:sp>
      <p:sp>
        <p:nvSpPr>
          <p:cNvPr id="26" name="TextBox 25"/>
          <p:cNvSpPr txBox="1"/>
          <p:nvPr/>
        </p:nvSpPr>
        <p:spPr>
          <a:xfrm>
            <a:off x="1086206" y="3441091"/>
            <a:ext cx="1395670" cy="923330"/>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Fa0/4</a:t>
            </a:r>
          </a:p>
          <a:p>
            <a:r>
              <a:rPr lang="en-US" dirty="0">
                <a:solidFill>
                  <a:srgbClr val="00B0F0"/>
                </a:solidFill>
              </a:rPr>
              <a:t>4B: Fa0/1</a:t>
            </a:r>
          </a:p>
        </p:txBody>
      </p:sp>
      <p:sp>
        <p:nvSpPr>
          <p:cNvPr id="27" name="TextBox 26"/>
          <p:cNvSpPr txBox="1"/>
          <p:nvPr/>
        </p:nvSpPr>
        <p:spPr>
          <a:xfrm>
            <a:off x="3789532" y="1061142"/>
            <a:ext cx="1395670" cy="923330"/>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Fa0/2</a:t>
            </a:r>
          </a:p>
          <a:p>
            <a:r>
              <a:rPr lang="en-US" dirty="0">
                <a:solidFill>
                  <a:srgbClr val="00B0F0"/>
                </a:solidFill>
              </a:rPr>
              <a:t>4B: Fa0/3</a:t>
            </a:r>
          </a:p>
        </p:txBody>
      </p:sp>
      <p:sp>
        <p:nvSpPr>
          <p:cNvPr id="28" name="TextBox 27"/>
          <p:cNvSpPr txBox="1"/>
          <p:nvPr/>
        </p:nvSpPr>
        <p:spPr>
          <a:xfrm>
            <a:off x="8782548" y="3360386"/>
            <a:ext cx="1395670" cy="923330"/>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Fa0/1</a:t>
            </a:r>
          </a:p>
          <a:p>
            <a:r>
              <a:rPr lang="en-US" dirty="0">
                <a:solidFill>
                  <a:srgbClr val="00B0F0"/>
                </a:solidFill>
              </a:rPr>
              <a:t>4B: Fa0/6</a:t>
            </a:r>
          </a:p>
        </p:txBody>
      </p:sp>
    </p:spTree>
    <p:extLst>
      <p:ext uri="{BB962C8B-B14F-4D97-AF65-F5344CB8AC3E}">
        <p14:creationId xmlns:p14="http://schemas.microsoft.com/office/powerpoint/2010/main" val="330605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57 -0.0037 -0.00287 -0.00787 -0.00456 -0.01134 C -0.00625 -0.01482 -0.00795 -0.01829 -0.01003 -0.02083 C -0.01446 -0.02685 -0.01237 -0.02431 -0.01628 -0.02894 C -0.01693 -0.03056 -0.01732 -0.03241 -0.0181 -0.0338 C -0.0198 -0.03634 -0.02357 -0.04028 -0.02357 -0.04028 C -0.02839 -0.05301 -0.02201 -0.0375 -0.02813 -0.04815 C -0.02891 -0.04954 -0.02917 -0.05162 -0.02995 -0.05301 C -0.03073 -0.05486 -0.03164 -0.05625 -0.03256 -0.05787 C -0.03724 -0.07431 -0.03021 -0.05139 -0.03985 -0.07384 C -0.04323 -0.08194 -0.04167 -0.07824 -0.04441 -0.08519 C -0.04506 -0.09028 -0.04519 -0.09352 -0.04701 -0.09815 C -0.04779 -0.1 -0.04883 -0.10116 -0.04974 -0.10278 C -0.05013 -0.10509 -0.05013 -0.10741 -0.05066 -0.10926 C -0.0517 -0.11273 -0.0543 -0.11898 -0.0543 -0.11898 C -0.05586 -0.12732 -0.05469 -0.12245 -0.05886 -0.13333 L -0.06237 -0.14306 C -0.06615 -0.14954 -0.06745 -0.15069 -0.06967 -0.15741 C -0.07032 -0.15949 -0.07071 -0.16181 -0.07149 -0.16389 C -0.07253 -0.16713 -0.07383 -0.17037 -0.07513 -0.17361 C -0.07566 -0.17523 -0.07631 -0.17662 -0.07683 -0.17847 C -0.07774 -0.18102 -0.07865 -0.1838 -0.07956 -0.18634 C -0.08047 -0.18866 -0.08151 -0.19051 -0.0823 -0.19282 C -0.08399 -0.19815 -0.0849 -0.20394 -0.08685 -0.20903 C -0.08737 -0.21042 -0.08816 -0.21204 -0.08868 -0.21366 C -0.08959 -0.2169 -0.09037 -0.22037 -0.09141 -0.22338 C -0.09506 -0.23449 -0.09271 -0.22546 -0.09675 -0.23472 C -0.09805 -0.23773 -0.09857 -0.24213 -0.10039 -0.24421 C -0.1043 -0.24907 -0.10222 -0.2463 -0.10678 -0.25232 C -0.10808 -0.25579 -0.10912 -0.25949 -0.1112 -0.26204 C -0.11198 -0.26296 -0.11316 -0.26273 -0.11394 -0.26343 C -0.11589 -0.26551 -0.11758 -0.26782 -0.11941 -0.26991 C -0.12032 -0.27107 -0.1211 -0.27222 -0.12214 -0.27315 C -0.12448 -0.27523 -0.1267 -0.27801 -0.1293 -0.27963 C -0.13112 -0.28079 -0.13308 -0.28125 -0.13477 -0.28287 C -0.13594 -0.2838 -0.13711 -0.28519 -0.13829 -0.28611 C -0.14011 -0.28727 -0.14193 -0.28819 -0.14375 -0.28935 C -0.14467 -0.28982 -0.14571 -0.28982 -0.14649 -0.29097 C -0.14831 -0.29306 -0.14987 -0.29607 -0.15196 -0.29722 C -0.16068 -0.30255 -0.14701 -0.29421 -0.15821 -0.30208 C -0.16003 -0.30347 -0.16368 -0.30532 -0.16368 -0.30532 C -0.16797 -0.31042 -0.16537 -0.30787 -0.17175 -0.31181 C -0.17266 -0.31227 -0.1737 -0.3125 -0.17448 -0.31343 C -0.17539 -0.31435 -0.17618 -0.31574 -0.17722 -0.31667 C -0.17722 -0.31667 -0.18399 -0.3206 -0.18529 -0.3213 L -0.18803 -0.32292 C -0.1961 -0.3338 -0.18737 -0.32338 -0.19532 -0.3294 C -0.19623 -0.33009 -0.19701 -0.33171 -0.19805 -0.33264 C -0.20039 -0.33495 -0.20287 -0.33681 -0.20521 -0.33912 C -0.20964 -0.34306 -0.20756 -0.34144 -0.21159 -0.34398 C -0.2125 -0.3456 -0.21316 -0.34745 -0.2142 -0.34861 C -0.21511 -0.34977 -0.22006 -0.35162 -0.22058 -0.35185 C -0.2224 -0.35278 -0.22422 -0.35417 -0.22605 -0.35509 C -0.22696 -0.35556 -0.22787 -0.35602 -0.22878 -0.35671 C -0.22995 -0.35787 -0.23112 -0.35903 -0.2323 -0.35995 C -0.23321 -0.36065 -0.23425 -0.36088 -0.23503 -0.36157 C -0.23607 -0.3625 -0.23672 -0.36389 -0.23776 -0.36482 C -0.2392 -0.36597 -0.24271 -0.36736 -0.24414 -0.36806 C -0.24714 -0.36944 -0.24701 -0.37014 -0.25039 -0.3713 C -0.25274 -0.37199 -0.25521 -0.37222 -0.25769 -0.37269 C -0.26732 -0.37222 -0.27696 -0.37222 -0.28659 -0.3713 C -0.28803 -0.37107 -0.28959 -0.36991 -0.29102 -0.36968 C -0.29349 -0.36898 -0.29584 -0.36852 -0.29831 -0.36806 C -0.30131 -0.3662 -0.30118 -0.3662 -0.30469 -0.36482 C -0.30612 -0.36412 -0.30769 -0.36389 -0.30912 -0.36319 C -0.31003 -0.36273 -0.31094 -0.36204 -0.31185 -0.36157 C -0.31836 -0.35833 -0.3125 -0.36157 -0.32006 -0.35833 C -0.32097 -0.35787 -0.32175 -0.35718 -0.32266 -0.35671 C -0.32579 -0.35509 -0.32891 -0.3544 -0.33178 -0.35185 C -0.33373 -0.35023 -0.33503 -0.34653 -0.33711 -0.34537 C -0.34375 -0.34259 -0.33776 -0.3456 -0.34532 -0.34074 C -0.34714 -0.33958 -0.34896 -0.33866 -0.35079 -0.3375 C -0.35612 -0.33357 -0.35365 -0.33519 -0.35795 -0.33264 C -0.35886 -0.33102 -0.35964 -0.32917 -0.36068 -0.32778 C -0.36303 -0.32431 -0.3642 -0.32431 -0.36693 -0.3213 C -0.37188 -0.31644 -0.36745 -0.31944 -0.3724 -0.31667 C -0.37813 -0.30903 -0.375 -0.31366 -0.38138 -0.30208 C -0.38295 -0.29954 -0.38425 -0.29607 -0.38594 -0.29398 L -0.39141 -0.28773 C -0.39193 -0.28611 -0.39245 -0.28426 -0.39323 -0.28287 C -0.39675 -0.27662 -0.39597 -0.27917 -0.39948 -0.27639 C -0.40079 -0.27546 -0.40196 -0.27431 -0.40313 -0.27315 C -0.40482 -0.26389 -0.40261 -0.27176 -0.40678 -0.26667 C -0.41355 -0.2588 -0.40573 -0.26412 -0.41211 -0.26042 C -0.41472 -0.25579 -0.41472 -0.25532 -0.41758 -0.25232 C -0.41875 -0.25116 -0.42006 -0.25046 -0.42123 -0.24907 C -0.42227 -0.24769 -0.42292 -0.2456 -0.42396 -0.24421 C -0.42474 -0.24306 -0.42579 -0.24213 -0.4267 -0.24097 C -0.43178 -0.22732 -0.42487 -0.24352 -0.43112 -0.23472 C -0.43204 -0.23333 -0.4323 -0.23125 -0.43295 -0.22986 C -0.43464 -0.22639 -0.4362 -0.22269 -0.43842 -0.22014 L -0.44649 -0.21042 C -0.4474 -0.20949 -0.44818 -0.20787 -0.44922 -0.20741 C -0.45599 -0.20324 -0.44766 -0.2088 -0.45469 -0.20255 C -0.45547 -0.20162 -0.45651 -0.20162 -0.45743 -0.20093 C -0.45834 -0.2 -0.45925 -0.19884 -0.46003 -0.19769 C -0.4625 -0.19444 -0.46485 -0.19097 -0.46732 -0.18796 C -0.46823 -0.18704 -0.46901 -0.18588 -0.47006 -0.18472 C -0.47123 -0.18357 -0.47253 -0.1831 -0.47357 -0.18171 C -0.47592 -0.17824 -0.47748 -0.17338 -0.47995 -0.17037 L -0.49167 -0.15579 C -0.49167 -0.15579 -0.49714 -0.14954 -0.49714 -0.14954 C -0.49805 -0.14838 -0.49909 -0.14769 -0.49987 -0.1463 C -0.5017 -0.14306 -0.50378 -0.14028 -0.50521 -0.13657 C -0.50586 -0.13495 -0.50638 -0.13333 -0.50704 -0.13171 C -0.50873 -0.12847 -0.5125 -0.12222 -0.5125 -0.12222 C -0.51276 -0.1206 -0.51303 -0.11875 -0.51342 -0.11736 C -0.51459 -0.11296 -0.51745 -0.1081 -0.51875 -0.1044 C -0.52253 -0.09444 -0.51914 -0.10185 -0.52149 -0.09329 C -0.52201 -0.09144 -0.52279 -0.09005 -0.52331 -0.08843 C -0.5237 -0.08634 -0.5237 -0.08403 -0.52422 -0.08194 C -0.52461 -0.08009 -0.52566 -0.07894 -0.52605 -0.07708 C -0.52657 -0.07407 -0.52657 -0.0706 -0.52696 -0.06759 C -0.52748 -0.06273 -0.52813 -0.05787 -0.52878 -0.05301 C -0.52904 -0.04653 -0.52917 -0.04028 -0.52969 -0.0338 C -0.52982 -0.03148 -0.53047 -0.02963 -0.5306 -0.02732 C -0.53243 0.0125 -0.5293 -0.00486 -0.53243 0.01111 C -0.53464 0.04838 -0.53151 -0.00347 -0.53412 0.04977 C -0.53438 0.05417 -0.53477 0.05833 -0.53503 0.06273 C -0.53542 0.07222 -0.53555 0.08194 -0.53594 0.09143 C -0.53711 0.11968 -0.53685 0.09282 -0.53685 0.11898 L -0.53503 0.11736 " pathEditMode="relative" ptsTypes="AAAAAAAAAAAAAAAAAAAAAAAAAAAAAAAAAAAAAAAAAAAAAAAAAAAAAAAAAAAAAAAAAAAAAAAAAAAAAAAAAAAAAAAAAAAAAAAAAAAAAAAAAAAAAAAAAAAAAAAAAAA">
                                      <p:cBhvr>
                                        <p:cTn id="6" dur="3000" fill="hold"/>
                                        <p:tgtEl>
                                          <p:spTgt spid="2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Reminders</a:t>
            </a:r>
          </a:p>
        </p:txBody>
      </p:sp>
      <p:sp>
        <p:nvSpPr>
          <p:cNvPr id="3" name="Content Placeholder 2"/>
          <p:cNvSpPr>
            <a:spLocks noGrp="1"/>
          </p:cNvSpPr>
          <p:nvPr>
            <p:ph idx="1"/>
          </p:nvPr>
        </p:nvSpPr>
        <p:spPr/>
        <p:txBody>
          <a:bodyPr/>
          <a:lstStyle/>
          <a:p>
            <a:r>
              <a:rPr lang="en-US" dirty="0"/>
              <a:t>Switches begin with no MAC address table entries.</a:t>
            </a:r>
          </a:p>
          <a:p>
            <a:r>
              <a:rPr lang="en-US" dirty="0"/>
              <a:t>When a switch receives a frame whose destination MAC address is not in its MAC table (as in the beginning state when switches have no MAC entries), it floods copies of the frame out of every active port </a:t>
            </a:r>
            <a:r>
              <a:rPr lang="en-US" b="1" cap="all" dirty="0"/>
              <a:t>except</a:t>
            </a:r>
            <a:r>
              <a:rPr lang="en-US" dirty="0"/>
              <a:t> the port from which the frame entered the switch.</a:t>
            </a:r>
          </a:p>
          <a:p>
            <a:r>
              <a:rPr lang="en-US" dirty="0"/>
              <a:t>It records the source MAC address from the frame that it received in its MAC address table as associated with the switches’ port number.</a:t>
            </a:r>
          </a:p>
        </p:txBody>
      </p:sp>
    </p:spTree>
    <p:extLst>
      <p:ext uri="{BB962C8B-B14F-4D97-AF65-F5344CB8AC3E}">
        <p14:creationId xmlns:p14="http://schemas.microsoft.com/office/powerpoint/2010/main" val="12501874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798" y="1564438"/>
            <a:ext cx="1590010" cy="66947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852" y="3636381"/>
            <a:ext cx="1590010" cy="669478"/>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808" y="3648959"/>
            <a:ext cx="1590010" cy="669478"/>
          </a:xfrm>
          <a:prstGeom prst="rect">
            <a:avLst/>
          </a:prstGeom>
        </p:spPr>
      </p:pic>
      <p:cxnSp>
        <p:nvCxnSpPr>
          <p:cNvPr id="7" name="Straight Connector 6"/>
          <p:cNvCxnSpPr>
            <a:stCxn id="5" idx="0"/>
          </p:cNvCxnSpPr>
          <p:nvPr/>
        </p:nvCxnSpPr>
        <p:spPr>
          <a:xfrm flipV="1">
            <a:off x="3831857" y="2233916"/>
            <a:ext cx="1828163" cy="140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0"/>
          </p:cNvCxnSpPr>
          <p:nvPr/>
        </p:nvCxnSpPr>
        <p:spPr>
          <a:xfrm flipH="1" flipV="1">
            <a:off x="6111433" y="2233916"/>
            <a:ext cx="1407380" cy="1415043"/>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570" y="944265"/>
            <a:ext cx="1909823" cy="1909823"/>
          </a:xfrm>
          <a:prstGeom prst="rect">
            <a:avLst/>
          </a:prstGeom>
        </p:spPr>
      </p:pic>
      <p:cxnSp>
        <p:nvCxnSpPr>
          <p:cNvPr id="10" name="Straight Connector 9"/>
          <p:cNvCxnSpPr>
            <a:stCxn id="4" idx="3"/>
          </p:cNvCxnSpPr>
          <p:nvPr/>
        </p:nvCxnSpPr>
        <p:spPr>
          <a:xfrm flipV="1">
            <a:off x="6723808" y="1899176"/>
            <a:ext cx="2860030" cy="1"/>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5635" y="4896935"/>
            <a:ext cx="1252443" cy="130709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380" y="4819771"/>
            <a:ext cx="1252443" cy="1307095"/>
          </a:xfrm>
          <a:prstGeom prst="rect">
            <a:avLst/>
          </a:prstGeom>
        </p:spPr>
      </p:pic>
      <p:cxnSp>
        <p:nvCxnSpPr>
          <p:cNvPr id="13" name="Straight Connector 12"/>
          <p:cNvCxnSpPr>
            <a:stCxn id="6" idx="2"/>
            <a:endCxn id="12" idx="0"/>
          </p:cNvCxnSpPr>
          <p:nvPr/>
        </p:nvCxnSpPr>
        <p:spPr>
          <a:xfrm>
            <a:off x="7518813" y="4318437"/>
            <a:ext cx="8789" cy="50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2"/>
            <a:endCxn id="11" idx="0"/>
          </p:cNvCxnSpPr>
          <p:nvPr/>
        </p:nvCxnSpPr>
        <p:spPr>
          <a:xfrm>
            <a:off x="3831857" y="4305859"/>
            <a:ext cx="0" cy="59107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58078" y="5254906"/>
            <a:ext cx="1201942" cy="369332"/>
          </a:xfrm>
          <a:prstGeom prst="rect">
            <a:avLst/>
          </a:prstGeom>
          <a:noFill/>
        </p:spPr>
        <p:txBody>
          <a:bodyPr wrap="square" rtlCol="0">
            <a:spAutoFit/>
          </a:bodyPr>
          <a:lstStyle/>
          <a:p>
            <a:r>
              <a:rPr lang="en-US" dirty="0"/>
              <a:t>MAC: 2A</a:t>
            </a:r>
          </a:p>
        </p:txBody>
      </p:sp>
      <p:sp>
        <p:nvSpPr>
          <p:cNvPr id="16" name="TextBox 15"/>
          <p:cNvSpPr txBox="1"/>
          <p:nvPr/>
        </p:nvSpPr>
        <p:spPr>
          <a:xfrm>
            <a:off x="8313818" y="5254906"/>
            <a:ext cx="1201942" cy="369332"/>
          </a:xfrm>
          <a:prstGeom prst="rect">
            <a:avLst/>
          </a:prstGeom>
          <a:noFill/>
        </p:spPr>
        <p:txBody>
          <a:bodyPr wrap="square" rtlCol="0">
            <a:spAutoFit/>
          </a:bodyPr>
          <a:lstStyle/>
          <a:p>
            <a:r>
              <a:rPr lang="en-US" dirty="0"/>
              <a:t>MAC: 4B</a:t>
            </a:r>
          </a:p>
        </p:txBody>
      </p:sp>
      <p:sp>
        <p:nvSpPr>
          <p:cNvPr id="17" name="TextBox 16"/>
          <p:cNvSpPr txBox="1"/>
          <p:nvPr/>
        </p:nvSpPr>
        <p:spPr>
          <a:xfrm>
            <a:off x="6601196" y="4318437"/>
            <a:ext cx="879676" cy="369332"/>
          </a:xfrm>
          <a:prstGeom prst="rect">
            <a:avLst/>
          </a:prstGeom>
          <a:noFill/>
        </p:spPr>
        <p:txBody>
          <a:bodyPr wrap="square" rtlCol="0">
            <a:spAutoFit/>
          </a:bodyPr>
          <a:lstStyle/>
          <a:p>
            <a:r>
              <a:rPr lang="en-US" dirty="0"/>
              <a:t>Fa0/6</a:t>
            </a:r>
          </a:p>
        </p:txBody>
      </p:sp>
      <p:sp>
        <p:nvSpPr>
          <p:cNvPr id="18" name="TextBox 17"/>
          <p:cNvSpPr txBox="1"/>
          <p:nvPr/>
        </p:nvSpPr>
        <p:spPr>
          <a:xfrm>
            <a:off x="3036852" y="4232065"/>
            <a:ext cx="879676" cy="369332"/>
          </a:xfrm>
          <a:prstGeom prst="rect">
            <a:avLst/>
          </a:prstGeom>
          <a:noFill/>
        </p:spPr>
        <p:txBody>
          <a:bodyPr wrap="square" rtlCol="0">
            <a:spAutoFit/>
          </a:bodyPr>
          <a:lstStyle/>
          <a:p>
            <a:r>
              <a:rPr lang="en-US" dirty="0"/>
              <a:t>Fa0/4</a:t>
            </a:r>
          </a:p>
        </p:txBody>
      </p:sp>
      <p:sp>
        <p:nvSpPr>
          <p:cNvPr id="19" name="TextBox 18"/>
          <p:cNvSpPr txBox="1"/>
          <p:nvPr/>
        </p:nvSpPr>
        <p:spPr>
          <a:xfrm>
            <a:off x="6704340" y="1411180"/>
            <a:ext cx="879676" cy="369332"/>
          </a:xfrm>
          <a:prstGeom prst="rect">
            <a:avLst/>
          </a:prstGeom>
          <a:noFill/>
        </p:spPr>
        <p:txBody>
          <a:bodyPr wrap="square" rtlCol="0">
            <a:spAutoFit/>
          </a:bodyPr>
          <a:lstStyle/>
          <a:p>
            <a:r>
              <a:rPr lang="en-US" dirty="0"/>
              <a:t>Fa0/1</a:t>
            </a:r>
          </a:p>
        </p:txBody>
      </p:sp>
      <p:sp>
        <p:nvSpPr>
          <p:cNvPr id="20" name="TextBox 19"/>
          <p:cNvSpPr txBox="1"/>
          <p:nvPr/>
        </p:nvSpPr>
        <p:spPr>
          <a:xfrm>
            <a:off x="4378065" y="2197019"/>
            <a:ext cx="879676" cy="369332"/>
          </a:xfrm>
          <a:prstGeom prst="rect">
            <a:avLst/>
          </a:prstGeom>
          <a:noFill/>
        </p:spPr>
        <p:txBody>
          <a:bodyPr wrap="square" rtlCol="0">
            <a:spAutoFit/>
          </a:bodyPr>
          <a:lstStyle/>
          <a:p>
            <a:r>
              <a:rPr lang="en-US" dirty="0"/>
              <a:t>Fa0/2</a:t>
            </a:r>
          </a:p>
        </p:txBody>
      </p:sp>
      <p:sp>
        <p:nvSpPr>
          <p:cNvPr id="21" name="TextBox 20"/>
          <p:cNvSpPr txBox="1"/>
          <p:nvPr/>
        </p:nvSpPr>
        <p:spPr>
          <a:xfrm>
            <a:off x="6490563" y="2178572"/>
            <a:ext cx="879676" cy="369332"/>
          </a:xfrm>
          <a:prstGeom prst="rect">
            <a:avLst/>
          </a:prstGeom>
          <a:noFill/>
        </p:spPr>
        <p:txBody>
          <a:bodyPr wrap="square" rtlCol="0">
            <a:spAutoFit/>
          </a:bodyPr>
          <a:lstStyle/>
          <a:p>
            <a:r>
              <a:rPr lang="en-US" dirty="0"/>
              <a:t>Fa0/3</a:t>
            </a:r>
          </a:p>
        </p:txBody>
      </p:sp>
      <p:sp>
        <p:nvSpPr>
          <p:cNvPr id="22" name="TextBox 21"/>
          <p:cNvSpPr txBox="1"/>
          <p:nvPr/>
        </p:nvSpPr>
        <p:spPr>
          <a:xfrm>
            <a:off x="5775767" y="1145894"/>
            <a:ext cx="509286" cy="369332"/>
          </a:xfrm>
          <a:prstGeom prst="rect">
            <a:avLst/>
          </a:prstGeom>
          <a:noFill/>
        </p:spPr>
        <p:txBody>
          <a:bodyPr wrap="square" rtlCol="0">
            <a:spAutoFit/>
          </a:bodyPr>
          <a:lstStyle/>
          <a:p>
            <a:r>
              <a:rPr lang="en-US" b="1" dirty="0">
                <a:solidFill>
                  <a:srgbClr val="FF0000"/>
                </a:solidFill>
              </a:rPr>
              <a:t>S1</a:t>
            </a:r>
          </a:p>
        </p:txBody>
      </p:sp>
      <p:sp>
        <p:nvSpPr>
          <p:cNvPr id="23" name="TextBox 22"/>
          <p:cNvSpPr txBox="1"/>
          <p:nvPr/>
        </p:nvSpPr>
        <p:spPr>
          <a:xfrm>
            <a:off x="3577213" y="3071759"/>
            <a:ext cx="509286" cy="369332"/>
          </a:xfrm>
          <a:prstGeom prst="rect">
            <a:avLst/>
          </a:prstGeom>
          <a:noFill/>
        </p:spPr>
        <p:txBody>
          <a:bodyPr wrap="square" rtlCol="0">
            <a:spAutoFit/>
          </a:bodyPr>
          <a:lstStyle/>
          <a:p>
            <a:r>
              <a:rPr lang="en-US" b="1" dirty="0">
                <a:solidFill>
                  <a:srgbClr val="FF0000"/>
                </a:solidFill>
              </a:rPr>
              <a:t>S2</a:t>
            </a:r>
          </a:p>
        </p:txBody>
      </p:sp>
      <p:sp>
        <p:nvSpPr>
          <p:cNvPr id="24" name="TextBox 23"/>
          <p:cNvSpPr txBox="1"/>
          <p:nvPr/>
        </p:nvSpPr>
        <p:spPr>
          <a:xfrm>
            <a:off x="7480872" y="3136434"/>
            <a:ext cx="509286" cy="369332"/>
          </a:xfrm>
          <a:prstGeom prst="rect">
            <a:avLst/>
          </a:prstGeom>
          <a:noFill/>
        </p:spPr>
        <p:txBody>
          <a:bodyPr wrap="square" rtlCol="0">
            <a:spAutoFit/>
          </a:bodyPr>
          <a:lstStyle/>
          <a:p>
            <a:r>
              <a:rPr lang="en-US" b="1" dirty="0">
                <a:solidFill>
                  <a:srgbClr val="FF0000"/>
                </a:solidFill>
              </a:rPr>
              <a:t>S3</a:t>
            </a:r>
          </a:p>
        </p:txBody>
      </p:sp>
      <p:sp>
        <p:nvSpPr>
          <p:cNvPr id="25" name="TextBox 24"/>
          <p:cNvSpPr txBox="1"/>
          <p:nvPr/>
        </p:nvSpPr>
        <p:spPr>
          <a:xfrm>
            <a:off x="4250205" y="3265665"/>
            <a:ext cx="879676" cy="369332"/>
          </a:xfrm>
          <a:prstGeom prst="rect">
            <a:avLst/>
          </a:prstGeom>
          <a:noFill/>
        </p:spPr>
        <p:txBody>
          <a:bodyPr wrap="square" rtlCol="0">
            <a:spAutoFit/>
          </a:bodyPr>
          <a:lstStyle/>
          <a:p>
            <a:r>
              <a:rPr lang="en-US" dirty="0"/>
              <a:t>Fa0/1</a:t>
            </a:r>
          </a:p>
        </p:txBody>
      </p:sp>
      <p:sp>
        <p:nvSpPr>
          <p:cNvPr id="26" name="TextBox 25"/>
          <p:cNvSpPr txBox="1"/>
          <p:nvPr/>
        </p:nvSpPr>
        <p:spPr>
          <a:xfrm>
            <a:off x="6569689" y="3314220"/>
            <a:ext cx="879676" cy="369332"/>
          </a:xfrm>
          <a:prstGeom prst="rect">
            <a:avLst/>
          </a:prstGeom>
          <a:noFill/>
        </p:spPr>
        <p:txBody>
          <a:bodyPr wrap="square" rtlCol="0">
            <a:spAutoFit/>
          </a:bodyPr>
          <a:lstStyle/>
          <a:p>
            <a:r>
              <a:rPr lang="en-US" dirty="0"/>
              <a:t>Fa0/1</a:t>
            </a:r>
          </a:p>
        </p:txBody>
      </p:sp>
      <p:sp>
        <p:nvSpPr>
          <p:cNvPr id="27" name="TextBox 26"/>
          <p:cNvSpPr txBox="1"/>
          <p:nvPr/>
        </p:nvSpPr>
        <p:spPr>
          <a:xfrm>
            <a:off x="1331089" y="4819771"/>
            <a:ext cx="1088330" cy="523220"/>
          </a:xfrm>
          <a:prstGeom prst="rect">
            <a:avLst/>
          </a:prstGeom>
          <a:solidFill>
            <a:schemeClr val="accent2">
              <a:lumMod val="40000"/>
              <a:lumOff val="60000"/>
            </a:schemeClr>
          </a:solidFill>
        </p:spPr>
        <p:txBody>
          <a:bodyPr wrap="square" rtlCol="0">
            <a:spAutoFit/>
          </a:bodyPr>
          <a:lstStyle/>
          <a:p>
            <a:r>
              <a:rPr lang="en-US" sz="1400" dirty="0">
                <a:solidFill>
                  <a:srgbClr val="7030A0"/>
                </a:solidFill>
              </a:rPr>
              <a:t>Arp Frame:</a:t>
            </a:r>
          </a:p>
          <a:p>
            <a:r>
              <a:rPr lang="en-US" sz="1400" dirty="0" err="1">
                <a:solidFill>
                  <a:srgbClr val="7030A0"/>
                </a:solidFill>
              </a:rPr>
              <a:t>Whois</a:t>
            </a:r>
            <a:r>
              <a:rPr lang="en-US" sz="1400" dirty="0">
                <a:solidFill>
                  <a:srgbClr val="7030A0"/>
                </a:solidFill>
              </a:rPr>
              <a:t> 4B?</a:t>
            </a:r>
          </a:p>
        </p:txBody>
      </p:sp>
      <p:sp>
        <p:nvSpPr>
          <p:cNvPr id="28" name="TextBox 27"/>
          <p:cNvSpPr txBox="1"/>
          <p:nvPr/>
        </p:nvSpPr>
        <p:spPr>
          <a:xfrm>
            <a:off x="1086206" y="3441091"/>
            <a:ext cx="1395670" cy="646331"/>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Fa0/4</a:t>
            </a:r>
          </a:p>
        </p:txBody>
      </p:sp>
      <p:sp>
        <p:nvSpPr>
          <p:cNvPr id="29" name="TextBox 28"/>
          <p:cNvSpPr txBox="1"/>
          <p:nvPr/>
        </p:nvSpPr>
        <p:spPr>
          <a:xfrm>
            <a:off x="3789532" y="1061142"/>
            <a:ext cx="1395670" cy="646331"/>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Fa0/2</a:t>
            </a:r>
          </a:p>
        </p:txBody>
      </p:sp>
      <p:sp>
        <p:nvSpPr>
          <p:cNvPr id="30" name="TextBox 29"/>
          <p:cNvSpPr txBox="1"/>
          <p:nvPr/>
        </p:nvSpPr>
        <p:spPr>
          <a:xfrm>
            <a:off x="8782548" y="3360386"/>
            <a:ext cx="1395670" cy="646331"/>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Fa0/1</a:t>
            </a:r>
          </a:p>
        </p:txBody>
      </p:sp>
      <p:cxnSp>
        <p:nvCxnSpPr>
          <p:cNvPr id="32" name="Straight Connector 31"/>
          <p:cNvCxnSpPr>
            <a:stCxn id="5" idx="3"/>
            <a:endCxn id="6" idx="1"/>
          </p:cNvCxnSpPr>
          <p:nvPr/>
        </p:nvCxnSpPr>
        <p:spPr>
          <a:xfrm>
            <a:off x="4626862" y="3971120"/>
            <a:ext cx="2096946" cy="1257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31089" y="4896935"/>
            <a:ext cx="1088330" cy="523220"/>
          </a:xfrm>
          <a:prstGeom prst="rect">
            <a:avLst/>
          </a:prstGeom>
          <a:solidFill>
            <a:schemeClr val="accent2">
              <a:lumMod val="40000"/>
              <a:lumOff val="60000"/>
            </a:schemeClr>
          </a:solidFill>
        </p:spPr>
        <p:txBody>
          <a:bodyPr wrap="square" rtlCol="0">
            <a:spAutoFit/>
          </a:bodyPr>
          <a:lstStyle/>
          <a:p>
            <a:r>
              <a:rPr lang="en-US" sz="1400" dirty="0">
                <a:solidFill>
                  <a:srgbClr val="7030A0"/>
                </a:solidFill>
              </a:rPr>
              <a:t>Arp Frame:</a:t>
            </a:r>
          </a:p>
          <a:p>
            <a:r>
              <a:rPr lang="en-US" sz="1400" dirty="0" err="1">
                <a:solidFill>
                  <a:srgbClr val="7030A0"/>
                </a:solidFill>
              </a:rPr>
              <a:t>Whois</a:t>
            </a:r>
            <a:r>
              <a:rPr lang="en-US" sz="1400" dirty="0">
                <a:solidFill>
                  <a:srgbClr val="7030A0"/>
                </a:solidFill>
              </a:rPr>
              <a:t> 4B?</a:t>
            </a:r>
          </a:p>
        </p:txBody>
      </p:sp>
    </p:spTree>
    <p:extLst>
      <p:ext uri="{BB962C8B-B14F-4D97-AF65-F5344CB8AC3E}">
        <p14:creationId xmlns:p14="http://schemas.microsoft.com/office/powerpoint/2010/main" val="90145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0.06157 L 3.95833E-6 -0.06134 C 0.00156 -0.06458 0.00351 -0.06759 0.00481 -0.07129 C 0.00546 -0.07291 0.0052 -0.075 0.00586 -0.07685 C 0.0069 -0.07963 0.00846 -0.08217 0.00976 -0.08495 C 0.01054 -0.08634 0.01119 -0.08773 0.01185 -0.08912 C 0.01237 -0.09097 0.01263 -0.09328 0.0138 -0.09467 C 0.01484 -0.09583 0.0164 -0.09537 0.0177 -0.09606 L 0.02161 -0.10416 C 0.02239 -0.10555 0.02278 -0.10717 0.02369 -0.10833 L 0.02669 -0.1125 C 0.02903 -0.12523 0.02565 -0.11203 0.03073 -0.12083 C 0.03138 -0.12199 0.03229 -0.12963 0.03268 -0.13032 C 0.0332 -0.13217 0.0345 -0.1331 0.03554 -0.13449 C 0.03593 -0.13588 0.03593 -0.1375 0.03658 -0.13866 C 0.03737 -0.14004 0.03867 -0.14028 0.03958 -0.14143 C 0.04075 -0.14282 0.04153 -0.14421 0.04257 -0.1456 C 0.04283 -0.14699 0.04296 -0.14838 0.04362 -0.14977 C 0.04466 -0.15254 0.04674 -0.15486 0.04752 -0.1581 C 0.0483 -0.16111 0.04908 -0.16528 0.05039 -0.16782 C 0.05442 -0.1743 0.05533 -0.175 0.0595 -0.1787 C 0.06015 -0.18009 0.06041 -0.18194 0.06145 -0.18287 C 0.06237 -0.18356 0.06341 -0.18356 0.06445 -0.18426 C 0.06549 -0.18495 0.0664 -0.18611 0.06731 -0.18703 C 0.06705 -0.18842 0.06614 -0.18958 0.0664 -0.1912 C 0.06653 -0.19328 0.07044 -0.19815 0.07135 -0.1993 C 0.07356 -0.20879 0.07031 -0.19745 0.0763 -0.20764 C 0.07708 -0.20856 0.07695 -0.21041 0.07734 -0.2118 C 0.0789 -0.21643 0.07929 -0.21574 0.08229 -0.21852 L 0.08619 -0.22685 C 0.08685 -0.22824 0.08724 -0.23009 0.08815 -0.23102 L 0.09114 -0.23379 C 0.09192 -0.23518 0.09244 -0.23657 0.09323 -0.23796 C 0.09401 -0.23935 0.09531 -0.24051 0.09622 -0.24213 C 0.09674 -0.24328 0.09661 -0.24491 0.09726 -0.24629 C 0.09882 -0.25069 0.09921 -0.25046 0.10208 -0.25324 C 0.10351 -0.25602 0.10533 -0.25833 0.10612 -0.26134 C 0.10638 -0.26273 0.10651 -0.26435 0.10703 -0.26551 C 0.10794 -0.26713 0.10911 -0.26828 0.11002 -0.26967 C 0.11211 -0.27778 0.10976 -0.26991 0.11406 -0.2794 C 0.11484 -0.28102 0.1151 -0.2831 0.11614 -0.28472 C 0.11783 -0.28796 0.122 -0.29305 0.122 -0.29282 C 0.12435 -0.30301 0.12096 -0.2912 0.12591 -0.30139 C 0.12656 -0.30254 0.12643 -0.30416 0.12695 -0.30555 C 0.12786 -0.30764 0.1289 -0.30926 0.12994 -0.31088 C 0.13229 -0.31597 0.13385 -0.32199 0.13685 -0.32616 L 0.14283 -0.33449 C 0.14518 -0.34722 0.14179 -0.33403 0.14687 -0.34282 C 0.14739 -0.34398 0.14726 -0.3456 0.14791 -0.34699 C 0.15312 -0.35972 0.14856 -0.34352 0.15677 -0.36065 C 0.15742 -0.36203 0.15781 -0.36366 0.15872 -0.36481 C 0.16054 -0.36736 0.16224 -0.36782 0.16471 -0.36898 C 0.16575 -0.37037 0.16653 -0.37176 0.16757 -0.37315 C 0.16875 -0.3743 0.17304 -0.3787 0.17461 -0.37986 C 0.17591 -0.38078 0.17734 -0.38194 0.17864 -0.38264 C 0.17955 -0.38403 0.18033 -0.38588 0.18164 -0.3868 C 0.19049 -0.39514 0.17812 -0.38009 0.1875 -0.39097 C 0.19244 -0.39676 0.18815 -0.39398 0.19349 -0.39653 C 0.19557 -0.39861 0.19791 -0.40069 0.20039 -0.40185 C 0.20208 -0.40278 0.20377 -0.40301 0.20533 -0.40324 C 0.20742 -0.40509 0.20911 -0.40787 0.21132 -0.40879 C 0.21341 -0.40995 0.21549 -0.41018 0.21718 -0.41157 C 0.22448 -0.41852 0.21536 -0.41018 0.22421 -0.41713 C 0.22942 -0.42129 0.22552 -0.41991 0.2332 -0.42268 C 0.23906 -0.42477 0.2358 -0.42338 0.2431 -0.42685 L 0.24609 -0.42824 C 0.25312 -0.43472 0.24948 -0.43241 0.26497 -0.42963 C 0.26705 -0.42916 0.26888 -0.42778 0.27083 -0.42685 C 0.27187 -0.42639 0.27304 -0.42616 0.27382 -0.42546 C 0.27591 -0.42361 0.2776 -0.42106 0.27994 -0.41991 C 0.28086 -0.41944 0.2819 -0.41921 0.28294 -0.41852 C 0.28932 -0.41412 0.28216 -0.41782 0.2888 -0.41157 C 0.28958 -0.41088 0.29075 -0.41065 0.29179 -0.41018 L 0.30065 -0.40185 L 0.30364 -0.39907 C 0.30429 -0.39768 0.30481 -0.39606 0.3056 -0.39514 C 0.30651 -0.39398 0.30794 -0.39352 0.30859 -0.39236 C 0.30937 -0.3912 0.30911 -0.38935 0.30963 -0.38819 C 0.3108 -0.38518 0.31367 -0.37986 0.31367 -0.37963 C 0.31393 -0.37778 0.31575 -0.36666 0.31666 -0.3662 L 0.31953 -0.36342 L 0.32747 -0.34699 L 0.32955 -0.34282 C 0.33007 -0.34143 0.33073 -0.33981 0.33151 -0.33866 C 0.33255 -0.33727 0.33359 -0.33588 0.33437 -0.33449 C 0.3414 -0.32291 0.33073 -0.33819 0.33945 -0.32616 C 0.33971 -0.32477 0.33997 -0.32338 0.34036 -0.32199 C 0.34153 -0.31921 0.3431 -0.31643 0.3444 -0.31366 C 0.34492 -0.31227 0.34557 -0.31088 0.34635 -0.30949 L 0.34948 -0.30555 C 0.3513 -0.29745 0.34882 -0.30486 0.35325 -0.29861 C 0.36002 -0.28958 0.35039 -0.29907 0.35833 -0.29166 C 0.35898 -0.29028 0.35924 -0.28866 0.36028 -0.2875 C 0.36119 -0.2868 0.36224 -0.28703 0.36328 -0.28611 C 0.36523 -0.28449 0.36718 -0.28264 0.36914 -0.28078 L 0.36914 -0.28055 C 0.37018 -0.2794 0.37096 -0.27778 0.37213 -0.27662 C 0.37643 -0.27176 0.37773 -0.27129 0.38216 -0.26828 C 0.38398 -0.26435 0.38411 -0.26319 0.38698 -0.26018 C 0.38802 -0.25903 0.38906 -0.2581 0.3901 -0.25741 C 0.4 -0.23634 0.38919 -0.25764 0.397 -0.24491 C 0.40117 -0.23796 0.39648 -0.24305 0.40195 -0.23796 C 0.4026 -0.23657 0.40299 -0.23495 0.4039 -0.23379 C 0.4039 -0.23379 0.41132 -0.22685 0.41289 -0.22546 L 0.42174 -0.21713 L 0.42474 -0.21435 C 0.42578 -0.21366 0.42669 -0.21227 0.42786 -0.2118 L 0.43086 -0.21041 C 0.43294 -0.20717 0.43398 -0.20555 0.43671 -0.20347 C 0.43763 -0.20301 0.4388 -0.20301 0.43971 -0.20208 C 0.44179 -0.20046 0.4457 -0.19653 0.4457 -0.19629 C 0.44622 -0.19514 0.44674 -0.19352 0.44765 -0.19236 C 0.44843 -0.19166 0.44974 -0.1919 0.45065 -0.1912 C 0.45169 -0.19051 0.4526 -0.18912 0.45351 -0.18842 C 0.45586 -0.17916 0.45273 -0.18912 0.45755 -0.18148 C 0.46575 -0.16852 0.45781 -0.17662 0.46458 -0.17037 C 0.4651 -0.16898 0.46601 -0.16782 0.46653 -0.16643 C 0.46705 -0.16504 0.46679 -0.16319 0.46744 -0.16227 C 0.46823 -0.16088 0.4694 -0.16041 0.47044 -0.15949 C 0.47617 -0.14884 0.47057 -0.15787 0.47643 -0.15116 C 0.48242 -0.14421 0.47604 -0.1493 0.48346 -0.14421 C 0.48398 -0.14236 0.4845 -0.14028 0.48528 -0.13866 C 0.48724 -0.13541 0.48893 -0.13403 0.49127 -0.13171 C 0.49935 -0.11528 0.48698 -0.13958 0.49635 -0.12477 C 0.49791 -0.12245 0.49895 -0.11944 0.50039 -0.11666 C 0.50091 -0.11528 0.5013 -0.11342 0.50221 -0.1125 C 0.5039 -0.11065 0.50573 -0.10926 0.50716 -0.10694 C 0.50872 -0.10463 0.50989 -0.10162 0.51119 -0.09884 C 0.51198 -0.09699 0.51224 -0.09491 0.51315 -0.09328 C 0.51523 -0.08958 0.51836 -0.08727 0.52005 -0.08356 C 0.52083 -0.08217 0.52135 -0.08078 0.52213 -0.0794 C 0.52304 -0.07801 0.52421 -0.07685 0.52513 -0.07546 C 0.52656 -0.07268 0.52786 -0.06991 0.52903 -0.06713 L 0.53698 -0.05046 L 0.53893 -0.04629 C 0.53971 -0.04491 0.53997 -0.04328 0.54101 -0.04213 L 0.54401 -0.03935 C 0.54466 -0.03796 0.54492 -0.03657 0.54596 -0.03518 C 0.54687 -0.03449 0.54791 -0.03472 0.54895 -0.03379 C 0.54974 -0.03333 0.55026 -0.03217 0.55104 -0.03102 L 0.55104 -0.03078 " pathEditMode="relative" rAng="0" ptsTypes="AAAAAAAAAAAAAAAAAAAAAAAAAAAAAAAAAAAAAAAAAAAAAAAAAAAAAAAAAAAAAAAAAAAAAAAAAAAAAAAAAAAAAAAAAAAAAAAAAAAAAAAAAAAAAAAAAAAAAAAAAAAAAAAAAAAAAAAAAAAAA">
                                      <p:cBhvr>
                                        <p:cTn id="6" dur="4000" fill="hold"/>
                                        <p:tgtEl>
                                          <p:spTgt spid="27"/>
                                        </p:tgtEl>
                                        <p:attrNameLst>
                                          <p:attrName>ppt_x</p:attrName>
                                          <p:attrName>ppt_y</p:attrName>
                                        </p:attrNameLst>
                                      </p:cBhvr>
                                      <p:rCtr x="27552" y="-1701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0 0 L 0 0 C 0.00339 -0.01667 0.00117 -0.00926 0.00625 -0.02269 C 0.0069 -0.02431 0.00716 -0.02639 0.00808 -0.02732 L 0.01081 -0.03056 C 0.01602 -0.04445 0.00977 -0.02709 0.01354 -0.04028 C 0.01393 -0.0419 0.01472 -0.04352 0.01524 -0.04514 C 0.01602 -0.04723 0.01628 -0.04954 0.01706 -0.05163 C 0.01784 -0.05348 0.01888 -0.05463 0.01979 -0.05625 C 0.02018 -0.05788 0.02031 -0.05973 0.02071 -0.06112 C 0.02175 -0.06459 0.02318 -0.0676 0.02435 -0.07084 L 0.02617 -0.0757 C 0.02669 -0.07732 0.02709 -0.0794 0.028 -0.08056 C 0.02891 -0.08149 0.02982 -0.08241 0.0306 -0.08357 C 0.03373 -0.08843 0.03529 -0.09329 0.0388 -0.09653 C 0.03959 -0.09723 0.04063 -0.09723 0.04154 -0.09815 C 0.04336 -0.1 0.04492 -0.10325 0.04688 -0.10463 L 0.05235 -0.10788 C 0.05326 -0.1088 0.05404 -0.11019 0.05508 -0.11088 C 0.05586 -0.11181 0.05677 -0.1125 0.05781 -0.1125 C 0.07461 -0.11366 0.09154 -0.11366 0.10834 -0.11413 L 0.14909 -0.1125 C 0.15143 -0.1125 0.15391 -0.11135 0.15625 -0.11088 C 0.15925 -0.11042 0.16224 -0.10973 0.16537 -0.10926 C 0.17044 -0.1088 0.17552 -0.10834 0.18073 -0.10788 C 0.18216 -0.10718 0.18373 -0.10625 0.18516 -0.10625 C 0.20196 -0.10625 0.20065 -0.10625 0.21146 -0.10926 C 0.29466 -0.10741 0.29128 -0.10672 0.38854 -0.10926 C 0.39037 -0.1095 0.39219 -0.11088 0.39401 -0.11088 C 0.40183 -0.11181 0.40964 -0.11204 0.41745 -0.1125 C 0.41836 -0.1132 0.41927 -0.11389 0.42018 -0.11413 C 0.42722 -0.11575 0.43047 -0.11459 0.43646 -0.11737 C 0.43828 -0.11829 0.44011 -0.11945 0.44193 -0.12061 C 0.44271 -0.12107 0.44375 -0.1213 0.44453 -0.12223 L 0.45 -0.12871 C 0.45091 -0.12963 0.45169 -0.13125 0.45274 -0.13195 L 0.45547 -0.13357 C 0.45599 -0.13565 0.45625 -0.1382 0.45729 -0.13982 C 0.45794 -0.14121 0.45912 -0.14051 0.4599 -0.14144 C 0.46107 -0.14283 0.46185 -0.14445 0.46263 -0.1463 C 0.46862 -0.16112 0.46016 -0.14514 0.46719 -0.15764 C 0.46784 -0.15973 0.46849 -0.16181 0.46901 -0.16389 C 0.46966 -0.16713 0.46979 -0.17084 0.47084 -0.17362 L 0.47266 -0.17848 C 0.47292 -0.1801 0.47357 -0.18149 0.47344 -0.18334 C 0.47279 -0.21181 0.47318 -0.20741 0.46992 -0.225 C 0.46992 -0.225 0.4681 -0.23473 0.4681 -0.23473 L 0.46628 -0.23959 C 0.46602 -0.24121 0.46576 -0.24283 0.46537 -0.24422 C 0.46485 -0.24607 0.46393 -0.24746 0.46354 -0.24908 C 0.46302 -0.25116 0.46315 -0.25348 0.46263 -0.25556 C 0.46224 -0.25741 0.46133 -0.25857 0.46081 -0.26042 C 0.46042 -0.26181 0.46042 -0.26366 0.4599 -0.26528 C 0.45925 -0.26783 0.45612 -0.27454 0.45547 -0.27639 C 0.45417 -0.27963 0.45274 -0.28264 0.45183 -0.28612 C 0.45117 -0.2882 0.45091 -0.29075 0.45 -0.2926 C 0.4487 -0.29468 0.44701 -0.29584 0.44544 -0.29746 C 0.44362 -0.30718 0.44505 -0.30602 0.44102 -0.31019 C 0.43985 -0.31135 0.43854 -0.31227 0.43737 -0.31343 C 0.43594 -0.31713 0.43451 -0.32107 0.43281 -0.32477 C 0.43203 -0.32639 0.43099 -0.32778 0.43008 -0.3294 C 0.42943 -0.33102 0.42917 -0.33311 0.42826 -0.33426 C 0.42669 -0.33681 0.42292 -0.34075 0.42292 -0.34075 C 0.42253 -0.34283 0.42266 -0.34538 0.42201 -0.34723 C 0.41875 -0.35533 0.41745 -0.35556 0.4138 -0.35996 C 0.41263 -0.36158 0.41146 -0.3632 0.41029 -0.36482 C 0.40938 -0.36598 0.40847 -0.3669 0.40755 -0.36806 C 0.40508 -0.3713 0.40196 -0.37315 0.40026 -0.37778 C 0.39727 -0.38588 0.40013 -0.37987 0.39492 -0.38565 C 0.38867 -0.3926 0.39388 -0.38889 0.38854 -0.39213 C 0.38763 -0.39329 0.38685 -0.39445 0.38581 -0.39538 C 0.38503 -0.39607 0.38399 -0.39607 0.38308 -0.397 C 0.37591 -0.40417 0.38308 -0.40024 0.37591 -0.40348 C 0.37344 -0.40556 0.37097 -0.40718 0.36862 -0.40973 C 0.36771 -0.41088 0.36693 -0.41227 0.36602 -0.41297 C 0.36485 -0.41389 0.36354 -0.41413 0.36237 -0.41459 C 0.36146 -0.41575 0.36068 -0.41713 0.35964 -0.41783 C 0.35847 -0.41875 0.35235 -0.42084 0.35143 -0.42107 C 0.34649 -0.42709 0.35143 -0.422 0.34427 -0.42593 C 0.34271 -0.42663 0.34128 -0.42825 0.33972 -0.42917 C 0.33828 -0.42987 0.33672 -0.4301 0.33529 -0.43079 C 0.32669 -0.43403 0.33698 -0.43149 0.32071 -0.4338 C 0.31472 -0.43334 0.30873 -0.4338 0.30274 -0.43241 C 0.30156 -0.43195 0.30091 -0.42987 0.3 -0.42917 C 0.29701 -0.42663 0.29388 -0.42524 0.29089 -0.42269 C 0.28477 -0.41713 0.28972 -0.422 0.28464 -0.41621 C 0.28308 -0.41459 0.28151 -0.4132 0.28008 -0.41135 C 0.27761 -0.40834 0.27539 -0.40487 0.27292 -0.40186 C 0.27201 -0.4007 0.2711 -0.39931 0.27018 -0.39862 C 0.26836 -0.39723 0.26472 -0.39538 0.26472 -0.39538 C 0.25287 -0.37963 0.26732 -0.39769 0.25847 -0.38889 C 0.25651 -0.38704 0.25495 -0.38426 0.253 -0.38241 L 0.24935 -0.3794 C 0.24883 -0.37778 0.24844 -0.3757 0.24753 -0.37454 C 0.24688 -0.37338 0.24571 -0.37362 0.24479 -0.37292 C 0.24388 -0.372 0.24297 -0.37084 0.24219 -0.36968 C 0.24115 -0.36829 0.2405 -0.36621 0.23946 -0.36482 C 0.23334 -0.35625 0.23568 -0.36065 0.23034 -0.3551 C 0.22943 -0.35417 0.22865 -0.35301 0.22774 -0.35209 C 0.22656 -0.3507 0.22526 -0.35 0.22409 -0.34885 C 0.22318 -0.34792 0.22227 -0.34653 0.22136 -0.34561 C 0.22018 -0.34445 0.21888 -0.34352 0.21771 -0.34237 C 0.21589 -0.34028 0.21406 -0.33797 0.21237 -0.33588 L 0.20964 -0.33264 C 0.20873 -0.33172 0.20794 -0.3301 0.2069 -0.3294 L 0.20417 -0.32778 C 0.20352 -0.32616 0.20326 -0.32431 0.20235 -0.32315 C 0.19857 -0.31713 0.19792 -0.31713 0.19427 -0.31505 C 0.19362 -0.31343 0.19323 -0.31158 0.19245 -0.31019 C 0.18998 -0.30579 0.18893 -0.30764 0.18607 -0.30371 C 0.1793 -0.29468 0.18555 -0.29908 0.17982 -0.29584 C 0.17917 -0.29422 0.17878 -0.29213 0.178 -0.29098 C 0.17722 -0.28982 0.17617 -0.29005 0.17526 -0.28936 C 0.16823 -0.28311 0.17669 -0.28843 0.16979 -0.2845 C 0.16576 -0.27338 0.16823 -0.27616 0.16354 -0.27315 C 0.16315 -0.27153 0.16328 -0.26968 0.16263 -0.26852 C 0.16198 -0.26713 0.16081 -0.2676 0.1599 -0.2669 C 0.15599 -0.26343 0.15808 -0.26366 0.15443 -0.2588 C 0.15274 -0.25649 0.14909 -0.25232 0.14909 -0.25232 C 0.14479 -0.24121 0.14727 -0.24491 0.14271 -0.23959 C 0.14245 -0.23727 0.14245 -0.23496 0.1418 -0.23311 C 0.14128 -0.23149 0.13972 -0.23149 0.13906 -0.22987 C 0.13815 -0.22709 0.13789 -0.22338 0.13737 -0.22014 L 0.13646 -0.21551 C 0.13672 -0.20741 0.1362 -0.19908 0.13737 -0.19121 C 0.1375 -0.18959 0.13919 -0.19075 0.13998 -0.18982 C 0.14102 -0.18843 0.14167 -0.18612 0.14271 -0.18496 C 0.14388 -0.18357 0.14518 -0.18288 0.14636 -0.18172 C 0.15534 -0.17269 0.1418 -0.18496 0.15261 -0.17524 C 0.15326 -0.17362 0.15352 -0.17153 0.15443 -0.17038 C 0.15612 -0.16852 0.15808 -0.16829 0.1599 -0.16713 C 0.16081 -0.16667 0.16185 -0.16644 0.16263 -0.16551 C 0.16797 -0.15926 0.16745 -0.15857 0.17344 -0.15602 L 0.18073 -0.15278 C 0.1819 -0.15163 0.18294 -0.15 0.18425 -0.14954 C 0.1875 -0.14838 0.19089 -0.14815 0.19427 -0.14792 C 0.20925 -0.147 0.22435 -0.14676 0.23946 -0.1463 L 0.31263 -0.14792 C 0.328 -0.14862 0.34336 -0.15 0.35873 -0.15116 L 0.38138 -0.15278 C 0.40209 -0.15487 0.39219 -0.15371 0.4112 -0.15602 C 0.41263 -0.15649 0.41419 -0.15695 0.41563 -0.15764 C 0.41654 -0.15788 0.41745 -0.1588 0.41836 -0.15926 C 0.42018 -0.15996 0.42201 -0.16019 0.42383 -0.16088 C 0.42656 -0.16181 0.42917 -0.16297 0.4319 -0.16389 C 0.43281 -0.16505 0.43373 -0.16644 0.43464 -0.16713 C 0.43555 -0.16806 0.43659 -0.16783 0.43737 -0.16875 C 0.43815 -0.16991 0.43854 -0.172 0.43919 -0.17362 C 0.44037 -0.17639 0.44167 -0.17894 0.44271 -0.18172 C 0.44414 -0.18496 0.44623 -0.19144 0.44727 -0.19445 C 0.44701 -0.20533 0.44714 -0.21598 0.44636 -0.22663 C 0.44623 -0.22894 0.44505 -0.23079 0.44453 -0.23311 C 0.44193 -0.24723 0.44597 -0.23565 0.44102 -0.24746 C 0.43906 -0.25741 0.44128 -0.24676 0.43828 -0.2588 C 0.43763 -0.26135 0.43724 -0.26436 0.43646 -0.2669 C 0.43477 -0.27176 0.43281 -0.27639 0.43099 -0.28125 C 0.43047 -0.28288 0.42995 -0.2845 0.42917 -0.28612 L 0.42292 -0.30047 C 0.4211 -0.31019 0.42331 -0.30047 0.41927 -0.31019 C 0.41732 -0.31482 0.41537 -0.31945 0.4138 -0.32477 C 0.41328 -0.32686 0.41263 -0.32894 0.41211 -0.33102 C 0.41172 -0.33264 0.41172 -0.3345 0.4112 -0.33588 C 0.41042 -0.3375 0.40925 -0.33797 0.40847 -0.33913 C 0.40677 -0.34167 0.40534 -0.34445 0.40391 -0.34723 C 0.40104 -0.35301 0.40065 -0.35533 0.39753 -0.35996 C 0.39675 -0.36135 0.39571 -0.36204 0.39492 -0.3632 C 0.39388 -0.36459 0.39323 -0.36667 0.39219 -0.36806 C 0.38959 -0.37153 0.38633 -0.37362 0.38399 -0.37778 C 0.378 -0.38843 0.38099 -0.38588 0.37591 -0.38889 C 0.36263 -0.40463 0.37656 -0.38866 0.3668 -0.39862 C 0.36589 -0.39954 0.36511 -0.40093 0.36419 -0.40186 C 0.36302 -0.40255 0.36172 -0.40278 0.36055 -0.40348 C 0.35729 -0.40625 0.35521 -0.40857 0.35143 -0.40973 C 0.35 -0.41042 0.34844 -0.41088 0.34701 -0.41135 C 0.3418 -0.41297 0.33776 -0.41366 0.33255 -0.41459 L 0.30534 -0.41135 C 0.30222 -0.41088 0.28607 -0.40672 0.28555 -0.40672 C 0.28464 -0.40556 0.28373 -0.40417 0.28281 -0.40348 C 0.27266 -0.39445 0.28268 -0.40417 0.27552 -0.39862 C 0.26719 -0.3919 0.27331 -0.39491 0.26563 -0.39213 C 0.26419 -0.39098 0.26263 -0.38982 0.26107 -0.38889 C 0.25964 -0.3882 0.25794 -0.38843 0.25664 -0.38727 C 0.24349 -0.37663 0.25716 -0.38357 0.24753 -0.3794 C 0.24544 -0.37709 0.24349 -0.37454 0.24128 -0.37292 C 0.24011 -0.372 0.2388 -0.37223 0.23763 -0.3713 C 0.23607 -0.36991 0.23477 -0.3676 0.23308 -0.36644 C 0.23047 -0.36436 0.22761 -0.36366 0.225 -0.36158 C 0.22305 -0.36019 0.21875 -0.35301 0.21771 -0.35209 C 0.21667 -0.35093 0.21537 -0.35093 0.21406 -0.35047 L 0.20873 -0.34399 C 0.20781 -0.34283 0.2069 -0.34167 0.20599 -0.34075 C 0.20482 -0.33959 0.20352 -0.33889 0.20235 -0.3375 C 0.2013 -0.33612 0.20039 -0.3345 0.19961 -0.33264 C 0.19831 -0.32963 0.19779 -0.32547 0.1961 -0.32315 C 0.19479 -0.32153 0.19362 -0.31968 0.19245 -0.31829 C 0.19154 -0.31713 0.1905 -0.31621 0.18972 -0.31505 C 0.1875 -0.31158 0.18555 -0.30741 0.18334 -0.30371 C 0.18255 -0.30209 0.18151 -0.3007 0.18073 -0.29885 C 0.17982 -0.29676 0.17891 -0.29468 0.178 -0.2926 C 0.17735 -0.29098 0.17683 -0.28913 0.17617 -0.28774 C 0.17344 -0.28218 0.1724 -0.28241 0.17071 -0.27639 C 0.17031 -0.275 0.17031 -0.27315 0.16979 -0.27153 C 0.1694 -0.26991 0.16849 -0.26852 0.16797 -0.2669 C 0.16797 -0.2669 0.16576 -0.25487 0.16537 -0.25232 C 0.16498 -0.2507 0.16485 -0.24908 0.16446 -0.24746 L 0.16263 -0.24121 C 0.16289 -0.23149 0.16302 -0.22176 0.16354 -0.21227 C 0.16367 -0.20996 0.16367 -0.20764 0.16446 -0.20579 C 0.16498 -0.20417 0.16628 -0.20371 0.16719 -0.20255 C 0.16745 -0.20093 0.16732 -0.19885 0.16797 -0.19769 C 0.16875 -0.19653 0.16992 -0.19676 0.17071 -0.19607 C 0.17201 -0.19514 0.17318 -0.19422 0.17435 -0.19283 C 0.17526 -0.1919 0.17604 -0.19051 0.17709 -0.18982 C 0.17826 -0.18889 0.17956 -0.18889 0.18073 -0.1882 C 0.18216 -0.18727 0.18373 -0.18588 0.18516 -0.18496 C 0.18607 -0.18334 0.18672 -0.18102 0.18789 -0.1801 C 0.19388 -0.17477 0.19518 -0.17593 0.20052 -0.17362 C 0.20143 -0.17315 0.20235 -0.17246 0.20326 -0.172 C 0.20482 -0.1713 0.20625 -0.17107 0.20781 -0.17038 C 0.20899 -0.16991 0.21016 -0.16922 0.21146 -0.16875 C 0.21315 -0.16829 0.21511 -0.16783 0.2168 -0.16713 C 0.21771 -0.1669 0.21862 -0.16575 0.21953 -0.16551 C 0.23281 -0.16505 0.2461 -0.16551 0.25938 -0.16551 L 0.25938 -0.16551 L 0.25938 -0.16551 " pathEditMode="relative" ptsTypes="AAAAAAAAAAAAAAAAAAAAAAAAAAAAAAAAAAAAAAAAAAAAAAAAAAAAAAAAAAAAAAAAAAAAAAAAAAAAAAAAAAAAAAAAAAAAAAAAAAAAAAAAAAAAAAAAAAAAAAAAAAAAAAAAAAAAAAAAAAAAAAAAAAAAAAAAAAAAAAAAAAAAAAAAAAAAAAAAAAAAAAAAAAAAAAAAAAAAAAAAAAAAAAAAAAAAAAAAAAAAAAAAA">
                                      <p:cBhvr>
                                        <p:cTn id="25" dur="5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3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6" y="1724168"/>
            <a:ext cx="5269736" cy="2462213"/>
          </a:xfrm>
          <a:prstGeom prst="rect">
            <a:avLst/>
          </a:prstGeom>
        </p:spPr>
        <p:txBody>
          <a:bodyPr wrap="square">
            <a:spAutoFit/>
          </a:bodyPr>
          <a:lstStyle/>
          <a:p>
            <a:r>
              <a:rPr lang="en-US" sz="2800" b="1" i="0" u="none" strike="noStrike" baseline="0" dirty="0">
                <a:solidFill>
                  <a:srgbClr val="0184B8"/>
                </a:solidFill>
                <a:latin typeface="Arial-BoldMT"/>
              </a:rPr>
              <a:t>Spanning tree protocol</a:t>
            </a:r>
          </a:p>
          <a:p>
            <a:r>
              <a:rPr lang="en-US" b="0" i="0" u="none" strike="noStrike" baseline="0" dirty="0">
                <a:solidFill>
                  <a:srgbClr val="000000"/>
                </a:solidFill>
                <a:latin typeface="ArialMT"/>
              </a:rPr>
              <a:t>• Used by switches to turn a redundant topology</a:t>
            </a:r>
          </a:p>
          <a:p>
            <a:r>
              <a:rPr lang="en-US" b="0" i="0" u="none" strike="noStrike" baseline="0" dirty="0">
                <a:solidFill>
                  <a:srgbClr val="000000"/>
                </a:solidFill>
                <a:latin typeface="ArialMT"/>
              </a:rPr>
              <a:t>into a spanning tree</a:t>
            </a:r>
          </a:p>
          <a:p>
            <a:r>
              <a:rPr lang="en-US" b="0" i="0" u="none" strike="noStrike" baseline="0" dirty="0">
                <a:solidFill>
                  <a:srgbClr val="000000"/>
                </a:solidFill>
                <a:latin typeface="ArialMT"/>
              </a:rPr>
              <a:t>• Disables unwanted links by blocking ports</a:t>
            </a:r>
          </a:p>
          <a:p>
            <a:r>
              <a:rPr lang="en-US" b="0" i="0" u="none" strike="noStrike" baseline="0" dirty="0">
                <a:solidFill>
                  <a:srgbClr val="000000"/>
                </a:solidFill>
                <a:latin typeface="ArialMT"/>
              </a:rPr>
              <a:t>• STP defined by IEEE 802.1d</a:t>
            </a:r>
          </a:p>
          <a:p>
            <a:r>
              <a:rPr lang="en-US" b="0" i="0" u="none" strike="noStrike" baseline="0" dirty="0">
                <a:solidFill>
                  <a:srgbClr val="000000"/>
                </a:solidFill>
                <a:latin typeface="ArialMT"/>
              </a:rPr>
              <a:t>• Rapid STP defined by IEEE 802.1w</a:t>
            </a:r>
          </a:p>
          <a:p>
            <a:r>
              <a:rPr lang="en-US" b="0" i="0" u="none" strike="noStrike" baseline="0" dirty="0">
                <a:solidFill>
                  <a:srgbClr val="000000"/>
                </a:solidFill>
                <a:latin typeface="ArialMT"/>
              </a:rPr>
              <a:t>• Switches run STP by default – no configuration</a:t>
            </a:r>
          </a:p>
          <a:p>
            <a:r>
              <a:rPr lang="en-US" b="0" i="0" u="none" strike="noStrike" baseline="0" dirty="0">
                <a:solidFill>
                  <a:srgbClr val="000000"/>
                </a:solidFill>
                <a:latin typeface="ArialMT"/>
              </a:rPr>
              <a:t>needed.</a:t>
            </a:r>
            <a:endParaRPr lang="en-US" dirty="0"/>
          </a:p>
        </p:txBody>
      </p:sp>
    </p:spTree>
    <p:extLst>
      <p:ext uri="{BB962C8B-B14F-4D97-AF65-F5344CB8AC3E}">
        <p14:creationId xmlns:p14="http://schemas.microsoft.com/office/powerpoint/2010/main" val="20417165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1726" y="1463427"/>
            <a:ext cx="6096000" cy="3754874"/>
          </a:xfrm>
          <a:prstGeom prst="rect">
            <a:avLst/>
          </a:prstGeom>
        </p:spPr>
        <p:txBody>
          <a:bodyPr>
            <a:spAutoFit/>
          </a:bodyPr>
          <a:lstStyle/>
          <a:p>
            <a:r>
              <a:rPr lang="en-US" sz="3200" b="1" i="0" u="none" strike="noStrike" baseline="0" dirty="0">
                <a:solidFill>
                  <a:srgbClr val="0184B8"/>
                </a:solidFill>
                <a:latin typeface="Arial-BoldMT"/>
              </a:rPr>
              <a:t>STP Algorithm</a:t>
            </a:r>
          </a:p>
          <a:p>
            <a:r>
              <a:rPr lang="en-US" b="0" i="0" u="none" strike="noStrike" baseline="0" dirty="0">
                <a:solidFill>
                  <a:srgbClr val="000000"/>
                </a:solidFill>
                <a:latin typeface="ArialMT"/>
              </a:rPr>
              <a:t>• STP uses the Spanning Tree Algorithm (STA) to</a:t>
            </a:r>
          </a:p>
          <a:p>
            <a:r>
              <a:rPr lang="en-US" b="0" i="0" u="none" strike="noStrike" baseline="0" dirty="0">
                <a:solidFill>
                  <a:srgbClr val="000000"/>
                </a:solidFill>
                <a:latin typeface="ArialMT"/>
              </a:rPr>
              <a:t>determine which switch ports on a network need to be</a:t>
            </a:r>
          </a:p>
          <a:p>
            <a:r>
              <a:rPr lang="en-US" b="0" i="0" u="none" strike="noStrike" baseline="0" dirty="0">
                <a:solidFill>
                  <a:srgbClr val="000000"/>
                </a:solidFill>
                <a:latin typeface="ArialMT"/>
              </a:rPr>
              <a:t>configured for blocking to prevent loops from occurring.</a:t>
            </a:r>
          </a:p>
          <a:p>
            <a:r>
              <a:rPr lang="en-US" b="0" i="0" u="none" strike="noStrike" baseline="0" dirty="0">
                <a:solidFill>
                  <a:srgbClr val="000000"/>
                </a:solidFill>
                <a:latin typeface="ArialMT"/>
              </a:rPr>
              <a:t>• STA designates a single switch as the root bridge and</a:t>
            </a:r>
          </a:p>
          <a:p>
            <a:r>
              <a:rPr lang="en-US" b="0" i="0" u="none" strike="noStrike" baseline="0" dirty="0">
                <a:solidFill>
                  <a:srgbClr val="000000"/>
                </a:solidFill>
                <a:latin typeface="ArialMT"/>
              </a:rPr>
              <a:t>uses it as the reference point for all calculations.</a:t>
            </a:r>
          </a:p>
          <a:p>
            <a:r>
              <a:rPr lang="en-US" b="0" i="0" u="none" strike="noStrike" baseline="0" dirty="0">
                <a:solidFill>
                  <a:srgbClr val="000000"/>
                </a:solidFill>
                <a:latin typeface="ArialMT"/>
              </a:rPr>
              <a:t>• When STA has determined which paths are to be left</a:t>
            </a:r>
          </a:p>
          <a:p>
            <a:r>
              <a:rPr lang="en-US" b="0" i="0" u="none" strike="noStrike" baseline="0" dirty="0">
                <a:solidFill>
                  <a:srgbClr val="000000"/>
                </a:solidFill>
                <a:latin typeface="ArialMT"/>
              </a:rPr>
              <a:t>available, it configures the ports into distinct port roles.</a:t>
            </a:r>
          </a:p>
          <a:p>
            <a:r>
              <a:rPr lang="en-US" sz="1600" b="0" i="0" u="none" strike="noStrike" baseline="0" dirty="0">
                <a:solidFill>
                  <a:srgbClr val="000000"/>
                </a:solidFill>
                <a:latin typeface="ArialMT"/>
              </a:rPr>
              <a:t>– Root ports - Switch ports closest to the root bridge.</a:t>
            </a:r>
          </a:p>
          <a:p>
            <a:r>
              <a:rPr lang="en-US" sz="1600" b="0" i="0" u="none" strike="noStrike" baseline="0" dirty="0">
                <a:solidFill>
                  <a:srgbClr val="000000"/>
                </a:solidFill>
                <a:latin typeface="ArialMT"/>
              </a:rPr>
              <a:t>– Designated ports - All non-root ports that are still permitted to</a:t>
            </a:r>
          </a:p>
          <a:p>
            <a:r>
              <a:rPr lang="en-US" sz="1600" b="0" i="0" u="none" strike="noStrike" baseline="0" dirty="0">
                <a:solidFill>
                  <a:srgbClr val="000000"/>
                </a:solidFill>
                <a:latin typeface="ArialMT"/>
              </a:rPr>
              <a:t>forward traffic on the network.</a:t>
            </a:r>
          </a:p>
          <a:p>
            <a:r>
              <a:rPr lang="en-US" sz="1600" b="0" i="0" u="none" strike="noStrike" baseline="0" dirty="0">
                <a:solidFill>
                  <a:srgbClr val="000000"/>
                </a:solidFill>
                <a:latin typeface="ArialMT"/>
              </a:rPr>
              <a:t>– Non-designated ports - All ports configured to be in a blocking</a:t>
            </a:r>
          </a:p>
          <a:p>
            <a:r>
              <a:rPr lang="en-US" sz="1600" b="0" i="0" u="none" strike="noStrike" baseline="0" dirty="0">
                <a:solidFill>
                  <a:srgbClr val="000000"/>
                </a:solidFill>
                <a:latin typeface="ArialMT"/>
              </a:rPr>
              <a:t>state to prevent loops.</a:t>
            </a:r>
            <a:endParaRPr lang="en-US" dirty="0"/>
          </a:p>
        </p:txBody>
      </p:sp>
    </p:spTree>
    <p:extLst>
      <p:ext uri="{BB962C8B-B14F-4D97-AF65-F5344CB8AC3E}">
        <p14:creationId xmlns:p14="http://schemas.microsoft.com/office/powerpoint/2010/main" val="15680214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60756" y="1640374"/>
            <a:ext cx="7793649" cy="3619153"/>
          </a:xfrm>
          <a:prstGeom prst="rect">
            <a:avLst/>
          </a:prstGeom>
        </p:spPr>
      </p:pic>
      <p:sp>
        <p:nvSpPr>
          <p:cNvPr id="4" name="TextBox 3"/>
          <p:cNvSpPr txBox="1"/>
          <p:nvPr/>
        </p:nvSpPr>
        <p:spPr>
          <a:xfrm>
            <a:off x="6257581" y="1178805"/>
            <a:ext cx="1564395" cy="369332"/>
          </a:xfrm>
          <a:prstGeom prst="rect">
            <a:avLst/>
          </a:prstGeom>
          <a:noFill/>
        </p:spPr>
        <p:txBody>
          <a:bodyPr wrap="square" rtlCol="0">
            <a:spAutoFit/>
          </a:bodyPr>
          <a:lstStyle/>
          <a:p>
            <a:r>
              <a:rPr lang="en-US" dirty="0"/>
              <a:t>Root Bridge</a:t>
            </a:r>
          </a:p>
        </p:txBody>
      </p:sp>
      <p:sp>
        <p:nvSpPr>
          <p:cNvPr id="5" name="TextBox 4"/>
          <p:cNvSpPr txBox="1"/>
          <p:nvPr/>
        </p:nvSpPr>
        <p:spPr>
          <a:xfrm>
            <a:off x="8471971" y="1983036"/>
            <a:ext cx="1806766" cy="369332"/>
          </a:xfrm>
          <a:prstGeom prst="rect">
            <a:avLst/>
          </a:prstGeom>
          <a:noFill/>
        </p:spPr>
        <p:txBody>
          <a:bodyPr wrap="square" rtlCol="0">
            <a:spAutoFit/>
          </a:bodyPr>
          <a:lstStyle/>
          <a:p>
            <a:r>
              <a:rPr lang="en-US" dirty="0"/>
              <a:t>Designated Port</a:t>
            </a:r>
          </a:p>
        </p:txBody>
      </p:sp>
      <p:sp>
        <p:nvSpPr>
          <p:cNvPr id="6" name="TextBox 5"/>
          <p:cNvSpPr txBox="1"/>
          <p:nvPr/>
        </p:nvSpPr>
        <p:spPr>
          <a:xfrm>
            <a:off x="3572612" y="1893065"/>
            <a:ext cx="1806766" cy="369332"/>
          </a:xfrm>
          <a:prstGeom prst="rect">
            <a:avLst/>
          </a:prstGeom>
          <a:noFill/>
        </p:spPr>
        <p:txBody>
          <a:bodyPr wrap="square" rtlCol="0">
            <a:spAutoFit/>
          </a:bodyPr>
          <a:lstStyle/>
          <a:p>
            <a:r>
              <a:rPr lang="en-US" dirty="0"/>
              <a:t>Designated Port</a:t>
            </a:r>
          </a:p>
        </p:txBody>
      </p:sp>
      <p:sp>
        <p:nvSpPr>
          <p:cNvPr id="7" name="TextBox 6"/>
          <p:cNvSpPr txBox="1"/>
          <p:nvPr/>
        </p:nvSpPr>
        <p:spPr>
          <a:xfrm>
            <a:off x="5103955" y="4019320"/>
            <a:ext cx="1806766" cy="369332"/>
          </a:xfrm>
          <a:prstGeom prst="rect">
            <a:avLst/>
          </a:prstGeom>
          <a:noFill/>
        </p:spPr>
        <p:txBody>
          <a:bodyPr wrap="square" rtlCol="0">
            <a:spAutoFit/>
          </a:bodyPr>
          <a:lstStyle/>
          <a:p>
            <a:r>
              <a:rPr lang="en-US" dirty="0"/>
              <a:t>Designated Ports</a:t>
            </a:r>
          </a:p>
        </p:txBody>
      </p:sp>
      <p:cxnSp>
        <p:nvCxnSpPr>
          <p:cNvPr id="9" name="Straight Arrow Connector 8"/>
          <p:cNvCxnSpPr>
            <a:stCxn id="5" idx="1"/>
          </p:cNvCxnSpPr>
          <p:nvPr/>
        </p:nvCxnSpPr>
        <p:spPr>
          <a:xfrm flipH="1" flipV="1">
            <a:off x="7821976" y="2077731"/>
            <a:ext cx="649995" cy="8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5379378" y="2077731"/>
            <a:ext cx="627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4109292" y="3745735"/>
            <a:ext cx="994663" cy="45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1"/>
          </p:cNvCxnSpPr>
          <p:nvPr/>
        </p:nvCxnSpPr>
        <p:spPr>
          <a:xfrm flipV="1">
            <a:off x="5103955" y="3635566"/>
            <a:ext cx="0" cy="56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11847" y="2450068"/>
            <a:ext cx="1178805" cy="369332"/>
          </a:xfrm>
          <a:prstGeom prst="rect">
            <a:avLst/>
          </a:prstGeom>
          <a:noFill/>
        </p:spPr>
        <p:txBody>
          <a:bodyPr wrap="square" rtlCol="0">
            <a:spAutoFit/>
          </a:bodyPr>
          <a:lstStyle/>
          <a:p>
            <a:r>
              <a:rPr lang="en-US" dirty="0"/>
              <a:t>Root Ports</a:t>
            </a:r>
          </a:p>
        </p:txBody>
      </p:sp>
      <p:cxnSp>
        <p:nvCxnSpPr>
          <p:cNvPr id="18" name="Straight Arrow Connector 17"/>
          <p:cNvCxnSpPr/>
          <p:nvPr/>
        </p:nvCxnSpPr>
        <p:spPr>
          <a:xfrm>
            <a:off x="3028850" y="2819400"/>
            <a:ext cx="313980" cy="156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p:cNvCxnSpPr>
          <p:nvPr/>
        </p:nvCxnSpPr>
        <p:spPr>
          <a:xfrm>
            <a:off x="3690652" y="2634734"/>
            <a:ext cx="994663" cy="27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3"/>
          </p:cNvCxnSpPr>
          <p:nvPr/>
        </p:nvCxnSpPr>
        <p:spPr>
          <a:xfrm>
            <a:off x="3690652" y="2634734"/>
            <a:ext cx="4781319" cy="615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05879" y="4445058"/>
            <a:ext cx="1586429" cy="379031"/>
          </a:xfrm>
          <a:prstGeom prst="rect">
            <a:avLst/>
          </a:prstGeom>
          <a:noFill/>
        </p:spPr>
        <p:txBody>
          <a:bodyPr wrap="square" rtlCol="0">
            <a:spAutoFit/>
          </a:bodyPr>
          <a:lstStyle/>
          <a:p>
            <a:r>
              <a:rPr lang="en-US" dirty="0"/>
              <a:t>Blocked State</a:t>
            </a:r>
          </a:p>
        </p:txBody>
      </p:sp>
      <p:cxnSp>
        <p:nvCxnSpPr>
          <p:cNvPr id="25" name="Straight Arrow Connector 24"/>
          <p:cNvCxnSpPr/>
          <p:nvPr/>
        </p:nvCxnSpPr>
        <p:spPr>
          <a:xfrm flipV="1">
            <a:off x="7899094" y="3745735"/>
            <a:ext cx="247879" cy="642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Multiply 25"/>
          <p:cNvSpPr/>
          <p:nvPr/>
        </p:nvSpPr>
        <p:spPr>
          <a:xfrm>
            <a:off x="7774762" y="3316077"/>
            <a:ext cx="220336" cy="51556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1273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13173"/>
            <a:ext cx="6096000" cy="3231654"/>
          </a:xfrm>
          <a:prstGeom prst="rect">
            <a:avLst/>
          </a:prstGeom>
        </p:spPr>
        <p:txBody>
          <a:bodyPr>
            <a:spAutoFit/>
          </a:bodyPr>
          <a:lstStyle/>
          <a:p>
            <a:r>
              <a:rPr lang="en-US" sz="2800" b="1" i="0" u="none" strike="noStrike" baseline="0" dirty="0">
                <a:solidFill>
                  <a:srgbClr val="0184B8"/>
                </a:solidFill>
                <a:latin typeface="Arial-BoldMT"/>
              </a:rPr>
              <a:t>1 Choose the root bridge</a:t>
            </a:r>
          </a:p>
          <a:p>
            <a:r>
              <a:rPr lang="en-US" b="0" i="0" u="none" strike="noStrike" baseline="0" dirty="0">
                <a:solidFill>
                  <a:srgbClr val="000000"/>
                </a:solidFill>
                <a:latin typeface="ArialMT"/>
              </a:rPr>
              <a:t>• Each switch has a bridge ID (BID) of priority</a:t>
            </a:r>
          </a:p>
          <a:p>
            <a:r>
              <a:rPr lang="en-US" b="0" i="0" u="none" strike="noStrike" baseline="0" dirty="0">
                <a:solidFill>
                  <a:srgbClr val="000000"/>
                </a:solidFill>
                <a:latin typeface="ArialMT"/>
              </a:rPr>
              <a:t>value followed by MAC address</a:t>
            </a:r>
          </a:p>
          <a:p>
            <a:r>
              <a:rPr lang="en-US" b="0" i="0" u="none" strike="noStrike" baseline="0" dirty="0">
                <a:solidFill>
                  <a:srgbClr val="000000"/>
                </a:solidFill>
                <a:latin typeface="ArialMT"/>
              </a:rPr>
              <a:t>• Switches exchange Bridge Protocol Data Units</a:t>
            </a:r>
          </a:p>
          <a:p>
            <a:r>
              <a:rPr lang="en-US" b="0" i="0" u="none" strike="noStrike" baseline="0" dirty="0">
                <a:solidFill>
                  <a:srgbClr val="000000"/>
                </a:solidFill>
                <a:latin typeface="ArialMT"/>
              </a:rPr>
              <a:t>(BPDUs) to compare bridge IDs</a:t>
            </a:r>
          </a:p>
          <a:p>
            <a:r>
              <a:rPr lang="en-US" sz="1600" b="0" i="0" u="none" strike="noStrike" baseline="0" dirty="0">
                <a:solidFill>
                  <a:srgbClr val="000000"/>
                </a:solidFill>
                <a:latin typeface="ArialMT"/>
              </a:rPr>
              <a:t>– BPDU data encapsulated in </a:t>
            </a:r>
            <a:r>
              <a:rPr lang="en-US" sz="1600" b="0" i="0" u="none" strike="noStrike" baseline="0" dirty="0" err="1">
                <a:solidFill>
                  <a:srgbClr val="000000"/>
                </a:solidFill>
                <a:latin typeface="ArialMT"/>
              </a:rPr>
              <a:t>mulitcast</a:t>
            </a:r>
            <a:r>
              <a:rPr lang="en-US" sz="1600" b="0" i="0" u="none" strike="noStrike" baseline="0" dirty="0">
                <a:solidFill>
                  <a:srgbClr val="000000"/>
                </a:solidFill>
                <a:latin typeface="ArialMT"/>
              </a:rPr>
              <a:t> Ethernet</a:t>
            </a:r>
          </a:p>
          <a:p>
            <a:r>
              <a:rPr lang="en-US" sz="1600" b="0" i="0" u="none" strike="noStrike" baseline="0" dirty="0">
                <a:solidFill>
                  <a:srgbClr val="000000"/>
                </a:solidFill>
                <a:latin typeface="ArialMT"/>
              </a:rPr>
              <a:t>Frames</a:t>
            </a:r>
          </a:p>
          <a:p>
            <a:r>
              <a:rPr lang="en-US" b="0" i="0" u="none" strike="noStrike" baseline="0" dirty="0">
                <a:solidFill>
                  <a:srgbClr val="000000"/>
                </a:solidFill>
                <a:latin typeface="ArialMT"/>
              </a:rPr>
              <a:t>• The switch with the </a:t>
            </a:r>
            <a:r>
              <a:rPr lang="en-US" b="1" i="0" u="none" strike="noStrike" baseline="0" dirty="0">
                <a:solidFill>
                  <a:srgbClr val="000000"/>
                </a:solidFill>
                <a:latin typeface="Arial-BoldMT"/>
              </a:rPr>
              <a:t>lowest </a:t>
            </a:r>
            <a:r>
              <a:rPr lang="en-US" b="0" i="0" u="none" strike="noStrike" baseline="0" dirty="0">
                <a:solidFill>
                  <a:srgbClr val="000000"/>
                </a:solidFill>
                <a:latin typeface="ArialMT"/>
              </a:rPr>
              <a:t>bridge ID becomes</a:t>
            </a:r>
          </a:p>
          <a:p>
            <a:r>
              <a:rPr lang="en-US" b="0" i="0" u="none" strike="noStrike" baseline="0" dirty="0">
                <a:solidFill>
                  <a:srgbClr val="000000"/>
                </a:solidFill>
                <a:latin typeface="ArialMT"/>
              </a:rPr>
              <a:t>the root bridge</a:t>
            </a:r>
          </a:p>
          <a:p>
            <a:r>
              <a:rPr lang="en-US" b="0" i="0" u="none" strike="noStrike" baseline="0" dirty="0">
                <a:solidFill>
                  <a:srgbClr val="000000"/>
                </a:solidFill>
                <a:latin typeface="ArialMT"/>
              </a:rPr>
              <a:t>• Administrator can set the priority to fix the</a:t>
            </a:r>
          </a:p>
          <a:p>
            <a:r>
              <a:rPr lang="en-US" b="0" i="0" u="none" strike="noStrike" baseline="0" dirty="0">
                <a:solidFill>
                  <a:srgbClr val="000000"/>
                </a:solidFill>
                <a:latin typeface="ArialMT"/>
              </a:rPr>
              <a:t>selection</a:t>
            </a:r>
            <a:endParaRPr lang="en-US" dirty="0"/>
          </a:p>
        </p:txBody>
      </p:sp>
    </p:spTree>
    <p:extLst>
      <p:ext uri="{BB962C8B-B14F-4D97-AF65-F5344CB8AC3E}">
        <p14:creationId xmlns:p14="http://schemas.microsoft.com/office/powerpoint/2010/main" val="301079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231" y="2126254"/>
            <a:ext cx="5506352" cy="32746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583" y="2214390"/>
            <a:ext cx="5168993" cy="3455164"/>
          </a:xfrm>
          <a:prstGeom prst="rect">
            <a:avLst/>
          </a:prstGeom>
        </p:spPr>
      </p:pic>
      <p:sp>
        <p:nvSpPr>
          <p:cNvPr id="5" name="TextBox 4"/>
          <p:cNvSpPr txBox="1"/>
          <p:nvPr/>
        </p:nvSpPr>
        <p:spPr>
          <a:xfrm>
            <a:off x="1288973" y="1112704"/>
            <a:ext cx="3999123" cy="369332"/>
          </a:xfrm>
          <a:prstGeom prst="rect">
            <a:avLst/>
          </a:prstGeom>
          <a:noFill/>
        </p:spPr>
        <p:txBody>
          <a:bodyPr wrap="square" rtlCol="0">
            <a:spAutoFit/>
          </a:bodyPr>
          <a:lstStyle/>
          <a:p>
            <a:r>
              <a:rPr lang="en-US" dirty="0"/>
              <a:t>OSI 7-Layer and TCP/IP Standard</a:t>
            </a:r>
          </a:p>
        </p:txBody>
      </p:sp>
      <p:sp>
        <p:nvSpPr>
          <p:cNvPr id="6" name="TextBox 5"/>
          <p:cNvSpPr txBox="1"/>
          <p:nvPr/>
        </p:nvSpPr>
        <p:spPr>
          <a:xfrm>
            <a:off x="7028761" y="1112704"/>
            <a:ext cx="3822853" cy="369332"/>
          </a:xfrm>
          <a:prstGeom prst="rect">
            <a:avLst/>
          </a:prstGeom>
          <a:noFill/>
        </p:spPr>
        <p:txBody>
          <a:bodyPr wrap="square" rtlCol="0">
            <a:spAutoFit/>
          </a:bodyPr>
          <a:lstStyle/>
          <a:p>
            <a:r>
              <a:rPr lang="en-US" dirty="0"/>
              <a:t>OSI 7-Layer and Modified TCP/IP </a:t>
            </a:r>
          </a:p>
        </p:txBody>
      </p:sp>
    </p:spTree>
    <p:extLst>
      <p:ext uri="{BB962C8B-B14F-4D97-AF65-F5344CB8AC3E}">
        <p14:creationId xmlns:p14="http://schemas.microsoft.com/office/powerpoint/2010/main" val="30970546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59395"/>
            <a:ext cx="6096000" cy="2739211"/>
          </a:xfrm>
          <a:prstGeom prst="rect">
            <a:avLst/>
          </a:prstGeom>
        </p:spPr>
        <p:txBody>
          <a:bodyPr>
            <a:spAutoFit/>
          </a:bodyPr>
          <a:lstStyle/>
          <a:p>
            <a:r>
              <a:rPr lang="en-US" sz="2800" b="1" i="0" u="none" strike="noStrike" baseline="0" dirty="0">
                <a:solidFill>
                  <a:srgbClr val="0184B8"/>
                </a:solidFill>
                <a:latin typeface="Arial-BoldMT"/>
              </a:rPr>
              <a:t>Bridge ID</a:t>
            </a:r>
          </a:p>
          <a:p>
            <a:r>
              <a:rPr lang="en-US" b="0" i="0" u="none" strike="noStrike" baseline="0" dirty="0">
                <a:solidFill>
                  <a:srgbClr val="000000"/>
                </a:solidFill>
                <a:latin typeface="ArialMT"/>
              </a:rPr>
              <a:t>• The bridge ID consists of bridge priority,</a:t>
            </a:r>
          </a:p>
          <a:p>
            <a:r>
              <a:rPr lang="en-US" b="0" i="0" u="none" strike="noStrike" baseline="0" dirty="0">
                <a:solidFill>
                  <a:srgbClr val="000000"/>
                </a:solidFill>
                <a:latin typeface="ArialMT"/>
              </a:rPr>
              <a:t>extended system ID, and MAC address</a:t>
            </a:r>
          </a:p>
          <a:p>
            <a:r>
              <a:rPr lang="en-US" b="0" i="0" u="none" strike="noStrike" baseline="0" dirty="0">
                <a:solidFill>
                  <a:srgbClr val="000000"/>
                </a:solidFill>
                <a:latin typeface="ArialMT"/>
              </a:rPr>
              <a:t>• By default the priority is 32768</a:t>
            </a:r>
          </a:p>
          <a:p>
            <a:r>
              <a:rPr lang="en-US" b="0" i="0" u="none" strike="noStrike" baseline="0" dirty="0">
                <a:solidFill>
                  <a:srgbClr val="000000"/>
                </a:solidFill>
                <a:latin typeface="ArialMT"/>
              </a:rPr>
              <a:t>• Lowest priority wins</a:t>
            </a:r>
          </a:p>
          <a:p>
            <a:r>
              <a:rPr lang="en-US" b="0" i="0" u="none" strike="noStrike" baseline="0" dirty="0">
                <a:solidFill>
                  <a:srgbClr val="000000"/>
                </a:solidFill>
                <a:latin typeface="ArialMT"/>
              </a:rPr>
              <a:t>• Value 1 - 65536, multiples of 4096</a:t>
            </a:r>
          </a:p>
          <a:p>
            <a:r>
              <a:rPr lang="en-US" b="0" i="0" u="none" strike="noStrike" baseline="0" dirty="0">
                <a:solidFill>
                  <a:srgbClr val="000000"/>
                </a:solidFill>
                <a:latin typeface="ArialMT"/>
              </a:rPr>
              <a:t>• Extended system ID identifies VLAN.</a:t>
            </a:r>
          </a:p>
          <a:p>
            <a:r>
              <a:rPr lang="en-US" b="0" i="0" u="none" strike="noStrike" baseline="0" dirty="0">
                <a:solidFill>
                  <a:srgbClr val="000000"/>
                </a:solidFill>
                <a:latin typeface="ArialMT"/>
              </a:rPr>
              <a:t>• MAC address used if priority is the same.</a:t>
            </a:r>
          </a:p>
          <a:p>
            <a:r>
              <a:rPr lang="en-US" b="0" i="0" u="none" strike="noStrike" baseline="0" dirty="0">
                <a:solidFill>
                  <a:srgbClr val="000000"/>
                </a:solidFill>
                <a:latin typeface="ArialMT"/>
              </a:rPr>
              <a:t>Better not to rely on MAC address.</a:t>
            </a:r>
            <a:endParaRPr lang="en-US" dirty="0"/>
          </a:p>
        </p:txBody>
      </p:sp>
    </p:spTree>
    <p:extLst>
      <p:ext uri="{BB962C8B-B14F-4D97-AF65-F5344CB8AC3E}">
        <p14:creationId xmlns:p14="http://schemas.microsoft.com/office/powerpoint/2010/main" val="27585069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20895"/>
            <a:ext cx="6096000" cy="3016210"/>
          </a:xfrm>
          <a:prstGeom prst="rect">
            <a:avLst/>
          </a:prstGeom>
        </p:spPr>
        <p:txBody>
          <a:bodyPr>
            <a:spAutoFit/>
          </a:bodyPr>
          <a:lstStyle/>
          <a:p>
            <a:r>
              <a:rPr lang="en-US" sz="2800" b="1" i="0" u="none" strike="noStrike" baseline="0" dirty="0">
                <a:solidFill>
                  <a:srgbClr val="0184B8"/>
                </a:solidFill>
                <a:latin typeface="Arial-BoldMT"/>
              </a:rPr>
              <a:t>Configure priority</a:t>
            </a:r>
          </a:p>
          <a:p>
            <a:r>
              <a:rPr lang="en-US" b="0" i="0" u="none" strike="noStrike" baseline="0" dirty="0">
                <a:solidFill>
                  <a:srgbClr val="000000"/>
                </a:solidFill>
                <a:latin typeface="ArialMT"/>
              </a:rPr>
              <a:t>• Set priority directly</a:t>
            </a:r>
          </a:p>
          <a:p>
            <a:r>
              <a:rPr lang="en-US" b="0" i="0" u="none" strike="noStrike" baseline="0" dirty="0">
                <a:solidFill>
                  <a:srgbClr val="000000"/>
                </a:solidFill>
                <a:latin typeface="ArialMT"/>
              </a:rPr>
              <a:t>• SW1#</a:t>
            </a:r>
            <a:r>
              <a:rPr lang="en-US" b="1" i="0" u="none" strike="noStrike" baseline="0" dirty="0">
                <a:solidFill>
                  <a:srgbClr val="000000"/>
                </a:solidFill>
                <a:latin typeface="Arial-BoldMT"/>
              </a:rPr>
              <a:t>spanning-tree </a:t>
            </a:r>
            <a:r>
              <a:rPr lang="en-US" b="1" i="0" u="none" strike="noStrike" baseline="0" dirty="0" err="1">
                <a:solidFill>
                  <a:srgbClr val="000000"/>
                </a:solidFill>
                <a:latin typeface="Arial-BoldMT"/>
              </a:rPr>
              <a:t>vlan</a:t>
            </a:r>
            <a:r>
              <a:rPr lang="en-US" b="1" i="0" u="none" strike="noStrike" baseline="0" dirty="0">
                <a:solidFill>
                  <a:srgbClr val="000000"/>
                </a:solidFill>
                <a:latin typeface="Arial-BoldMT"/>
              </a:rPr>
              <a:t> 1 priority 24576</a:t>
            </a:r>
          </a:p>
          <a:p>
            <a:r>
              <a:rPr lang="en-US" b="0" i="0" u="none" strike="noStrike" baseline="0" dirty="0">
                <a:solidFill>
                  <a:srgbClr val="000000"/>
                </a:solidFill>
                <a:latin typeface="ArialMT"/>
              </a:rPr>
              <a:t>• Or indirectly</a:t>
            </a:r>
          </a:p>
          <a:p>
            <a:r>
              <a:rPr lang="nl-NL" b="0" i="0" u="none" strike="noStrike" baseline="0" dirty="0">
                <a:solidFill>
                  <a:srgbClr val="000000"/>
                </a:solidFill>
                <a:latin typeface="ArialMT"/>
              </a:rPr>
              <a:t>• SW1#</a:t>
            </a:r>
            <a:r>
              <a:rPr lang="nl-NL" b="1" i="0" u="none" strike="noStrike" baseline="0" dirty="0">
                <a:solidFill>
                  <a:srgbClr val="000000"/>
                </a:solidFill>
                <a:latin typeface="Arial-BoldMT"/>
              </a:rPr>
              <a:t>spanning-tree vlan 1 root primary</a:t>
            </a:r>
          </a:p>
          <a:p>
            <a:r>
              <a:rPr lang="en-US" b="0" i="0" u="none" strike="noStrike" baseline="0" dirty="0">
                <a:solidFill>
                  <a:srgbClr val="000000"/>
                </a:solidFill>
                <a:latin typeface="ArialMT"/>
              </a:rPr>
              <a:t>• Sets value to 24576 or 4096 less than lowest</a:t>
            </a:r>
          </a:p>
          <a:p>
            <a:r>
              <a:rPr lang="en-US" b="0" i="0" u="none" strike="noStrike" baseline="0" dirty="0">
                <a:solidFill>
                  <a:srgbClr val="000000"/>
                </a:solidFill>
                <a:latin typeface="ArialMT"/>
              </a:rPr>
              <a:t>priority detected.</a:t>
            </a:r>
          </a:p>
          <a:p>
            <a:r>
              <a:rPr lang="nl-NL" b="0" i="0" u="none" strike="noStrike" baseline="0" dirty="0">
                <a:solidFill>
                  <a:srgbClr val="000000"/>
                </a:solidFill>
                <a:latin typeface="ArialMT"/>
              </a:rPr>
              <a:t>• SW1#</a:t>
            </a:r>
            <a:r>
              <a:rPr lang="nl-NL" b="1" i="0" u="none" strike="noStrike" baseline="0" dirty="0">
                <a:solidFill>
                  <a:srgbClr val="000000"/>
                </a:solidFill>
                <a:latin typeface="Arial-BoldMT"/>
              </a:rPr>
              <a:t>spanning-tree vlan 1 root secondary</a:t>
            </a:r>
          </a:p>
          <a:p>
            <a:r>
              <a:rPr lang="en-US" b="0" i="0" u="none" strike="noStrike" baseline="0" dirty="0">
                <a:solidFill>
                  <a:srgbClr val="000000"/>
                </a:solidFill>
                <a:latin typeface="ArialMT"/>
              </a:rPr>
              <a:t>• Sets value to 28672. This switch should becomes</a:t>
            </a:r>
          </a:p>
          <a:p>
            <a:r>
              <a:rPr lang="en-US" b="0" i="0" u="none" strike="noStrike" baseline="0" dirty="0">
                <a:solidFill>
                  <a:srgbClr val="000000"/>
                </a:solidFill>
                <a:latin typeface="ArialMT"/>
              </a:rPr>
              <a:t>the root bridge if the primary root bridge fails.</a:t>
            </a:r>
            <a:endParaRPr lang="en-US" dirty="0"/>
          </a:p>
        </p:txBody>
      </p:sp>
    </p:spTree>
    <p:extLst>
      <p:ext uri="{BB962C8B-B14F-4D97-AF65-F5344CB8AC3E}">
        <p14:creationId xmlns:p14="http://schemas.microsoft.com/office/powerpoint/2010/main" val="37250003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20895"/>
            <a:ext cx="6096000" cy="3016210"/>
          </a:xfrm>
          <a:prstGeom prst="rect">
            <a:avLst/>
          </a:prstGeom>
        </p:spPr>
        <p:txBody>
          <a:bodyPr>
            <a:spAutoFit/>
          </a:bodyPr>
          <a:lstStyle/>
          <a:p>
            <a:r>
              <a:rPr lang="en-US" sz="2800" b="1" i="0" u="none" strike="noStrike" baseline="0" dirty="0">
                <a:solidFill>
                  <a:srgbClr val="0184B8"/>
                </a:solidFill>
                <a:latin typeface="Arial-BoldMT"/>
              </a:rPr>
              <a:t>1 Choose the root bridge</a:t>
            </a:r>
          </a:p>
          <a:p>
            <a:r>
              <a:rPr lang="en-US" b="0" i="0" u="none" strike="noStrike" baseline="0" dirty="0">
                <a:solidFill>
                  <a:srgbClr val="000000"/>
                </a:solidFill>
                <a:latin typeface="ArialMT"/>
              </a:rPr>
              <a:t>• A switch starts up. It sends out BPDU frames</a:t>
            </a:r>
          </a:p>
          <a:p>
            <a:r>
              <a:rPr lang="en-US" b="0" i="0" u="none" strike="noStrike" baseline="0" dirty="0">
                <a:solidFill>
                  <a:srgbClr val="000000"/>
                </a:solidFill>
                <a:latin typeface="ArialMT"/>
              </a:rPr>
              <a:t>containing the switch BID and the root ID every 2</a:t>
            </a:r>
          </a:p>
          <a:p>
            <a:r>
              <a:rPr lang="en-US" b="0" i="0" u="none" strike="noStrike" baseline="0" dirty="0">
                <a:solidFill>
                  <a:srgbClr val="000000"/>
                </a:solidFill>
                <a:latin typeface="ArialMT"/>
              </a:rPr>
              <a:t>seconds.</a:t>
            </a:r>
          </a:p>
          <a:p>
            <a:r>
              <a:rPr lang="en-US" b="0" i="0" u="none" strike="noStrike" baseline="0" dirty="0">
                <a:solidFill>
                  <a:srgbClr val="000000"/>
                </a:solidFill>
                <a:latin typeface="ArialMT"/>
              </a:rPr>
              <a:t>• At first each switch identifies itself as the root bridge.</a:t>
            </a:r>
          </a:p>
          <a:p>
            <a:r>
              <a:rPr lang="en-US" b="0" i="0" u="none" strike="noStrike" baseline="0" dirty="0">
                <a:solidFill>
                  <a:srgbClr val="000000"/>
                </a:solidFill>
                <a:latin typeface="ArialMT"/>
              </a:rPr>
              <a:t>• If a switch receives a BPDU with a lower BID then it</a:t>
            </a:r>
          </a:p>
          <a:p>
            <a:r>
              <a:rPr lang="en-US" b="0" i="0" u="none" strike="noStrike" baseline="0" dirty="0">
                <a:solidFill>
                  <a:srgbClr val="000000"/>
                </a:solidFill>
                <a:latin typeface="ArialMT"/>
              </a:rPr>
              <a:t>identifies the switch with that BID as root bridge. It</a:t>
            </a:r>
          </a:p>
          <a:p>
            <a:r>
              <a:rPr lang="en-US" b="0" i="0" u="none" strike="noStrike" baseline="0" dirty="0">
                <a:solidFill>
                  <a:srgbClr val="000000"/>
                </a:solidFill>
                <a:latin typeface="ArialMT"/>
              </a:rPr>
              <a:t>passes on this information in its own BPDUs.</a:t>
            </a:r>
          </a:p>
          <a:p>
            <a:r>
              <a:rPr lang="en-US" b="0" i="0" u="none" strike="noStrike" baseline="0" dirty="0">
                <a:solidFill>
                  <a:srgbClr val="000000"/>
                </a:solidFill>
                <a:latin typeface="ArialMT"/>
              </a:rPr>
              <a:t>• Eventually all switches agree that the switch with the</a:t>
            </a:r>
          </a:p>
          <a:p>
            <a:r>
              <a:rPr lang="en-US" b="0" i="0" u="none" strike="noStrike" baseline="0" dirty="0">
                <a:solidFill>
                  <a:srgbClr val="000000"/>
                </a:solidFill>
                <a:latin typeface="ArialMT"/>
              </a:rPr>
              <a:t>lowest BID is the root bridge.</a:t>
            </a:r>
            <a:endParaRPr lang="en-US" dirty="0"/>
          </a:p>
        </p:txBody>
      </p:sp>
    </p:spTree>
    <p:extLst>
      <p:ext uri="{BB962C8B-B14F-4D97-AF65-F5344CB8AC3E}">
        <p14:creationId xmlns:p14="http://schemas.microsoft.com/office/powerpoint/2010/main" val="2052976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2385" y="2479039"/>
            <a:ext cx="6450261" cy="2968257"/>
          </a:xfrm>
          <a:prstGeom prst="rect">
            <a:avLst/>
          </a:prstGeom>
        </p:spPr>
      </p:pic>
      <p:sp>
        <p:nvSpPr>
          <p:cNvPr id="3" name="Rectangle 2"/>
          <p:cNvSpPr/>
          <p:nvPr/>
        </p:nvSpPr>
        <p:spPr>
          <a:xfrm>
            <a:off x="2639515" y="1050748"/>
            <a:ext cx="6096000" cy="1231106"/>
          </a:xfrm>
          <a:prstGeom prst="rect">
            <a:avLst/>
          </a:prstGeom>
        </p:spPr>
        <p:txBody>
          <a:bodyPr>
            <a:spAutoFit/>
          </a:bodyPr>
          <a:lstStyle/>
          <a:p>
            <a:r>
              <a:rPr lang="en-US" sz="2000" b="1" i="0" u="none" strike="noStrike" baseline="0" dirty="0">
                <a:solidFill>
                  <a:srgbClr val="0184B8"/>
                </a:solidFill>
                <a:latin typeface="Arial-BoldMT"/>
              </a:rPr>
              <a:t>2 Select root ports</a:t>
            </a:r>
          </a:p>
          <a:p>
            <a:r>
              <a:rPr lang="en-US" b="0" i="0" u="none" strike="noStrike" baseline="0" dirty="0">
                <a:solidFill>
                  <a:srgbClr val="000000"/>
                </a:solidFill>
                <a:latin typeface="ArialMT"/>
              </a:rPr>
              <a:t>• Every non-root bridge (Switch) selects a root port</a:t>
            </a:r>
          </a:p>
          <a:p>
            <a:r>
              <a:rPr lang="en-US" b="0" i="0" u="none" strike="noStrike" baseline="0" dirty="0">
                <a:solidFill>
                  <a:srgbClr val="000000"/>
                </a:solidFill>
                <a:latin typeface="ArialMT"/>
              </a:rPr>
              <a:t>• This is the port with the lowest cost path to the root</a:t>
            </a:r>
          </a:p>
          <a:p>
            <a:r>
              <a:rPr lang="en-US" b="0" i="0" u="none" strike="noStrike" baseline="0" dirty="0">
                <a:solidFill>
                  <a:srgbClr val="000000"/>
                </a:solidFill>
                <a:latin typeface="ArialMT"/>
              </a:rPr>
              <a:t>bridge</a:t>
            </a:r>
            <a:endParaRPr lang="en-US" dirty="0"/>
          </a:p>
        </p:txBody>
      </p:sp>
    </p:spTree>
    <p:extLst>
      <p:ext uri="{BB962C8B-B14F-4D97-AF65-F5344CB8AC3E}">
        <p14:creationId xmlns:p14="http://schemas.microsoft.com/office/powerpoint/2010/main" val="12526257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5119" y="951411"/>
            <a:ext cx="6096000" cy="1631216"/>
          </a:xfrm>
          <a:prstGeom prst="rect">
            <a:avLst/>
          </a:prstGeom>
        </p:spPr>
        <p:txBody>
          <a:bodyPr>
            <a:spAutoFit/>
          </a:bodyPr>
          <a:lstStyle/>
          <a:p>
            <a:r>
              <a:rPr lang="en-US" sz="2800" b="1" i="0" u="none" strike="noStrike" baseline="0" dirty="0">
                <a:solidFill>
                  <a:srgbClr val="0184B8"/>
                </a:solidFill>
                <a:latin typeface="Arial-BoldMT"/>
              </a:rPr>
              <a:t>Finding the cost of a link</a:t>
            </a:r>
          </a:p>
          <a:p>
            <a:r>
              <a:rPr lang="en-US" b="0" i="0" u="none" strike="noStrike" baseline="0" dirty="0">
                <a:solidFill>
                  <a:srgbClr val="000000"/>
                </a:solidFill>
                <a:latin typeface="ArialMT"/>
              </a:rPr>
              <a:t>• Default port costs depend on the speed of the</a:t>
            </a:r>
          </a:p>
          <a:p>
            <a:r>
              <a:rPr lang="en-US" b="0" i="0" u="none" strike="noStrike" baseline="0" dirty="0">
                <a:solidFill>
                  <a:srgbClr val="000000"/>
                </a:solidFill>
                <a:latin typeface="ArialMT"/>
              </a:rPr>
              <a:t>link. Set by IEEE.</a:t>
            </a:r>
          </a:p>
          <a:p>
            <a:r>
              <a:rPr lang="en-US" b="0" i="0" u="none" strike="noStrike" baseline="0" dirty="0">
                <a:solidFill>
                  <a:srgbClr val="000000"/>
                </a:solidFill>
                <a:latin typeface="ArialMT"/>
              </a:rPr>
              <a:t>• Costs may change as faster Ethernet is</a:t>
            </a:r>
          </a:p>
          <a:p>
            <a:r>
              <a:rPr lang="en-US" b="0" i="0" u="none" strike="noStrike" baseline="0" dirty="0">
                <a:solidFill>
                  <a:srgbClr val="000000"/>
                </a:solidFill>
                <a:latin typeface="ArialMT"/>
              </a:rPr>
              <a:t>developed.</a:t>
            </a:r>
          </a:p>
        </p:txBody>
      </p:sp>
      <p:graphicFrame>
        <p:nvGraphicFramePr>
          <p:cNvPr id="4" name="Table 3"/>
          <p:cNvGraphicFramePr>
            <a:graphicFrameLocks noGrp="1"/>
          </p:cNvGraphicFramePr>
          <p:nvPr/>
        </p:nvGraphicFramePr>
        <p:xfrm>
          <a:off x="1998950" y="3194891"/>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63393">
                <a:tc>
                  <a:txBody>
                    <a:bodyPr/>
                    <a:lstStyle/>
                    <a:p>
                      <a:r>
                        <a:rPr lang="en-US" dirty="0"/>
                        <a:t>Link speed</a:t>
                      </a:r>
                    </a:p>
                  </a:txBody>
                  <a:tcPr/>
                </a:tc>
                <a:tc>
                  <a:txBody>
                    <a:bodyPr/>
                    <a:lstStyle/>
                    <a:p>
                      <a:r>
                        <a:rPr lang="en-US" dirty="0"/>
                        <a:t>Revised</a:t>
                      </a:r>
                      <a:r>
                        <a:rPr lang="en-US" baseline="0" dirty="0"/>
                        <a:t> Cost</a:t>
                      </a:r>
                      <a:endParaRPr lang="en-US" dirty="0"/>
                    </a:p>
                  </a:txBody>
                  <a:tcPr/>
                </a:tc>
                <a:tc>
                  <a:txBody>
                    <a:bodyPr/>
                    <a:lstStyle/>
                    <a:p>
                      <a:r>
                        <a:rPr lang="en-US" dirty="0"/>
                        <a:t>Previous Cost</a:t>
                      </a:r>
                    </a:p>
                  </a:txBody>
                  <a:tcPr/>
                </a:tc>
                <a:extLst>
                  <a:ext uri="{0D108BD9-81ED-4DB2-BD59-A6C34878D82A}">
                    <a16:rowId xmlns:a16="http://schemas.microsoft.com/office/drawing/2014/main" val="10000"/>
                  </a:ext>
                </a:extLst>
              </a:tr>
              <a:tr h="370840">
                <a:tc>
                  <a:txBody>
                    <a:bodyPr/>
                    <a:lstStyle/>
                    <a:p>
                      <a:r>
                        <a:rPr lang="en-US" dirty="0"/>
                        <a:t>10 </a:t>
                      </a:r>
                      <a:r>
                        <a:rPr lang="en-US" dirty="0" err="1"/>
                        <a:t>Gbps</a:t>
                      </a:r>
                      <a:endParaRPr lang="en-US" dirty="0"/>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 </a:t>
                      </a:r>
                      <a:r>
                        <a:rPr lang="en-US" dirty="0" err="1"/>
                        <a:t>Gbps</a:t>
                      </a:r>
                      <a:endParaRPr lang="en-US" dirty="0"/>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100 Mbps</a:t>
                      </a:r>
                    </a:p>
                  </a:txBody>
                  <a:tcPr/>
                </a:tc>
                <a:tc>
                  <a:txBody>
                    <a:bodyPr/>
                    <a:lstStyle/>
                    <a:p>
                      <a:r>
                        <a:rPr lang="en-US" dirty="0"/>
                        <a:t>19</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10 Mbps</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58457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336393"/>
            <a:ext cx="6096000" cy="2185214"/>
          </a:xfrm>
          <a:prstGeom prst="rect">
            <a:avLst/>
          </a:prstGeom>
        </p:spPr>
        <p:txBody>
          <a:bodyPr>
            <a:spAutoFit/>
          </a:bodyPr>
          <a:lstStyle/>
          <a:p>
            <a:r>
              <a:rPr lang="en-US" sz="2800" b="1" i="0" u="none" strike="noStrike" baseline="0" dirty="0">
                <a:solidFill>
                  <a:srgbClr val="0184B8"/>
                </a:solidFill>
                <a:latin typeface="Arial-BoldMT"/>
              </a:rPr>
              <a:t>Changing the cost of a link</a:t>
            </a:r>
          </a:p>
          <a:p>
            <a:r>
              <a:rPr lang="en-US" b="0" i="0" u="none" strike="noStrike" baseline="0" dirty="0">
                <a:solidFill>
                  <a:srgbClr val="000000"/>
                </a:solidFill>
                <a:latin typeface="ArialMT"/>
              </a:rPr>
              <a:t>• SW1(</a:t>
            </a:r>
            <a:r>
              <a:rPr lang="en-US" b="0" i="0" u="none" strike="noStrike" baseline="0" dirty="0" err="1">
                <a:solidFill>
                  <a:srgbClr val="000000"/>
                </a:solidFill>
                <a:latin typeface="ArialMT"/>
              </a:rPr>
              <a:t>config</a:t>
            </a:r>
            <a:r>
              <a:rPr lang="en-US" b="0" i="0" u="none" strike="noStrike" baseline="0" dirty="0">
                <a:solidFill>
                  <a:srgbClr val="000000"/>
                </a:solidFill>
                <a:latin typeface="ArialMT"/>
              </a:rPr>
              <a:t>)#</a:t>
            </a:r>
            <a:r>
              <a:rPr lang="en-US" b="1" i="0" u="none" strike="noStrike" baseline="0" dirty="0" err="1">
                <a:solidFill>
                  <a:srgbClr val="000000"/>
                </a:solidFill>
                <a:latin typeface="Arial-BoldMT"/>
              </a:rPr>
              <a:t>int</a:t>
            </a:r>
            <a:r>
              <a:rPr lang="en-US" b="1" i="0" u="none" strike="noStrike" baseline="0" dirty="0">
                <a:solidFill>
                  <a:srgbClr val="000000"/>
                </a:solidFill>
                <a:latin typeface="Arial-BoldMT"/>
              </a:rPr>
              <a:t> fa0/1</a:t>
            </a:r>
          </a:p>
          <a:p>
            <a:r>
              <a:rPr lang="en-US" b="0" i="0" u="none" strike="noStrike" baseline="0" dirty="0">
                <a:solidFill>
                  <a:srgbClr val="000000"/>
                </a:solidFill>
                <a:latin typeface="ArialMT"/>
              </a:rPr>
              <a:t>• SW1(</a:t>
            </a:r>
            <a:r>
              <a:rPr lang="en-US" b="0" i="0" u="none" strike="noStrike" baseline="0" dirty="0" err="1">
                <a:solidFill>
                  <a:srgbClr val="000000"/>
                </a:solidFill>
                <a:latin typeface="ArialMT"/>
              </a:rPr>
              <a:t>config</a:t>
            </a:r>
            <a:r>
              <a:rPr lang="en-US" b="0" i="0" u="none" strike="noStrike" baseline="0" dirty="0">
                <a:solidFill>
                  <a:srgbClr val="000000"/>
                </a:solidFill>
                <a:latin typeface="ArialMT"/>
              </a:rPr>
              <a:t>-if)#</a:t>
            </a:r>
            <a:r>
              <a:rPr lang="en-US" b="1" i="0" u="none" strike="noStrike" baseline="0" dirty="0">
                <a:solidFill>
                  <a:srgbClr val="000000"/>
                </a:solidFill>
                <a:latin typeface="Arial-BoldMT"/>
              </a:rPr>
              <a:t>spanning-tree cost 25</a:t>
            </a:r>
          </a:p>
          <a:p>
            <a:r>
              <a:rPr lang="en-US" b="0" i="0" u="none" strike="noStrike" baseline="0" dirty="0">
                <a:solidFill>
                  <a:srgbClr val="000000"/>
                </a:solidFill>
                <a:latin typeface="ArialMT"/>
              </a:rPr>
              <a:t>• SW1(</a:t>
            </a:r>
            <a:r>
              <a:rPr lang="en-US" b="0" i="0" u="none" strike="noStrike" baseline="0" dirty="0" err="1">
                <a:solidFill>
                  <a:srgbClr val="000000"/>
                </a:solidFill>
                <a:latin typeface="ArialMT"/>
              </a:rPr>
              <a:t>config</a:t>
            </a:r>
            <a:r>
              <a:rPr lang="en-US" b="0" i="0" u="none" strike="noStrike" baseline="0" dirty="0">
                <a:solidFill>
                  <a:srgbClr val="000000"/>
                </a:solidFill>
                <a:latin typeface="ArialMT"/>
              </a:rPr>
              <a:t>-if)#</a:t>
            </a:r>
            <a:r>
              <a:rPr lang="en-US" b="1" i="0" u="none" strike="noStrike" baseline="0" dirty="0">
                <a:solidFill>
                  <a:srgbClr val="000000"/>
                </a:solidFill>
                <a:latin typeface="Arial-BoldMT"/>
              </a:rPr>
              <a:t>end</a:t>
            </a:r>
          </a:p>
          <a:p>
            <a:r>
              <a:rPr lang="en-US" b="0" i="0" u="none" strike="noStrike" baseline="0" dirty="0">
                <a:solidFill>
                  <a:srgbClr val="000000"/>
                </a:solidFill>
                <a:latin typeface="ArialMT"/>
              </a:rPr>
              <a:t>• SW1(</a:t>
            </a:r>
            <a:r>
              <a:rPr lang="en-US" b="0" i="0" u="none" strike="noStrike" baseline="0" dirty="0" err="1">
                <a:solidFill>
                  <a:srgbClr val="000000"/>
                </a:solidFill>
                <a:latin typeface="ArialMT"/>
              </a:rPr>
              <a:t>config</a:t>
            </a:r>
            <a:r>
              <a:rPr lang="en-US" b="0" i="0" u="none" strike="noStrike" baseline="0" dirty="0">
                <a:solidFill>
                  <a:srgbClr val="000000"/>
                </a:solidFill>
                <a:latin typeface="ArialMT"/>
              </a:rPr>
              <a:t>)#</a:t>
            </a:r>
            <a:r>
              <a:rPr lang="en-US" b="1" i="0" u="none" strike="noStrike" baseline="0" dirty="0" err="1">
                <a:solidFill>
                  <a:srgbClr val="000000"/>
                </a:solidFill>
                <a:latin typeface="Arial-BoldMT"/>
              </a:rPr>
              <a:t>int</a:t>
            </a:r>
            <a:r>
              <a:rPr lang="en-US" b="1" i="0" u="none" strike="noStrike" baseline="0" dirty="0">
                <a:solidFill>
                  <a:srgbClr val="000000"/>
                </a:solidFill>
                <a:latin typeface="Arial-BoldMT"/>
              </a:rPr>
              <a:t> fa0/1</a:t>
            </a:r>
          </a:p>
          <a:p>
            <a:r>
              <a:rPr lang="en-US" b="0" i="0" u="none" strike="noStrike" baseline="0" dirty="0">
                <a:solidFill>
                  <a:srgbClr val="000000"/>
                </a:solidFill>
                <a:latin typeface="ArialMT"/>
              </a:rPr>
              <a:t>• SW1(</a:t>
            </a:r>
            <a:r>
              <a:rPr lang="en-US" b="0" i="0" u="none" strike="noStrike" baseline="0" dirty="0" err="1">
                <a:solidFill>
                  <a:srgbClr val="000000"/>
                </a:solidFill>
                <a:latin typeface="ArialMT"/>
              </a:rPr>
              <a:t>config</a:t>
            </a:r>
            <a:r>
              <a:rPr lang="en-US" b="0" i="0" u="none" strike="noStrike" baseline="0" dirty="0">
                <a:solidFill>
                  <a:srgbClr val="000000"/>
                </a:solidFill>
                <a:latin typeface="ArialMT"/>
              </a:rPr>
              <a:t>-if)#</a:t>
            </a:r>
            <a:r>
              <a:rPr lang="en-US" b="1" i="0" u="none" strike="noStrike" baseline="0" dirty="0">
                <a:solidFill>
                  <a:srgbClr val="000000"/>
                </a:solidFill>
                <a:latin typeface="Arial-BoldMT"/>
              </a:rPr>
              <a:t>no spanning-tree cost</a:t>
            </a:r>
          </a:p>
          <a:p>
            <a:r>
              <a:rPr lang="en-US" b="0" i="0" u="none" strike="noStrike" baseline="0" dirty="0">
                <a:solidFill>
                  <a:srgbClr val="000000"/>
                </a:solidFill>
                <a:latin typeface="ArialMT"/>
              </a:rPr>
              <a:t>• SW1(</a:t>
            </a:r>
            <a:r>
              <a:rPr lang="en-US" b="0" i="0" u="none" strike="noStrike" baseline="0" dirty="0" err="1">
                <a:solidFill>
                  <a:srgbClr val="000000"/>
                </a:solidFill>
                <a:latin typeface="ArialMT"/>
              </a:rPr>
              <a:t>config</a:t>
            </a:r>
            <a:r>
              <a:rPr lang="en-US" b="0" i="0" u="none" strike="noStrike" baseline="0" dirty="0">
                <a:solidFill>
                  <a:srgbClr val="000000"/>
                </a:solidFill>
                <a:latin typeface="ArialMT"/>
              </a:rPr>
              <a:t>-if)#</a:t>
            </a:r>
            <a:r>
              <a:rPr lang="en-US" b="1" i="0" u="none" strike="noStrike" baseline="0" dirty="0">
                <a:solidFill>
                  <a:srgbClr val="000000"/>
                </a:solidFill>
                <a:latin typeface="Arial-BoldMT"/>
              </a:rPr>
              <a:t>end</a:t>
            </a:r>
            <a:endParaRPr lang="en-US" dirty="0"/>
          </a:p>
        </p:txBody>
      </p:sp>
    </p:spTree>
    <p:extLst>
      <p:ext uri="{BB962C8B-B14F-4D97-AF65-F5344CB8AC3E}">
        <p14:creationId xmlns:p14="http://schemas.microsoft.com/office/powerpoint/2010/main" val="13198786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2410" y="996881"/>
            <a:ext cx="6096000" cy="1754326"/>
          </a:xfrm>
          <a:prstGeom prst="rect">
            <a:avLst/>
          </a:prstGeom>
        </p:spPr>
        <p:txBody>
          <a:bodyPr>
            <a:spAutoFit/>
          </a:bodyPr>
          <a:lstStyle/>
          <a:p>
            <a:r>
              <a:rPr lang="en-US" sz="800" b="0" i="0" u="none" strike="noStrike" baseline="0" dirty="0">
                <a:solidFill>
                  <a:srgbClr val="000000"/>
                </a:solidFill>
                <a:latin typeface="ArialMT"/>
              </a:rPr>
              <a:t>LAN Switching and Wireless – Chapter 5 26</a:t>
            </a:r>
          </a:p>
          <a:p>
            <a:r>
              <a:rPr lang="en-US" sz="2800" b="1" i="0" u="none" strike="noStrike" baseline="0" dirty="0">
                <a:solidFill>
                  <a:srgbClr val="0184B8"/>
                </a:solidFill>
                <a:latin typeface="Arial-BoldMT"/>
              </a:rPr>
              <a:t>What if ports have the same cost?</a:t>
            </a:r>
          </a:p>
          <a:p>
            <a:r>
              <a:rPr lang="en-US" b="0" i="0" u="none" strike="noStrike" baseline="0" dirty="0">
                <a:solidFill>
                  <a:srgbClr val="000000"/>
                </a:solidFill>
                <a:latin typeface="ArialMT"/>
              </a:rPr>
              <a:t>• Use the port priority and port number.</a:t>
            </a:r>
          </a:p>
          <a:p>
            <a:r>
              <a:rPr lang="en-US" b="0" i="0" u="none" strike="noStrike" baseline="0" dirty="0">
                <a:solidFill>
                  <a:srgbClr val="000000"/>
                </a:solidFill>
                <a:latin typeface="ArialMT"/>
              </a:rPr>
              <a:t>• By default</a:t>
            </a:r>
          </a:p>
          <a:p>
            <a:r>
              <a:rPr lang="en-US" b="0" i="0" u="none" strike="noStrike" baseline="0" dirty="0">
                <a:solidFill>
                  <a:srgbClr val="000000"/>
                </a:solidFill>
                <a:latin typeface="ArialMT"/>
              </a:rPr>
              <a:t>F0/1 has128.1</a:t>
            </a:r>
          </a:p>
          <a:p>
            <a:r>
              <a:rPr lang="en-US" b="0" i="0" u="none" strike="noStrike" baseline="0" dirty="0">
                <a:solidFill>
                  <a:srgbClr val="000000"/>
                </a:solidFill>
                <a:latin typeface="ArialMT"/>
              </a:rPr>
              <a:t>F0/2 has128.2</a:t>
            </a:r>
            <a:endParaRPr lang="en-US" dirty="0"/>
          </a:p>
        </p:txBody>
      </p:sp>
      <p:pic>
        <p:nvPicPr>
          <p:cNvPr id="3" name="Picture 2"/>
          <p:cNvPicPr>
            <a:picLocks noChangeAspect="1"/>
          </p:cNvPicPr>
          <p:nvPr/>
        </p:nvPicPr>
        <p:blipFill>
          <a:blip r:embed="rId2"/>
          <a:stretch>
            <a:fillRect/>
          </a:stretch>
        </p:blipFill>
        <p:spPr>
          <a:xfrm>
            <a:off x="5057167" y="2569783"/>
            <a:ext cx="4593609" cy="2809016"/>
          </a:xfrm>
          <a:prstGeom prst="rect">
            <a:avLst/>
          </a:prstGeom>
        </p:spPr>
      </p:pic>
      <p:sp>
        <p:nvSpPr>
          <p:cNvPr id="4" name="Right Arrow 3"/>
          <p:cNvSpPr/>
          <p:nvPr/>
        </p:nvSpPr>
        <p:spPr>
          <a:xfrm rot="5400000">
            <a:off x="6158429" y="4164364"/>
            <a:ext cx="616945" cy="319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5400000">
            <a:off x="7689349" y="4164364"/>
            <a:ext cx="616945" cy="319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7227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97894"/>
            <a:ext cx="6096000" cy="2462213"/>
          </a:xfrm>
          <a:prstGeom prst="rect">
            <a:avLst/>
          </a:prstGeom>
        </p:spPr>
        <p:txBody>
          <a:bodyPr>
            <a:spAutoFit/>
          </a:bodyPr>
          <a:lstStyle/>
          <a:p>
            <a:r>
              <a:rPr lang="en-US" sz="2800" b="1" i="0" u="none" strike="noStrike" baseline="0" dirty="0">
                <a:solidFill>
                  <a:srgbClr val="0184B8"/>
                </a:solidFill>
                <a:latin typeface="Arial-BoldMT"/>
              </a:rPr>
              <a:t>Configure port priority</a:t>
            </a:r>
          </a:p>
          <a:p>
            <a:r>
              <a:rPr lang="en-US" b="0" i="0" u="none" strike="noStrike" baseline="0" dirty="0">
                <a:solidFill>
                  <a:srgbClr val="000000"/>
                </a:solidFill>
                <a:latin typeface="ArialMT"/>
              </a:rPr>
              <a:t>• SW2(</a:t>
            </a:r>
            <a:r>
              <a:rPr lang="en-US" b="0" i="0" u="none" strike="noStrike" baseline="0" dirty="0" err="1">
                <a:solidFill>
                  <a:srgbClr val="000000"/>
                </a:solidFill>
                <a:latin typeface="ArialMT"/>
              </a:rPr>
              <a:t>config</a:t>
            </a:r>
            <a:r>
              <a:rPr lang="en-US" b="0" i="0" u="none" strike="noStrike" baseline="0" dirty="0">
                <a:solidFill>
                  <a:srgbClr val="000000"/>
                </a:solidFill>
                <a:latin typeface="ArialMT"/>
              </a:rPr>
              <a:t>-if)#spanning-tree port-priority 112</a:t>
            </a:r>
          </a:p>
          <a:p>
            <a:r>
              <a:rPr lang="en-US" b="0" i="0" u="none" strike="noStrike" baseline="0" dirty="0">
                <a:solidFill>
                  <a:srgbClr val="000000"/>
                </a:solidFill>
                <a:latin typeface="ArialMT"/>
              </a:rPr>
              <a:t>• Priority values range from 0 - 240, in increments of</a:t>
            </a:r>
          </a:p>
          <a:p>
            <a:r>
              <a:rPr lang="en-US" b="0" i="0" u="none" strike="noStrike" baseline="0" dirty="0">
                <a:solidFill>
                  <a:srgbClr val="000000"/>
                </a:solidFill>
                <a:latin typeface="ArialMT"/>
              </a:rPr>
              <a:t>16.</a:t>
            </a:r>
          </a:p>
          <a:p>
            <a:r>
              <a:rPr lang="en-US" b="0" i="0" u="none" strike="noStrike" baseline="0" dirty="0">
                <a:solidFill>
                  <a:srgbClr val="000000"/>
                </a:solidFill>
                <a:latin typeface="ArialMT"/>
              </a:rPr>
              <a:t>• The default port priority value is 128.</a:t>
            </a:r>
          </a:p>
          <a:p>
            <a:r>
              <a:rPr lang="en-US" b="0" i="0" u="none" strike="noStrike" baseline="0" dirty="0">
                <a:solidFill>
                  <a:srgbClr val="000000"/>
                </a:solidFill>
                <a:latin typeface="ArialMT"/>
              </a:rPr>
              <a:t>• Lower port priority value wins.</a:t>
            </a:r>
          </a:p>
          <a:p>
            <a:r>
              <a:rPr lang="en-US" b="0" i="0" u="none" strike="noStrike" baseline="0" dirty="0">
                <a:solidFill>
                  <a:srgbClr val="000000"/>
                </a:solidFill>
                <a:latin typeface="ArialMT"/>
              </a:rPr>
              <a:t>• Default port priority is 128.</a:t>
            </a:r>
          </a:p>
          <a:p>
            <a:r>
              <a:rPr lang="en-US" b="0" i="0" u="none" strike="noStrike" baseline="0" dirty="0">
                <a:solidFill>
                  <a:srgbClr val="000000"/>
                </a:solidFill>
                <a:latin typeface="ArialMT"/>
              </a:rPr>
              <a:t>• Losing port is shut down.</a:t>
            </a:r>
            <a:endParaRPr lang="en-US" dirty="0"/>
          </a:p>
        </p:txBody>
      </p:sp>
    </p:spTree>
    <p:extLst>
      <p:ext uri="{BB962C8B-B14F-4D97-AF65-F5344CB8AC3E}">
        <p14:creationId xmlns:p14="http://schemas.microsoft.com/office/powerpoint/2010/main" val="188382905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336393"/>
            <a:ext cx="6096000" cy="2185214"/>
          </a:xfrm>
          <a:prstGeom prst="rect">
            <a:avLst/>
          </a:prstGeom>
        </p:spPr>
        <p:txBody>
          <a:bodyPr>
            <a:spAutoFit/>
          </a:bodyPr>
          <a:lstStyle/>
          <a:p>
            <a:r>
              <a:rPr lang="en-US" sz="2800" b="1" i="0" u="none" strike="noStrike" baseline="0" dirty="0">
                <a:solidFill>
                  <a:srgbClr val="0184B8"/>
                </a:solidFill>
                <a:latin typeface="Arial-BoldMT"/>
              </a:rPr>
              <a:t>Passing cost information</a:t>
            </a:r>
          </a:p>
          <a:p>
            <a:r>
              <a:rPr lang="en-US" b="0" i="0" u="none" strike="noStrike" baseline="0" dirty="0">
                <a:solidFill>
                  <a:srgbClr val="000000"/>
                </a:solidFill>
                <a:latin typeface="ArialMT"/>
              </a:rPr>
              <a:t>• Each BPDU includes the cost of the path back</a:t>
            </a:r>
          </a:p>
          <a:p>
            <a:r>
              <a:rPr lang="en-US" b="0" i="0" u="none" strike="noStrike" baseline="0" dirty="0">
                <a:solidFill>
                  <a:srgbClr val="000000"/>
                </a:solidFill>
                <a:latin typeface="ArialMT"/>
              </a:rPr>
              <a:t>to the root bridge.</a:t>
            </a:r>
          </a:p>
          <a:p>
            <a:r>
              <a:rPr lang="en-US" b="0" i="0" u="none" strike="noStrike" baseline="0" dirty="0">
                <a:solidFill>
                  <a:srgbClr val="000000"/>
                </a:solidFill>
                <a:latin typeface="ArialMT"/>
              </a:rPr>
              <a:t>• The cost is the total cost of all the links.</a:t>
            </a:r>
          </a:p>
          <a:p>
            <a:r>
              <a:rPr lang="en-US" b="0" i="0" u="none" strike="noStrike" baseline="0" dirty="0">
                <a:solidFill>
                  <a:srgbClr val="000000"/>
                </a:solidFill>
                <a:latin typeface="ArialMT"/>
              </a:rPr>
              <a:t>• As a switch receives a BPDU, it updates the</a:t>
            </a:r>
          </a:p>
          <a:p>
            <a:r>
              <a:rPr lang="en-US" b="0" i="0" u="none" strike="noStrike" baseline="0" dirty="0">
                <a:solidFill>
                  <a:srgbClr val="000000"/>
                </a:solidFill>
                <a:latin typeface="ArialMT"/>
              </a:rPr>
              <a:t>cost by adding on the cost of the port through</a:t>
            </a:r>
          </a:p>
          <a:p>
            <a:r>
              <a:rPr lang="en-US" b="0" i="0" u="none" strike="noStrike" baseline="0" dirty="0">
                <a:solidFill>
                  <a:srgbClr val="000000"/>
                </a:solidFill>
                <a:latin typeface="ArialMT"/>
              </a:rPr>
              <a:t>which the BPDU was received.</a:t>
            </a:r>
            <a:endParaRPr lang="en-US" dirty="0"/>
          </a:p>
        </p:txBody>
      </p:sp>
    </p:spTree>
    <p:extLst>
      <p:ext uri="{BB962C8B-B14F-4D97-AF65-F5344CB8AC3E}">
        <p14:creationId xmlns:p14="http://schemas.microsoft.com/office/powerpoint/2010/main" val="15409511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586" y="490417"/>
            <a:ext cx="10289754" cy="5539978"/>
          </a:xfrm>
          <a:prstGeom prst="rect">
            <a:avLst/>
          </a:prstGeom>
        </p:spPr>
        <p:txBody>
          <a:bodyPr wrap="square">
            <a:spAutoFit/>
          </a:bodyPr>
          <a:lstStyle/>
          <a:p>
            <a:r>
              <a:rPr lang="en-US" sz="4400" b="1" i="0" u="none" strike="noStrike" baseline="0" dirty="0">
                <a:solidFill>
                  <a:srgbClr val="0184B8"/>
                </a:solidFill>
                <a:latin typeface="Arial-BoldMT"/>
              </a:rPr>
              <a:t>Port States</a:t>
            </a:r>
          </a:p>
          <a:p>
            <a:r>
              <a:rPr lang="en-US" dirty="0">
                <a:solidFill>
                  <a:srgbClr val="000000"/>
                </a:solidFill>
                <a:latin typeface="ArialMT"/>
              </a:rPr>
              <a:t>1. Blocking - The port is a non-designated port and does not participate in frame</a:t>
            </a:r>
          </a:p>
          <a:p>
            <a:r>
              <a:rPr lang="en-US" dirty="0">
                <a:solidFill>
                  <a:srgbClr val="000000"/>
                </a:solidFill>
                <a:latin typeface="ArialMT"/>
              </a:rPr>
              <a:t>forwarding.</a:t>
            </a:r>
          </a:p>
          <a:p>
            <a:r>
              <a:rPr lang="en-US" sz="1600" b="0" i="0" u="none" strike="noStrike" baseline="0" dirty="0">
                <a:solidFill>
                  <a:srgbClr val="000000"/>
                </a:solidFill>
                <a:latin typeface="ArialMT"/>
              </a:rPr>
              <a:t>– The port receives BPDU frames to determine the location and root ID of the root</a:t>
            </a:r>
          </a:p>
          <a:p>
            <a:r>
              <a:rPr lang="en-US" sz="1600" b="0" i="0" u="none" strike="noStrike" baseline="0" dirty="0">
                <a:solidFill>
                  <a:srgbClr val="000000"/>
                </a:solidFill>
                <a:latin typeface="ArialMT"/>
              </a:rPr>
              <a:t>bridge switch and what port roles each switch port should assume in the final active</a:t>
            </a:r>
          </a:p>
          <a:p>
            <a:r>
              <a:rPr lang="en-US" sz="1600" b="0" i="0" u="none" strike="noStrike" baseline="0" dirty="0">
                <a:solidFill>
                  <a:srgbClr val="000000"/>
                </a:solidFill>
                <a:latin typeface="ArialMT"/>
              </a:rPr>
              <a:t>STP topology.</a:t>
            </a:r>
          </a:p>
          <a:p>
            <a:r>
              <a:rPr lang="en-US" dirty="0">
                <a:solidFill>
                  <a:srgbClr val="000000"/>
                </a:solidFill>
                <a:latin typeface="ArialMT"/>
              </a:rPr>
              <a:t>2. Listening - STP has determined that the port can participate in frame</a:t>
            </a:r>
          </a:p>
          <a:p>
            <a:r>
              <a:rPr lang="en-US" dirty="0">
                <a:solidFill>
                  <a:srgbClr val="000000"/>
                </a:solidFill>
                <a:latin typeface="ArialMT"/>
              </a:rPr>
              <a:t>forwarding according to the BPDU frames that the switch has received thus</a:t>
            </a:r>
          </a:p>
          <a:p>
            <a:r>
              <a:rPr lang="en-US" dirty="0">
                <a:solidFill>
                  <a:srgbClr val="000000"/>
                </a:solidFill>
                <a:latin typeface="ArialMT"/>
              </a:rPr>
              <a:t>far.</a:t>
            </a:r>
          </a:p>
          <a:p>
            <a:r>
              <a:rPr lang="en-US" sz="1600" b="0" i="0" u="none" strike="noStrike" baseline="0" dirty="0">
                <a:solidFill>
                  <a:srgbClr val="000000"/>
                </a:solidFill>
                <a:latin typeface="ArialMT"/>
              </a:rPr>
              <a:t>– At this point, the switch port is not only receiving BPDU frames, it is also</a:t>
            </a:r>
          </a:p>
          <a:p>
            <a:r>
              <a:rPr lang="en-US" sz="1600" b="0" i="0" u="none" strike="noStrike" baseline="0" dirty="0">
                <a:solidFill>
                  <a:srgbClr val="000000"/>
                </a:solidFill>
                <a:latin typeface="ArialMT"/>
              </a:rPr>
              <a:t>transmitting its own BPDU frames and informing adjacent switches that the switch</a:t>
            </a:r>
          </a:p>
          <a:p>
            <a:r>
              <a:rPr lang="en-US" sz="1600" b="0" i="0" u="none" strike="noStrike" baseline="0" dirty="0">
                <a:solidFill>
                  <a:srgbClr val="000000"/>
                </a:solidFill>
                <a:latin typeface="ArialMT"/>
              </a:rPr>
              <a:t>port is preparing to participate in the active topology.</a:t>
            </a:r>
          </a:p>
          <a:p>
            <a:r>
              <a:rPr lang="en-US" dirty="0">
                <a:solidFill>
                  <a:srgbClr val="000000"/>
                </a:solidFill>
                <a:latin typeface="ArialMT"/>
              </a:rPr>
              <a:t>3. Learning - The port prepares to participate in frame forwarding and begins to</a:t>
            </a:r>
          </a:p>
          <a:p>
            <a:r>
              <a:rPr lang="en-US" dirty="0">
                <a:solidFill>
                  <a:srgbClr val="000000"/>
                </a:solidFill>
                <a:latin typeface="ArialMT"/>
              </a:rPr>
              <a:t>populate the MAC address table.</a:t>
            </a:r>
          </a:p>
          <a:p>
            <a:r>
              <a:rPr lang="en-US" dirty="0">
                <a:solidFill>
                  <a:srgbClr val="000000"/>
                </a:solidFill>
                <a:latin typeface="ArialMT"/>
              </a:rPr>
              <a:t>4. Forwarding - The port is considered part of the active topology and forwards</a:t>
            </a:r>
          </a:p>
          <a:p>
            <a:r>
              <a:rPr lang="en-US" dirty="0">
                <a:solidFill>
                  <a:srgbClr val="000000"/>
                </a:solidFill>
                <a:latin typeface="ArialMT"/>
              </a:rPr>
              <a:t>frames and also sends and receives BPDU frames.</a:t>
            </a:r>
          </a:p>
          <a:p>
            <a:r>
              <a:rPr lang="en-US" dirty="0">
                <a:solidFill>
                  <a:srgbClr val="000000"/>
                </a:solidFill>
                <a:latin typeface="ArialMT"/>
              </a:rPr>
              <a:t>5. Disabled - The Layer 2 port does not participate in STP and does not forward</a:t>
            </a:r>
          </a:p>
          <a:p>
            <a:r>
              <a:rPr lang="en-US" dirty="0">
                <a:solidFill>
                  <a:srgbClr val="000000"/>
                </a:solidFill>
                <a:latin typeface="ArialMT"/>
              </a:rPr>
              <a:t>frames.</a:t>
            </a:r>
          </a:p>
          <a:p>
            <a:r>
              <a:rPr lang="en-US" sz="1600" b="0" i="0" u="none" strike="noStrike" baseline="0" dirty="0">
                <a:solidFill>
                  <a:srgbClr val="000000"/>
                </a:solidFill>
                <a:latin typeface="ArialMT"/>
              </a:rPr>
              <a:t>– The disabled state is set when the switch port is administratively disabled.</a:t>
            </a:r>
            <a:endParaRPr lang="en-US" dirty="0"/>
          </a:p>
        </p:txBody>
      </p:sp>
    </p:spTree>
    <p:extLst>
      <p:ext uri="{BB962C8B-B14F-4D97-AF65-F5344CB8AC3E}">
        <p14:creationId xmlns:p14="http://schemas.microsoft.com/office/powerpoint/2010/main" val="86818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8308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59395"/>
            <a:ext cx="6096000" cy="2739211"/>
          </a:xfrm>
          <a:prstGeom prst="rect">
            <a:avLst/>
          </a:prstGeom>
        </p:spPr>
        <p:txBody>
          <a:bodyPr>
            <a:spAutoFit/>
          </a:bodyPr>
          <a:lstStyle/>
          <a:p>
            <a:r>
              <a:rPr lang="en-US" sz="2800" b="1" i="0" u="none" strike="noStrike" baseline="0" dirty="0">
                <a:solidFill>
                  <a:srgbClr val="0184B8"/>
                </a:solidFill>
                <a:latin typeface="Arial-BoldMT"/>
              </a:rPr>
              <a:t>Cisco </a:t>
            </a:r>
            <a:r>
              <a:rPr lang="en-US" sz="2800" b="1" i="0" u="none" strike="noStrike" baseline="0" dirty="0" err="1">
                <a:solidFill>
                  <a:srgbClr val="0184B8"/>
                </a:solidFill>
                <a:latin typeface="Arial-BoldMT"/>
              </a:rPr>
              <a:t>PortFast</a:t>
            </a:r>
            <a:endParaRPr lang="en-US" sz="2800" b="1" i="0" u="none" strike="noStrike" baseline="0" dirty="0">
              <a:solidFill>
                <a:srgbClr val="0184B8"/>
              </a:solidFill>
              <a:latin typeface="Arial-BoldMT"/>
            </a:endParaRPr>
          </a:p>
          <a:p>
            <a:r>
              <a:rPr lang="en-US" b="0" i="0" u="none" strike="noStrike" baseline="0" dirty="0">
                <a:solidFill>
                  <a:srgbClr val="000000"/>
                </a:solidFill>
                <a:latin typeface="ArialMT"/>
              </a:rPr>
              <a:t>• An access port leading to a workstation or</a:t>
            </a:r>
          </a:p>
          <a:p>
            <a:r>
              <a:rPr lang="en-US" b="0" i="0" u="none" strike="noStrike" baseline="0" dirty="0">
                <a:solidFill>
                  <a:srgbClr val="000000"/>
                </a:solidFill>
                <a:latin typeface="ArialMT"/>
              </a:rPr>
              <a:t>server does not need to go through the STP</a:t>
            </a:r>
          </a:p>
          <a:p>
            <a:r>
              <a:rPr lang="en-US" b="0" i="0" u="none" strike="noStrike" baseline="0" dirty="0">
                <a:solidFill>
                  <a:srgbClr val="000000"/>
                </a:solidFill>
                <a:latin typeface="ArialMT"/>
              </a:rPr>
              <a:t>modes because it will not be closed down.</a:t>
            </a:r>
          </a:p>
          <a:p>
            <a:r>
              <a:rPr lang="en-US" b="0" i="0" u="none" strike="noStrike" baseline="0" dirty="0">
                <a:solidFill>
                  <a:srgbClr val="000000"/>
                </a:solidFill>
                <a:latin typeface="ArialMT"/>
              </a:rPr>
              <a:t>• </a:t>
            </a:r>
            <a:r>
              <a:rPr lang="en-US" b="0" i="0" u="none" strike="noStrike" baseline="0" dirty="0" err="1">
                <a:solidFill>
                  <a:srgbClr val="000000"/>
                </a:solidFill>
                <a:latin typeface="ArialMT"/>
              </a:rPr>
              <a:t>PortFast</a:t>
            </a:r>
            <a:r>
              <a:rPr lang="en-US" b="0" i="0" u="none" strike="noStrike" baseline="0" dirty="0">
                <a:solidFill>
                  <a:srgbClr val="000000"/>
                </a:solidFill>
                <a:latin typeface="ArialMT"/>
              </a:rPr>
              <a:t> allows the port to go directly from</a:t>
            </a:r>
          </a:p>
          <a:p>
            <a:r>
              <a:rPr lang="en-US" b="0" i="0" u="none" strike="noStrike" baseline="0" dirty="0">
                <a:solidFill>
                  <a:srgbClr val="000000"/>
                </a:solidFill>
                <a:latin typeface="ArialMT"/>
              </a:rPr>
              <a:t>blocking to forwarding.</a:t>
            </a:r>
          </a:p>
          <a:p>
            <a:r>
              <a:rPr lang="en-US" b="0" i="0" u="none" strike="noStrike" baseline="0" dirty="0">
                <a:solidFill>
                  <a:srgbClr val="000000"/>
                </a:solidFill>
                <a:latin typeface="ArialMT"/>
              </a:rPr>
              <a:t>• If a switch is connected later and the port</a:t>
            </a:r>
          </a:p>
          <a:p>
            <a:r>
              <a:rPr lang="en-US" b="0" i="0" u="none" strike="noStrike" baseline="0" dirty="0">
                <a:solidFill>
                  <a:srgbClr val="000000"/>
                </a:solidFill>
                <a:latin typeface="ArialMT"/>
              </a:rPr>
              <a:t>receives a BPDU then can go to blocking and</a:t>
            </a:r>
          </a:p>
          <a:p>
            <a:r>
              <a:rPr lang="en-US" b="0" i="0" u="none" strike="noStrike" baseline="0" dirty="0">
                <a:solidFill>
                  <a:srgbClr val="000000"/>
                </a:solidFill>
                <a:latin typeface="ArialMT"/>
              </a:rPr>
              <a:t>then through the modes. (</a:t>
            </a:r>
            <a:r>
              <a:rPr lang="en-US" b="0" i="0" u="none" strike="noStrike" baseline="0" dirty="0" err="1">
                <a:solidFill>
                  <a:srgbClr val="000000"/>
                </a:solidFill>
                <a:latin typeface="ArialMT"/>
              </a:rPr>
              <a:t>BPDUGuard</a:t>
            </a:r>
            <a:r>
              <a:rPr lang="en-US" b="0" i="0" u="none" strike="noStrike" baseline="0" dirty="0">
                <a:solidFill>
                  <a:srgbClr val="000000"/>
                </a:solidFill>
                <a:latin typeface="ArialMT"/>
              </a:rPr>
              <a:t>)</a:t>
            </a:r>
            <a:endParaRPr lang="en-US" dirty="0"/>
          </a:p>
        </p:txBody>
      </p:sp>
    </p:spTree>
    <p:extLst>
      <p:ext uri="{BB962C8B-B14F-4D97-AF65-F5344CB8AC3E}">
        <p14:creationId xmlns:p14="http://schemas.microsoft.com/office/powerpoint/2010/main" val="1388616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7299" y="1457399"/>
            <a:ext cx="5837401" cy="3943201"/>
          </a:xfrm>
          <a:prstGeom prst="rect">
            <a:avLst/>
          </a:prstGeom>
        </p:spPr>
      </p:pic>
    </p:spTree>
    <p:extLst>
      <p:ext uri="{BB962C8B-B14F-4D97-AF65-F5344CB8AC3E}">
        <p14:creationId xmlns:p14="http://schemas.microsoft.com/office/powerpoint/2010/main" val="23077650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366897"/>
            <a:ext cx="6096000" cy="4124206"/>
          </a:xfrm>
          <a:prstGeom prst="rect">
            <a:avLst/>
          </a:prstGeom>
        </p:spPr>
        <p:txBody>
          <a:bodyPr>
            <a:spAutoFit/>
          </a:bodyPr>
          <a:lstStyle/>
          <a:p>
            <a:r>
              <a:rPr lang="en-US" sz="800" b="0" i="0" u="none" strike="noStrike" baseline="0" dirty="0">
                <a:solidFill>
                  <a:srgbClr val="000000"/>
                </a:solidFill>
                <a:latin typeface="ArialMT"/>
              </a:rPr>
              <a:t>LAN Switching and Wireless – Chapter 5 37</a:t>
            </a:r>
          </a:p>
          <a:p>
            <a:r>
              <a:rPr lang="en-US" sz="2800" b="1" i="0" u="none" strike="noStrike" baseline="0" dirty="0">
                <a:solidFill>
                  <a:srgbClr val="0184B8"/>
                </a:solidFill>
                <a:latin typeface="Arial-BoldMT"/>
              </a:rPr>
              <a:t>Topology change notification</a:t>
            </a:r>
          </a:p>
          <a:p>
            <a:r>
              <a:rPr lang="en-US" sz="2800" b="1" i="0" u="none" strike="noStrike" baseline="0" dirty="0">
                <a:solidFill>
                  <a:srgbClr val="0184B8"/>
                </a:solidFill>
                <a:latin typeface="Arial-BoldMT"/>
              </a:rPr>
              <a:t>(TCN)</a:t>
            </a:r>
          </a:p>
          <a:p>
            <a:r>
              <a:rPr lang="en-US" b="0" i="0" u="none" strike="noStrike" baseline="0" dirty="0">
                <a:solidFill>
                  <a:srgbClr val="000000"/>
                </a:solidFill>
                <a:latin typeface="ArialMT"/>
              </a:rPr>
              <a:t>• After the network converges, the root bridge sends</a:t>
            </a:r>
          </a:p>
          <a:p>
            <a:r>
              <a:rPr lang="en-US" b="0" i="0" u="none" strike="noStrike" baseline="0" dirty="0">
                <a:solidFill>
                  <a:srgbClr val="000000"/>
                </a:solidFill>
                <a:latin typeface="ArialMT"/>
              </a:rPr>
              <a:t>out BPDUs, but the other switches do not normally</a:t>
            </a:r>
          </a:p>
          <a:p>
            <a:r>
              <a:rPr lang="en-US" b="0" i="0" u="none" strike="noStrike" baseline="0" dirty="0">
                <a:solidFill>
                  <a:srgbClr val="000000"/>
                </a:solidFill>
                <a:latin typeface="ArialMT"/>
              </a:rPr>
              <a:t>send BPDUs back.</a:t>
            </a:r>
          </a:p>
          <a:p>
            <a:r>
              <a:rPr lang="en-US" b="0" i="0" u="none" strike="noStrike" baseline="0" dirty="0">
                <a:solidFill>
                  <a:srgbClr val="000000"/>
                </a:solidFill>
                <a:latin typeface="ArialMT"/>
              </a:rPr>
              <a:t>• If there is a topology change, a switch sends a</a:t>
            </a:r>
          </a:p>
          <a:p>
            <a:r>
              <a:rPr lang="en-US" b="0" i="0" u="none" strike="noStrike" baseline="0" dirty="0">
                <a:solidFill>
                  <a:srgbClr val="000000"/>
                </a:solidFill>
                <a:latin typeface="ArialMT"/>
              </a:rPr>
              <a:t>special BPDU called the topology change</a:t>
            </a:r>
          </a:p>
          <a:p>
            <a:r>
              <a:rPr lang="en-US" b="0" i="0" u="none" strike="noStrike" baseline="0" dirty="0">
                <a:solidFill>
                  <a:srgbClr val="000000"/>
                </a:solidFill>
                <a:latin typeface="ArialMT"/>
              </a:rPr>
              <a:t>notification (TCN) towards the root bridge.</a:t>
            </a:r>
          </a:p>
          <a:p>
            <a:r>
              <a:rPr lang="en-US" b="0" i="0" u="none" strike="noStrike" baseline="0" dirty="0">
                <a:solidFill>
                  <a:srgbClr val="000000"/>
                </a:solidFill>
                <a:latin typeface="ArialMT"/>
              </a:rPr>
              <a:t>• Each switch that receives the TCN sends an</a:t>
            </a:r>
          </a:p>
          <a:p>
            <a:r>
              <a:rPr lang="en-US" b="0" i="0" u="none" strike="noStrike" baseline="0" dirty="0">
                <a:solidFill>
                  <a:srgbClr val="000000"/>
                </a:solidFill>
                <a:latin typeface="ArialMT"/>
              </a:rPr>
              <a:t>acknowledgement and sends a TCN towards the</a:t>
            </a:r>
          </a:p>
          <a:p>
            <a:r>
              <a:rPr lang="en-US" b="0" i="0" u="none" strike="noStrike" baseline="0" dirty="0">
                <a:solidFill>
                  <a:srgbClr val="000000"/>
                </a:solidFill>
                <a:latin typeface="ArialMT"/>
              </a:rPr>
              <a:t>root bridge until the root bridge receives it.</a:t>
            </a:r>
          </a:p>
          <a:p>
            <a:r>
              <a:rPr lang="en-US" b="0" i="0" u="none" strike="noStrike" baseline="0" dirty="0">
                <a:solidFill>
                  <a:srgbClr val="000000"/>
                </a:solidFill>
                <a:latin typeface="ArialMT"/>
              </a:rPr>
              <a:t>• The root bridge then sends out BPDUs with the</a:t>
            </a:r>
          </a:p>
          <a:p>
            <a:r>
              <a:rPr lang="en-US" b="0" i="0" u="none" strike="noStrike" baseline="0" dirty="0">
                <a:solidFill>
                  <a:srgbClr val="000000"/>
                </a:solidFill>
                <a:latin typeface="ArialMT"/>
              </a:rPr>
              <a:t>topology change (TC) bit set.</a:t>
            </a:r>
            <a:endParaRPr lang="en-US" dirty="0"/>
          </a:p>
        </p:txBody>
      </p:sp>
    </p:spTree>
    <p:extLst>
      <p:ext uri="{BB962C8B-B14F-4D97-AF65-F5344CB8AC3E}">
        <p14:creationId xmlns:p14="http://schemas.microsoft.com/office/powerpoint/2010/main" val="34681682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66897"/>
            <a:ext cx="6096000" cy="4124206"/>
          </a:xfrm>
          <a:prstGeom prst="rect">
            <a:avLst/>
          </a:prstGeom>
        </p:spPr>
        <p:txBody>
          <a:bodyPr>
            <a:spAutoFit/>
          </a:bodyPr>
          <a:lstStyle/>
          <a:p>
            <a:r>
              <a:rPr lang="en-US" sz="800" b="0" i="0" u="none" strike="noStrike" baseline="0" dirty="0">
                <a:solidFill>
                  <a:srgbClr val="000000"/>
                </a:solidFill>
                <a:latin typeface="ArialMT"/>
              </a:rPr>
              <a:t>LAN Switching and Wireless – Chapter 5 37</a:t>
            </a:r>
          </a:p>
          <a:p>
            <a:r>
              <a:rPr lang="en-US" sz="2800" b="1" i="0" u="none" strike="noStrike" baseline="0" dirty="0">
                <a:solidFill>
                  <a:srgbClr val="0184B8"/>
                </a:solidFill>
                <a:latin typeface="Arial-BoldMT"/>
              </a:rPr>
              <a:t>Topology change notification</a:t>
            </a:r>
          </a:p>
          <a:p>
            <a:r>
              <a:rPr lang="en-US" sz="2800" b="1" i="0" u="none" strike="noStrike" baseline="0" dirty="0">
                <a:solidFill>
                  <a:srgbClr val="0184B8"/>
                </a:solidFill>
                <a:latin typeface="Arial-BoldMT"/>
              </a:rPr>
              <a:t>(TCN)</a:t>
            </a:r>
          </a:p>
          <a:p>
            <a:r>
              <a:rPr lang="en-US" b="0" i="0" u="none" strike="noStrike" baseline="0" dirty="0">
                <a:solidFill>
                  <a:srgbClr val="000000"/>
                </a:solidFill>
                <a:latin typeface="ArialMT"/>
              </a:rPr>
              <a:t>• After the network converges, the root bridge sends</a:t>
            </a:r>
          </a:p>
          <a:p>
            <a:r>
              <a:rPr lang="en-US" b="0" i="0" u="none" strike="noStrike" baseline="0" dirty="0">
                <a:solidFill>
                  <a:srgbClr val="000000"/>
                </a:solidFill>
                <a:latin typeface="ArialMT"/>
              </a:rPr>
              <a:t>out BPDUs, but the other switches do not normally</a:t>
            </a:r>
          </a:p>
          <a:p>
            <a:r>
              <a:rPr lang="en-US" b="0" i="0" u="none" strike="noStrike" baseline="0" dirty="0">
                <a:solidFill>
                  <a:srgbClr val="000000"/>
                </a:solidFill>
                <a:latin typeface="ArialMT"/>
              </a:rPr>
              <a:t>send BPDUs back.</a:t>
            </a:r>
          </a:p>
          <a:p>
            <a:r>
              <a:rPr lang="en-US" b="0" i="0" u="none" strike="noStrike" baseline="0" dirty="0">
                <a:solidFill>
                  <a:srgbClr val="000000"/>
                </a:solidFill>
                <a:latin typeface="ArialMT"/>
              </a:rPr>
              <a:t>• If there is a topology change, a switch sends a</a:t>
            </a:r>
          </a:p>
          <a:p>
            <a:r>
              <a:rPr lang="en-US" b="0" i="0" u="none" strike="noStrike" baseline="0" dirty="0">
                <a:solidFill>
                  <a:srgbClr val="000000"/>
                </a:solidFill>
                <a:latin typeface="ArialMT"/>
              </a:rPr>
              <a:t>special BPDU called the topology change</a:t>
            </a:r>
          </a:p>
          <a:p>
            <a:r>
              <a:rPr lang="en-US" b="0" i="0" u="none" strike="noStrike" baseline="0" dirty="0">
                <a:solidFill>
                  <a:srgbClr val="000000"/>
                </a:solidFill>
                <a:latin typeface="ArialMT"/>
              </a:rPr>
              <a:t>notification (TCN) towards the root bridge.</a:t>
            </a:r>
          </a:p>
          <a:p>
            <a:r>
              <a:rPr lang="en-US" b="0" i="0" u="none" strike="noStrike" baseline="0" dirty="0">
                <a:solidFill>
                  <a:srgbClr val="000000"/>
                </a:solidFill>
                <a:latin typeface="ArialMT"/>
              </a:rPr>
              <a:t>• Each switch that receives the TCN sends an</a:t>
            </a:r>
          </a:p>
          <a:p>
            <a:r>
              <a:rPr lang="en-US" b="0" i="0" u="none" strike="noStrike" baseline="0" dirty="0">
                <a:solidFill>
                  <a:srgbClr val="000000"/>
                </a:solidFill>
                <a:latin typeface="ArialMT"/>
              </a:rPr>
              <a:t>acknowledgement and sends a TCN towards the</a:t>
            </a:r>
          </a:p>
          <a:p>
            <a:r>
              <a:rPr lang="en-US" b="0" i="0" u="none" strike="noStrike" baseline="0" dirty="0">
                <a:solidFill>
                  <a:srgbClr val="000000"/>
                </a:solidFill>
                <a:latin typeface="ArialMT"/>
              </a:rPr>
              <a:t>root bridge until the root bridge receives it.</a:t>
            </a:r>
          </a:p>
          <a:p>
            <a:r>
              <a:rPr lang="en-US" b="0" i="0" u="none" strike="noStrike" baseline="0" dirty="0">
                <a:solidFill>
                  <a:srgbClr val="000000"/>
                </a:solidFill>
                <a:latin typeface="ArialMT"/>
              </a:rPr>
              <a:t>• The root bridge then sends out BPDUs with the</a:t>
            </a:r>
          </a:p>
          <a:p>
            <a:r>
              <a:rPr lang="en-US" b="0" i="0" u="none" strike="noStrike" baseline="0" dirty="0">
                <a:solidFill>
                  <a:srgbClr val="000000"/>
                </a:solidFill>
                <a:latin typeface="ArialMT"/>
              </a:rPr>
              <a:t>topology change (TC) bit set.</a:t>
            </a:r>
            <a:endParaRPr lang="en-US" dirty="0"/>
          </a:p>
        </p:txBody>
      </p:sp>
    </p:spTree>
    <p:extLst>
      <p:ext uri="{BB962C8B-B14F-4D97-AF65-F5344CB8AC3E}">
        <p14:creationId xmlns:p14="http://schemas.microsoft.com/office/powerpoint/2010/main" val="4283866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336393"/>
            <a:ext cx="6096000" cy="2185214"/>
          </a:xfrm>
          <a:prstGeom prst="rect">
            <a:avLst/>
          </a:prstGeom>
        </p:spPr>
        <p:txBody>
          <a:bodyPr>
            <a:spAutoFit/>
          </a:bodyPr>
          <a:lstStyle/>
          <a:p>
            <a:r>
              <a:rPr lang="en-US" sz="2800" b="1" i="0" u="none" strike="noStrike" baseline="0" dirty="0">
                <a:solidFill>
                  <a:srgbClr val="0184B8"/>
                </a:solidFill>
                <a:latin typeface="Arial-BoldMT"/>
              </a:rPr>
              <a:t>PVST+</a:t>
            </a:r>
          </a:p>
          <a:p>
            <a:r>
              <a:rPr lang="en-US" b="0" i="0" u="none" strike="noStrike" baseline="0" dirty="0">
                <a:solidFill>
                  <a:srgbClr val="000000"/>
                </a:solidFill>
                <a:latin typeface="ArialMT"/>
              </a:rPr>
              <a:t>• PVST+ is the default spanning-tree</a:t>
            </a:r>
          </a:p>
          <a:p>
            <a:r>
              <a:rPr lang="en-US" b="0" i="0" u="none" strike="noStrike" baseline="0" dirty="0">
                <a:solidFill>
                  <a:srgbClr val="000000"/>
                </a:solidFill>
                <a:latin typeface="ArialMT"/>
              </a:rPr>
              <a:t>configuration for recent Catalyst switches.</a:t>
            </a:r>
          </a:p>
          <a:p>
            <a:r>
              <a:rPr lang="en-US" b="0" i="0" u="none" strike="noStrike" baseline="0" dirty="0">
                <a:solidFill>
                  <a:srgbClr val="000000"/>
                </a:solidFill>
                <a:latin typeface="ArialMT"/>
              </a:rPr>
              <a:t>• The VLAN needs to be identified, so each BID</a:t>
            </a:r>
          </a:p>
          <a:p>
            <a:r>
              <a:rPr lang="en-US" b="0" i="0" u="none" strike="noStrike" baseline="0" dirty="0">
                <a:solidFill>
                  <a:srgbClr val="000000"/>
                </a:solidFill>
                <a:latin typeface="ArialMT"/>
              </a:rPr>
              <a:t>has 3 fields: priority, extended system ID field,</a:t>
            </a:r>
          </a:p>
          <a:p>
            <a:r>
              <a:rPr lang="en-US" b="0" i="0" u="none" strike="noStrike" baseline="0" dirty="0">
                <a:solidFill>
                  <a:srgbClr val="000000"/>
                </a:solidFill>
                <a:latin typeface="ArialMT"/>
              </a:rPr>
              <a:t>containing VLAN ID, MAC address.</a:t>
            </a:r>
          </a:p>
          <a:p>
            <a:r>
              <a:rPr lang="en-US" b="0" i="0" u="none" strike="noStrike" baseline="0" dirty="0">
                <a:solidFill>
                  <a:srgbClr val="000000"/>
                </a:solidFill>
                <a:latin typeface="ArialMT"/>
              </a:rPr>
              <a:t>• Original BID just had priority, MAC address</a:t>
            </a:r>
            <a:endParaRPr lang="en-US" dirty="0"/>
          </a:p>
        </p:txBody>
      </p:sp>
    </p:spTree>
    <p:extLst>
      <p:ext uri="{BB962C8B-B14F-4D97-AF65-F5344CB8AC3E}">
        <p14:creationId xmlns:p14="http://schemas.microsoft.com/office/powerpoint/2010/main" val="39019695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6603" y="902939"/>
            <a:ext cx="10443989" cy="4031873"/>
          </a:xfrm>
          <a:prstGeom prst="rect">
            <a:avLst/>
          </a:prstGeom>
        </p:spPr>
        <p:txBody>
          <a:bodyPr wrap="square">
            <a:spAutoFit/>
          </a:bodyPr>
          <a:lstStyle/>
          <a:p>
            <a:r>
              <a:rPr lang="en-US" sz="4000" b="1" i="0" u="none" strike="noStrike" baseline="0" dirty="0">
                <a:solidFill>
                  <a:srgbClr val="0184B8"/>
                </a:solidFill>
                <a:latin typeface="Arial-BoldMT"/>
              </a:rPr>
              <a:t>What is RSTP?</a:t>
            </a:r>
          </a:p>
          <a:p>
            <a:r>
              <a:rPr lang="en-US" sz="2000" b="0" i="0" u="none" strike="noStrike" baseline="0" dirty="0">
                <a:solidFill>
                  <a:srgbClr val="0184B8"/>
                </a:solidFill>
                <a:latin typeface="ArialMT"/>
              </a:rPr>
              <a:t>• RSTP (IEEE 802.1w) is an evolution of the 802.1D.</a:t>
            </a:r>
          </a:p>
          <a:p>
            <a:r>
              <a:rPr lang="en-US" b="0" i="0" u="none" strike="noStrike" baseline="0" dirty="0">
                <a:solidFill>
                  <a:srgbClr val="B31A1A"/>
                </a:solidFill>
                <a:latin typeface="ArialMT"/>
              </a:rPr>
              <a:t>– RSTP does not have a blocking port state.</a:t>
            </a:r>
          </a:p>
          <a:p>
            <a:r>
              <a:rPr lang="en-US" sz="1600" b="0" i="0" u="none" strike="noStrike" baseline="0" dirty="0">
                <a:solidFill>
                  <a:srgbClr val="000000"/>
                </a:solidFill>
                <a:latin typeface="ArialMT"/>
              </a:rPr>
              <a:t>• RSTP defines port states as </a:t>
            </a:r>
            <a:r>
              <a:rPr lang="en-US" sz="1600" b="0" i="0" u="none" strike="noStrike" baseline="0" dirty="0">
                <a:solidFill>
                  <a:srgbClr val="FF0000"/>
                </a:solidFill>
                <a:latin typeface="ArialMT"/>
              </a:rPr>
              <a:t>discarding</a:t>
            </a:r>
            <a:r>
              <a:rPr lang="en-US" sz="1600" b="0" i="0" u="none" strike="noStrike" baseline="0" dirty="0">
                <a:solidFill>
                  <a:srgbClr val="000000"/>
                </a:solidFill>
                <a:latin typeface="ArialMT"/>
              </a:rPr>
              <a:t>, </a:t>
            </a:r>
            <a:r>
              <a:rPr lang="en-US" sz="1600" b="0" i="0" u="none" strike="noStrike" baseline="0" dirty="0">
                <a:solidFill>
                  <a:srgbClr val="FF0000"/>
                </a:solidFill>
                <a:latin typeface="ArialMT"/>
              </a:rPr>
              <a:t>learning</a:t>
            </a:r>
            <a:r>
              <a:rPr lang="en-US" sz="1600" b="0" i="0" u="none" strike="noStrike" baseline="0" dirty="0">
                <a:solidFill>
                  <a:srgbClr val="000000"/>
                </a:solidFill>
                <a:latin typeface="ArialMT"/>
              </a:rPr>
              <a:t>, or</a:t>
            </a:r>
          </a:p>
          <a:p>
            <a:r>
              <a:rPr lang="en-US" sz="1600" b="0" i="0" u="none" strike="noStrike" baseline="0" dirty="0">
                <a:solidFill>
                  <a:srgbClr val="FF0000"/>
                </a:solidFill>
                <a:latin typeface="ArialMT"/>
              </a:rPr>
              <a:t>forwarding</a:t>
            </a:r>
            <a:r>
              <a:rPr lang="en-US" sz="1600" b="0" i="0" u="none" strike="noStrike" baseline="0" dirty="0">
                <a:solidFill>
                  <a:srgbClr val="000000"/>
                </a:solidFill>
                <a:latin typeface="ArialMT"/>
              </a:rPr>
              <a:t>.</a:t>
            </a:r>
          </a:p>
          <a:p>
            <a:r>
              <a:rPr lang="en-US" sz="1600" b="0" i="0" u="none" strike="noStrike" baseline="0" dirty="0">
                <a:solidFill>
                  <a:srgbClr val="000000"/>
                </a:solidFill>
                <a:latin typeface="ArialMT"/>
              </a:rPr>
              <a:t>• Port F0/3 on switch S2 is an alternate port in discarding</a:t>
            </a:r>
          </a:p>
          <a:p>
            <a:r>
              <a:rPr lang="en-US" sz="1600" b="0" i="0" u="none" strike="noStrike" baseline="0" dirty="0">
                <a:solidFill>
                  <a:srgbClr val="000000"/>
                </a:solidFill>
                <a:latin typeface="ArialMT"/>
              </a:rPr>
              <a:t>state.</a:t>
            </a:r>
          </a:p>
          <a:p>
            <a:r>
              <a:rPr lang="en-US" sz="2000" b="0" i="0" u="none" strike="noStrike" baseline="0" dirty="0">
                <a:solidFill>
                  <a:srgbClr val="0184B8"/>
                </a:solidFill>
                <a:latin typeface="ArialMT"/>
              </a:rPr>
              <a:t>• RSTP can achieve much faster convergence in a</a:t>
            </a:r>
          </a:p>
          <a:p>
            <a:r>
              <a:rPr lang="en-US" sz="2000" b="0" i="0" u="none" strike="noStrike" baseline="0" dirty="0">
                <a:solidFill>
                  <a:srgbClr val="0184B8"/>
                </a:solidFill>
                <a:latin typeface="ArialMT"/>
              </a:rPr>
              <a:t>properly configured network, sometimes in as little as a</a:t>
            </a:r>
          </a:p>
          <a:p>
            <a:r>
              <a:rPr lang="en-US" sz="2000" b="0" i="0" u="none" strike="noStrike" baseline="0" dirty="0">
                <a:solidFill>
                  <a:srgbClr val="0184B8"/>
                </a:solidFill>
                <a:latin typeface="ArialMT"/>
              </a:rPr>
              <a:t>few hundred milliseconds.</a:t>
            </a:r>
          </a:p>
          <a:p>
            <a:r>
              <a:rPr lang="en-US" b="0" i="0" u="none" strike="noStrike" baseline="0" dirty="0">
                <a:solidFill>
                  <a:srgbClr val="000000"/>
                </a:solidFill>
                <a:latin typeface="ArialMT"/>
              </a:rPr>
              <a:t>– If a port is configured to be an alternate or a backup port</a:t>
            </a:r>
          </a:p>
          <a:p>
            <a:r>
              <a:rPr lang="en-US" b="0" i="0" u="none" strike="noStrike" baseline="0" dirty="0">
                <a:solidFill>
                  <a:srgbClr val="000000"/>
                </a:solidFill>
                <a:latin typeface="ArialMT"/>
              </a:rPr>
              <a:t>it can immediately change to a forwarding state without</a:t>
            </a:r>
          </a:p>
          <a:p>
            <a:r>
              <a:rPr lang="en-US" b="0" i="0" u="none" strike="noStrike" baseline="0" dirty="0">
                <a:solidFill>
                  <a:srgbClr val="000000"/>
                </a:solidFill>
                <a:latin typeface="ArialMT"/>
              </a:rPr>
              <a:t>waiting for the network to converge.</a:t>
            </a:r>
          </a:p>
        </p:txBody>
      </p:sp>
    </p:spTree>
    <p:extLst>
      <p:ext uri="{BB962C8B-B14F-4D97-AF65-F5344CB8AC3E}">
        <p14:creationId xmlns:p14="http://schemas.microsoft.com/office/powerpoint/2010/main" val="12355314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sz="2000" b="0" i="0" u="none" strike="noStrike" baseline="0" dirty="0">
                <a:solidFill>
                  <a:srgbClr val="000000"/>
                </a:solidFill>
                <a:latin typeface="ArialMT"/>
              </a:rPr>
              <a:t>• The following briefly describes RSTP characteristics:</a:t>
            </a:r>
          </a:p>
          <a:p>
            <a:r>
              <a:rPr lang="en-US" b="0" i="0" u="none" strike="noStrike" baseline="0" dirty="0">
                <a:solidFill>
                  <a:srgbClr val="006600"/>
                </a:solidFill>
                <a:latin typeface="ArialMT"/>
              </a:rPr>
              <a:t>– RSTP is the preferred protocol for preventing Layer 2</a:t>
            </a:r>
          </a:p>
          <a:p>
            <a:r>
              <a:rPr lang="en-US" b="0" i="0" u="none" strike="noStrike" baseline="0" dirty="0">
                <a:solidFill>
                  <a:srgbClr val="006600"/>
                </a:solidFill>
                <a:latin typeface="ArialMT"/>
              </a:rPr>
              <a:t>loops in a switched network environment.</a:t>
            </a:r>
          </a:p>
          <a:p>
            <a:r>
              <a:rPr lang="en-US" b="0" i="0" u="none" strike="noStrike" baseline="0" dirty="0">
                <a:solidFill>
                  <a:srgbClr val="006600"/>
                </a:solidFill>
                <a:latin typeface="ArialMT"/>
              </a:rPr>
              <a:t>– Cisco-proprietary enhancements, such as </a:t>
            </a:r>
            <a:r>
              <a:rPr lang="en-US" b="0" i="0" u="none" strike="noStrike" baseline="0" dirty="0" err="1">
                <a:solidFill>
                  <a:srgbClr val="006600"/>
                </a:solidFill>
                <a:latin typeface="ArialMT"/>
              </a:rPr>
              <a:t>UplinkFast</a:t>
            </a:r>
            <a:endParaRPr lang="en-US" b="0" i="0" u="none" strike="noStrike" baseline="0" dirty="0">
              <a:solidFill>
                <a:srgbClr val="006600"/>
              </a:solidFill>
              <a:latin typeface="ArialMT"/>
            </a:endParaRPr>
          </a:p>
          <a:p>
            <a:r>
              <a:rPr lang="en-US" b="0" i="0" u="none" strike="noStrike" baseline="0" dirty="0">
                <a:solidFill>
                  <a:srgbClr val="006600"/>
                </a:solidFill>
                <a:latin typeface="ArialMT"/>
              </a:rPr>
              <a:t>and </a:t>
            </a:r>
            <a:r>
              <a:rPr lang="en-US" b="0" i="0" u="none" strike="noStrike" baseline="0" dirty="0" err="1">
                <a:solidFill>
                  <a:srgbClr val="006600"/>
                </a:solidFill>
                <a:latin typeface="ArialMT"/>
              </a:rPr>
              <a:t>BackboneFast</a:t>
            </a:r>
            <a:r>
              <a:rPr lang="en-US" b="0" i="0" u="none" strike="noStrike" baseline="0" dirty="0">
                <a:solidFill>
                  <a:srgbClr val="006600"/>
                </a:solidFill>
                <a:latin typeface="ArialMT"/>
              </a:rPr>
              <a:t>, are not compatible with RSTP.</a:t>
            </a:r>
          </a:p>
          <a:p>
            <a:r>
              <a:rPr lang="en-US" b="0" i="0" u="none" strike="noStrike" baseline="0" dirty="0">
                <a:solidFill>
                  <a:srgbClr val="006600"/>
                </a:solidFill>
                <a:latin typeface="ArialMT"/>
              </a:rPr>
              <a:t>– RSTP (802.1w) supersedes STP (802.1D) while</a:t>
            </a:r>
          </a:p>
          <a:p>
            <a:r>
              <a:rPr lang="en-US" b="0" i="0" u="none" strike="noStrike" baseline="0" dirty="0">
                <a:solidFill>
                  <a:srgbClr val="006600"/>
                </a:solidFill>
                <a:latin typeface="ArialMT"/>
              </a:rPr>
              <a:t>retaining backward compatibility.</a:t>
            </a:r>
          </a:p>
          <a:p>
            <a:r>
              <a:rPr lang="en-US" sz="1600" b="0" i="0" u="none" strike="noStrike" baseline="0" dirty="0">
                <a:solidFill>
                  <a:srgbClr val="000000"/>
                </a:solidFill>
                <a:latin typeface="ArialMT"/>
              </a:rPr>
              <a:t>• In addition, 802.1w is capable of reverting back to 802.1D to</a:t>
            </a:r>
          </a:p>
          <a:p>
            <a:r>
              <a:rPr lang="en-US" sz="1600" b="0" i="0" u="none" strike="noStrike" baseline="0" dirty="0">
                <a:solidFill>
                  <a:srgbClr val="000000"/>
                </a:solidFill>
                <a:latin typeface="ArialMT"/>
              </a:rPr>
              <a:t>interoperate with legacy switches on a per-port basis.</a:t>
            </a:r>
          </a:p>
          <a:p>
            <a:r>
              <a:rPr lang="en-US" b="0" i="0" u="none" strike="noStrike" baseline="0" dirty="0">
                <a:solidFill>
                  <a:srgbClr val="006600"/>
                </a:solidFill>
                <a:latin typeface="ArialMT"/>
              </a:rPr>
              <a:t>– RSTP keeps the same BPDU format as IEEE 802.1D,</a:t>
            </a:r>
          </a:p>
          <a:p>
            <a:r>
              <a:rPr lang="en-US" b="0" i="0" u="none" strike="noStrike" baseline="0" dirty="0">
                <a:solidFill>
                  <a:srgbClr val="006600"/>
                </a:solidFill>
                <a:latin typeface="ArialMT"/>
              </a:rPr>
              <a:t>except that the version field is set to 2 to indicate RSTP.</a:t>
            </a:r>
          </a:p>
          <a:p>
            <a:r>
              <a:rPr lang="en-US" b="0" i="0" u="none" strike="noStrike" baseline="0" dirty="0">
                <a:solidFill>
                  <a:srgbClr val="006600"/>
                </a:solidFill>
                <a:latin typeface="ArialMT"/>
              </a:rPr>
              <a:t>– Port can safely transition to the forwarding state without</a:t>
            </a:r>
          </a:p>
          <a:p>
            <a:r>
              <a:rPr lang="en-US" b="0" i="0" u="none" strike="noStrike" baseline="0" dirty="0">
                <a:solidFill>
                  <a:srgbClr val="006600"/>
                </a:solidFill>
                <a:latin typeface="ArialMT"/>
              </a:rPr>
              <a:t>having to rely on any timer configuration.</a:t>
            </a:r>
            <a:endParaRPr lang="en-US" dirty="0"/>
          </a:p>
        </p:txBody>
      </p:sp>
    </p:spTree>
    <p:extLst>
      <p:ext uri="{BB962C8B-B14F-4D97-AF65-F5344CB8AC3E}">
        <p14:creationId xmlns:p14="http://schemas.microsoft.com/office/powerpoint/2010/main" val="16471176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59395"/>
            <a:ext cx="6096000" cy="3016210"/>
          </a:xfrm>
          <a:prstGeom prst="rect">
            <a:avLst/>
          </a:prstGeom>
        </p:spPr>
        <p:txBody>
          <a:bodyPr>
            <a:spAutoFit/>
          </a:bodyPr>
          <a:lstStyle/>
          <a:p>
            <a:r>
              <a:rPr lang="en-US" sz="2800" b="1" i="0" u="none" strike="noStrike" baseline="0" dirty="0">
                <a:solidFill>
                  <a:srgbClr val="0184B8"/>
                </a:solidFill>
                <a:latin typeface="Arial-BoldMT"/>
              </a:rPr>
              <a:t>Design considerations</a:t>
            </a:r>
          </a:p>
          <a:p>
            <a:r>
              <a:rPr lang="en-US" b="0" i="0" u="none" strike="noStrike" baseline="0" dirty="0">
                <a:solidFill>
                  <a:srgbClr val="000000"/>
                </a:solidFill>
                <a:latin typeface="ArialMT"/>
              </a:rPr>
              <a:t>• Root bridge should be a powerful switch in the</a:t>
            </a:r>
          </a:p>
          <a:p>
            <a:r>
              <a:rPr lang="en-US" b="0" i="0" u="none" strike="noStrike" baseline="0" dirty="0" err="1">
                <a:solidFill>
                  <a:srgbClr val="000000"/>
                </a:solidFill>
                <a:latin typeface="ArialMT"/>
              </a:rPr>
              <a:t>centre</a:t>
            </a:r>
            <a:r>
              <a:rPr lang="en-US" b="0" i="0" u="none" strike="noStrike" baseline="0" dirty="0">
                <a:solidFill>
                  <a:srgbClr val="000000"/>
                </a:solidFill>
                <a:latin typeface="ArialMT"/>
              </a:rPr>
              <a:t> of the network.</a:t>
            </a:r>
          </a:p>
          <a:p>
            <a:r>
              <a:rPr lang="en-US" dirty="0">
                <a:solidFill>
                  <a:srgbClr val="000000"/>
                </a:solidFill>
                <a:latin typeface="ArialMT"/>
              </a:rPr>
              <a:t>AND – configure root bridge manually!!!</a:t>
            </a:r>
            <a:endParaRPr lang="en-US" b="0" i="0" u="none" strike="noStrike" baseline="0" dirty="0">
              <a:solidFill>
                <a:srgbClr val="000000"/>
              </a:solidFill>
              <a:latin typeface="ArialMT"/>
            </a:endParaRPr>
          </a:p>
          <a:p>
            <a:r>
              <a:rPr lang="en-US" b="0" i="0" u="none" strike="noStrike" baseline="0" dirty="0">
                <a:solidFill>
                  <a:srgbClr val="000000"/>
                </a:solidFill>
                <a:latin typeface="ArialMT"/>
              </a:rPr>
              <a:t>• </a:t>
            </a:r>
            <a:r>
              <a:rPr lang="en-US" b="0" i="0" u="none" strike="noStrike" baseline="0" dirty="0" err="1">
                <a:solidFill>
                  <a:srgbClr val="000000"/>
                </a:solidFill>
                <a:latin typeface="ArialMT"/>
              </a:rPr>
              <a:t>Minimise</a:t>
            </a:r>
            <a:r>
              <a:rPr lang="en-US" b="0" i="0" u="none" strike="noStrike" baseline="0" dirty="0">
                <a:solidFill>
                  <a:srgbClr val="000000"/>
                </a:solidFill>
                <a:latin typeface="ArialMT"/>
              </a:rPr>
              <a:t> the number of ports that need to be</a:t>
            </a:r>
          </a:p>
          <a:p>
            <a:r>
              <a:rPr lang="en-US" b="0" i="0" u="none" strike="noStrike" baseline="0" dirty="0">
                <a:solidFill>
                  <a:srgbClr val="000000"/>
                </a:solidFill>
                <a:latin typeface="ArialMT"/>
              </a:rPr>
              <a:t>shut down by STP.</a:t>
            </a:r>
          </a:p>
          <a:p>
            <a:r>
              <a:rPr lang="en-US" b="0" i="0" u="none" strike="noStrike" baseline="0" dirty="0">
                <a:solidFill>
                  <a:srgbClr val="000000"/>
                </a:solidFill>
                <a:latin typeface="ArialMT"/>
              </a:rPr>
              <a:t>• Use VTP pruning.</a:t>
            </a:r>
          </a:p>
          <a:p>
            <a:r>
              <a:rPr lang="en-US" b="0" i="0" u="none" strike="noStrike" baseline="0" dirty="0">
                <a:solidFill>
                  <a:srgbClr val="000000"/>
                </a:solidFill>
                <a:latin typeface="ArialMT"/>
              </a:rPr>
              <a:t>• Use layer 3 switches in the core.</a:t>
            </a:r>
          </a:p>
          <a:p>
            <a:r>
              <a:rPr lang="en-US" b="0" i="0" u="none" strike="noStrike" baseline="0" dirty="0">
                <a:solidFill>
                  <a:srgbClr val="000000"/>
                </a:solidFill>
                <a:latin typeface="ArialMT"/>
              </a:rPr>
              <a:t>• Keep STP running even if no ports need to be</a:t>
            </a:r>
          </a:p>
          <a:p>
            <a:r>
              <a:rPr lang="en-US" b="0" i="0" u="none" strike="noStrike" baseline="0" dirty="0">
                <a:solidFill>
                  <a:srgbClr val="000000"/>
                </a:solidFill>
                <a:latin typeface="ArialMT"/>
              </a:rPr>
              <a:t>shut down.</a:t>
            </a:r>
            <a:endParaRPr lang="en-US" dirty="0"/>
          </a:p>
        </p:txBody>
      </p:sp>
    </p:spTree>
    <p:extLst>
      <p:ext uri="{BB962C8B-B14F-4D97-AF65-F5344CB8AC3E}">
        <p14:creationId xmlns:p14="http://schemas.microsoft.com/office/powerpoint/2010/main" val="383180689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Bridge Path</a:t>
            </a:r>
          </a:p>
        </p:txBody>
      </p:sp>
      <p:sp>
        <p:nvSpPr>
          <p:cNvPr id="3" name="Content Placeholder 2"/>
          <p:cNvSpPr>
            <a:spLocks noGrp="1"/>
          </p:cNvSpPr>
          <p:nvPr>
            <p:ph idx="1"/>
          </p:nvPr>
        </p:nvSpPr>
        <p:spPr/>
        <p:txBody>
          <a:bodyPr/>
          <a:lstStyle/>
          <a:p>
            <a:r>
              <a:rPr lang="en-US" dirty="0"/>
              <a:t>Newer switching technology that is part of Software Defined Networking or SDN</a:t>
            </a:r>
          </a:p>
          <a:p>
            <a:r>
              <a:rPr lang="en-US" dirty="0"/>
              <a:t>IEEE 802.aq standard</a:t>
            </a:r>
          </a:p>
          <a:p>
            <a:r>
              <a:rPr lang="en-US" dirty="0"/>
              <a:t>Permits active redundant links for more efficient switching at layer 2</a:t>
            </a:r>
          </a:p>
          <a:p>
            <a:r>
              <a:rPr lang="en-US" dirty="0"/>
              <a:t>Algorithm based upon link-state routing </a:t>
            </a:r>
            <a:r>
              <a:rPr lang="en-US"/>
              <a:t>protocol IS-IS (Layer 3)</a:t>
            </a:r>
            <a:endParaRPr lang="en-US" dirty="0"/>
          </a:p>
          <a:p>
            <a:r>
              <a:rPr lang="en-US" dirty="0"/>
              <a:t>Cisco has a competing technology called </a:t>
            </a:r>
            <a:r>
              <a:rPr lang="en-US" dirty="0" err="1"/>
              <a:t>FabricPath</a:t>
            </a:r>
            <a:r>
              <a:rPr lang="en-US" dirty="0"/>
              <a:t> which is based upon the IETF’s Trill (transparent inter-connection of lots of links)</a:t>
            </a:r>
          </a:p>
        </p:txBody>
      </p:sp>
    </p:spTree>
    <p:extLst>
      <p:ext uri="{BB962C8B-B14F-4D97-AF65-F5344CB8AC3E}">
        <p14:creationId xmlns:p14="http://schemas.microsoft.com/office/powerpoint/2010/main" val="40856997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6479-5C92-4883-A8FF-CB27EF5987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8B2C5B-1D5A-404D-8887-7B68813AB1F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57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  </a:t>
            </a:r>
          </a:p>
        </p:txBody>
      </p:sp>
      <p:sp>
        <p:nvSpPr>
          <p:cNvPr id="3" name="Subtitle 2"/>
          <p:cNvSpPr>
            <a:spLocks noGrp="1"/>
          </p:cNvSpPr>
          <p:nvPr>
            <p:ph type="subTitle" idx="1"/>
          </p:nvPr>
        </p:nvSpPr>
        <p:spPr/>
        <p:txBody>
          <a:bodyPr/>
          <a:lstStyle/>
          <a:p>
            <a:r>
              <a:rPr lang="en-US" dirty="0"/>
              <a:t>LAN’s and Ethernet</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a:t>
            </a:r>
            <a:r>
              <a:rPr lang="en-US"/>
              <a:t>Router Configuration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351182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Configuration</a:t>
            </a:r>
          </a:p>
        </p:txBody>
      </p:sp>
      <p:sp>
        <p:nvSpPr>
          <p:cNvPr id="3" name="Content Placeholder 2"/>
          <p:cNvSpPr>
            <a:spLocks noGrp="1"/>
          </p:cNvSpPr>
          <p:nvPr>
            <p:ph idx="1"/>
          </p:nvPr>
        </p:nvSpPr>
        <p:spPr/>
        <p:txBody>
          <a:bodyPr/>
          <a:lstStyle/>
          <a:p>
            <a:r>
              <a:rPr lang="en-US" dirty="0"/>
              <a:t>Host Name</a:t>
            </a:r>
          </a:p>
          <a:p>
            <a:r>
              <a:rPr lang="en-US" dirty="0"/>
              <a:t>Passwords for console, executive privilege and VTY</a:t>
            </a:r>
          </a:p>
          <a:p>
            <a:r>
              <a:rPr lang="en-US" dirty="0"/>
              <a:t>MOTD Banner (must be careful with this)</a:t>
            </a:r>
          </a:p>
          <a:p>
            <a:r>
              <a:rPr lang="en-US" dirty="0"/>
              <a:t>Interfaces</a:t>
            </a:r>
          </a:p>
          <a:p>
            <a:r>
              <a:rPr lang="en-US" dirty="0"/>
              <a:t>Show Commands </a:t>
            </a:r>
            <a:r>
              <a:rPr lang="en-US"/>
              <a:t>for verification of settings</a:t>
            </a:r>
          </a:p>
        </p:txBody>
      </p:sp>
    </p:spTree>
    <p:extLst>
      <p:ext uri="{BB962C8B-B14F-4D97-AF65-F5344CB8AC3E}">
        <p14:creationId xmlns:p14="http://schemas.microsoft.com/office/powerpoint/2010/main" val="25594912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75704" y="1029618"/>
            <a:ext cx="6238875" cy="4953000"/>
          </a:xfrm>
          <a:prstGeom prst="rect">
            <a:avLst/>
          </a:prstGeom>
        </p:spPr>
      </p:pic>
      <p:sp>
        <p:nvSpPr>
          <p:cNvPr id="5" name="TextBox 4"/>
          <p:cNvSpPr txBox="1"/>
          <p:nvPr/>
        </p:nvSpPr>
        <p:spPr>
          <a:xfrm>
            <a:off x="1079653" y="1465243"/>
            <a:ext cx="2280492" cy="923330"/>
          </a:xfrm>
          <a:prstGeom prst="rect">
            <a:avLst/>
          </a:prstGeom>
          <a:noFill/>
        </p:spPr>
        <p:txBody>
          <a:bodyPr wrap="square" rtlCol="0">
            <a:spAutoFit/>
          </a:bodyPr>
          <a:lstStyle/>
          <a:p>
            <a:r>
              <a:rPr lang="en-US" dirty="0"/>
              <a:t>Remember to always answer ‘no’ to the auto configuration question.</a:t>
            </a:r>
          </a:p>
        </p:txBody>
      </p:sp>
      <p:sp>
        <p:nvSpPr>
          <p:cNvPr id="6" name="Right Arrow 5"/>
          <p:cNvSpPr/>
          <p:nvPr/>
        </p:nvSpPr>
        <p:spPr>
          <a:xfrm rot="8076512">
            <a:off x="7612656" y="4189535"/>
            <a:ext cx="2104221" cy="440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2757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17226" y="820297"/>
            <a:ext cx="6238875" cy="4953000"/>
          </a:xfrm>
          <a:prstGeom prst="rect">
            <a:avLst/>
          </a:prstGeom>
        </p:spPr>
      </p:pic>
      <p:sp>
        <p:nvSpPr>
          <p:cNvPr id="3" name="TextBox 2"/>
          <p:cNvSpPr txBox="1"/>
          <p:nvPr/>
        </p:nvSpPr>
        <p:spPr>
          <a:xfrm>
            <a:off x="870333" y="1167788"/>
            <a:ext cx="3503363" cy="923330"/>
          </a:xfrm>
          <a:prstGeom prst="rect">
            <a:avLst/>
          </a:prstGeom>
          <a:noFill/>
        </p:spPr>
        <p:txBody>
          <a:bodyPr wrap="square" rtlCol="0">
            <a:spAutoFit/>
          </a:bodyPr>
          <a:lstStyle/>
          <a:p>
            <a:r>
              <a:rPr lang="en-US" dirty="0"/>
              <a:t>Enter exec mode and configure new hostname and passwords for exec mode, console access and VTY lines.</a:t>
            </a:r>
          </a:p>
        </p:txBody>
      </p:sp>
    </p:spTree>
    <p:extLst>
      <p:ext uri="{BB962C8B-B14F-4D97-AF65-F5344CB8AC3E}">
        <p14:creationId xmlns:p14="http://schemas.microsoft.com/office/powerpoint/2010/main" val="31550003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37565" y="600189"/>
            <a:ext cx="6238875" cy="5734509"/>
          </a:xfrm>
          <a:prstGeom prst="rect">
            <a:avLst/>
          </a:prstGeom>
        </p:spPr>
      </p:pic>
      <p:sp>
        <p:nvSpPr>
          <p:cNvPr id="3" name="TextBox 2"/>
          <p:cNvSpPr txBox="1"/>
          <p:nvPr/>
        </p:nvSpPr>
        <p:spPr>
          <a:xfrm>
            <a:off x="925417" y="1189822"/>
            <a:ext cx="3106756" cy="2862322"/>
          </a:xfrm>
          <a:prstGeom prst="rect">
            <a:avLst/>
          </a:prstGeom>
          <a:noFill/>
        </p:spPr>
        <p:txBody>
          <a:bodyPr wrap="square" rtlCol="0">
            <a:spAutoFit/>
          </a:bodyPr>
          <a:lstStyle/>
          <a:p>
            <a:r>
              <a:rPr lang="en-US" dirty="0"/>
              <a:t>Configure banner MOTD (message of the day).  This appears when someone logs onto the console port.  It should specify that access is restricted.  Next, we copy run to start to copy the running configuration file to the startup configuration file to save our changes to the router.</a:t>
            </a:r>
          </a:p>
        </p:txBody>
      </p:sp>
    </p:spTree>
    <p:extLst>
      <p:ext uri="{BB962C8B-B14F-4D97-AF65-F5344CB8AC3E}">
        <p14:creationId xmlns:p14="http://schemas.microsoft.com/office/powerpoint/2010/main" val="12583975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37565" y="110168"/>
            <a:ext cx="6238875" cy="6621137"/>
          </a:xfrm>
          <a:prstGeom prst="rect">
            <a:avLst/>
          </a:prstGeom>
        </p:spPr>
      </p:pic>
      <p:sp>
        <p:nvSpPr>
          <p:cNvPr id="3" name="TextBox 2"/>
          <p:cNvSpPr txBox="1"/>
          <p:nvPr/>
        </p:nvSpPr>
        <p:spPr>
          <a:xfrm>
            <a:off x="936434" y="1035586"/>
            <a:ext cx="3062689" cy="646331"/>
          </a:xfrm>
          <a:prstGeom prst="rect">
            <a:avLst/>
          </a:prstGeom>
          <a:noFill/>
        </p:spPr>
        <p:txBody>
          <a:bodyPr wrap="square" rtlCol="0">
            <a:spAutoFit/>
          </a:bodyPr>
          <a:lstStyle/>
          <a:p>
            <a:r>
              <a:rPr lang="en-US" dirty="0"/>
              <a:t>Partial display of the output from the show run command.</a:t>
            </a:r>
          </a:p>
        </p:txBody>
      </p:sp>
    </p:spTree>
    <p:extLst>
      <p:ext uri="{BB962C8B-B14F-4D97-AF65-F5344CB8AC3E}">
        <p14:creationId xmlns:p14="http://schemas.microsoft.com/office/powerpoint/2010/main" val="17175770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14683" y="169728"/>
            <a:ext cx="6238875" cy="6098870"/>
          </a:xfrm>
          <a:prstGeom prst="rect">
            <a:avLst/>
          </a:prstGeom>
        </p:spPr>
      </p:pic>
      <p:sp>
        <p:nvSpPr>
          <p:cNvPr id="3" name="TextBox 2"/>
          <p:cNvSpPr txBox="1"/>
          <p:nvPr/>
        </p:nvSpPr>
        <p:spPr>
          <a:xfrm>
            <a:off x="1311007" y="969484"/>
            <a:ext cx="2875403" cy="923330"/>
          </a:xfrm>
          <a:prstGeom prst="rect">
            <a:avLst/>
          </a:prstGeom>
          <a:noFill/>
        </p:spPr>
        <p:txBody>
          <a:bodyPr wrap="square" rtlCol="0">
            <a:spAutoFit/>
          </a:bodyPr>
          <a:lstStyle/>
          <a:p>
            <a:r>
              <a:rPr lang="en-US" dirty="0"/>
              <a:t>Display of the remainder of the output from the show run command. </a:t>
            </a:r>
          </a:p>
        </p:txBody>
      </p:sp>
    </p:spTree>
    <p:extLst>
      <p:ext uri="{BB962C8B-B14F-4D97-AF65-F5344CB8AC3E}">
        <p14:creationId xmlns:p14="http://schemas.microsoft.com/office/powerpoint/2010/main" val="4236845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79087" y="691767"/>
            <a:ext cx="6238875" cy="5562600"/>
          </a:xfrm>
          <a:prstGeom prst="rect">
            <a:avLst/>
          </a:prstGeom>
        </p:spPr>
      </p:pic>
      <p:sp>
        <p:nvSpPr>
          <p:cNvPr id="3" name="TextBox 2"/>
          <p:cNvSpPr txBox="1"/>
          <p:nvPr/>
        </p:nvSpPr>
        <p:spPr>
          <a:xfrm>
            <a:off x="1090670" y="1189822"/>
            <a:ext cx="3646583" cy="2308324"/>
          </a:xfrm>
          <a:prstGeom prst="rect">
            <a:avLst/>
          </a:prstGeom>
          <a:noFill/>
        </p:spPr>
        <p:txBody>
          <a:bodyPr wrap="square" rtlCol="0">
            <a:spAutoFit/>
          </a:bodyPr>
          <a:lstStyle/>
          <a:p>
            <a:r>
              <a:rPr lang="en-US" dirty="0"/>
              <a:t>Output from the show </a:t>
            </a:r>
            <a:r>
              <a:rPr lang="en-US" dirty="0" err="1"/>
              <a:t>ip</a:t>
            </a:r>
            <a:r>
              <a:rPr lang="en-US" dirty="0"/>
              <a:t> route command.  There are no connections to any other devices from this router, so there are no routes displayed.  This show command will be used extensively when we begin to configure interfaces on our routers and configure routes.</a:t>
            </a:r>
          </a:p>
        </p:txBody>
      </p:sp>
    </p:spTree>
    <p:extLst>
      <p:ext uri="{BB962C8B-B14F-4D97-AF65-F5344CB8AC3E}">
        <p14:creationId xmlns:p14="http://schemas.microsoft.com/office/powerpoint/2010/main" val="51862714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12138" y="581599"/>
            <a:ext cx="6238875" cy="5562600"/>
          </a:xfrm>
          <a:prstGeom prst="rect">
            <a:avLst/>
          </a:prstGeom>
        </p:spPr>
      </p:pic>
      <p:sp>
        <p:nvSpPr>
          <p:cNvPr id="3" name="TextBox 2"/>
          <p:cNvSpPr txBox="1"/>
          <p:nvPr/>
        </p:nvSpPr>
        <p:spPr>
          <a:xfrm>
            <a:off x="1178805" y="1145754"/>
            <a:ext cx="3734718" cy="923330"/>
          </a:xfrm>
          <a:prstGeom prst="rect">
            <a:avLst/>
          </a:prstGeom>
          <a:noFill/>
        </p:spPr>
        <p:txBody>
          <a:bodyPr wrap="square" rtlCol="0">
            <a:spAutoFit/>
          </a:bodyPr>
          <a:lstStyle/>
          <a:p>
            <a:r>
              <a:rPr lang="en-US" dirty="0"/>
              <a:t>The show </a:t>
            </a:r>
            <a:r>
              <a:rPr lang="en-US" dirty="0" err="1"/>
              <a:t>ip</a:t>
            </a:r>
            <a:r>
              <a:rPr lang="en-US" dirty="0"/>
              <a:t> interfaces brief command displays the status of interfaces of the router in abbreviated form.</a:t>
            </a:r>
          </a:p>
        </p:txBody>
      </p:sp>
    </p:spTree>
    <p:extLst>
      <p:ext uri="{BB962C8B-B14F-4D97-AF65-F5344CB8AC3E}">
        <p14:creationId xmlns:p14="http://schemas.microsoft.com/office/powerpoint/2010/main" val="27578376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47733" y="512858"/>
            <a:ext cx="6238875" cy="5810250"/>
          </a:xfrm>
          <a:prstGeom prst="rect">
            <a:avLst/>
          </a:prstGeom>
        </p:spPr>
      </p:pic>
      <p:sp>
        <p:nvSpPr>
          <p:cNvPr id="3" name="TextBox 2"/>
          <p:cNvSpPr txBox="1"/>
          <p:nvPr/>
        </p:nvSpPr>
        <p:spPr>
          <a:xfrm>
            <a:off x="837282" y="1145754"/>
            <a:ext cx="3624549" cy="1200329"/>
          </a:xfrm>
          <a:prstGeom prst="rect">
            <a:avLst/>
          </a:prstGeom>
          <a:noFill/>
        </p:spPr>
        <p:txBody>
          <a:bodyPr wrap="square" rtlCol="0">
            <a:spAutoFit/>
          </a:bodyPr>
          <a:lstStyle/>
          <a:p>
            <a:r>
              <a:rPr lang="en-US" dirty="0"/>
              <a:t>The show interfaces command displays detailed information about each interface just as it does with switches.</a:t>
            </a:r>
          </a:p>
        </p:txBody>
      </p:sp>
    </p:spTree>
    <p:extLst>
      <p:ext uri="{BB962C8B-B14F-4D97-AF65-F5344CB8AC3E}">
        <p14:creationId xmlns:p14="http://schemas.microsoft.com/office/powerpoint/2010/main" val="205558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 Definition/Characteristics</a:t>
            </a:r>
          </a:p>
        </p:txBody>
      </p:sp>
      <p:sp>
        <p:nvSpPr>
          <p:cNvPr id="3" name="Content Placeholder 2"/>
          <p:cNvSpPr>
            <a:spLocks noGrp="1"/>
          </p:cNvSpPr>
          <p:nvPr>
            <p:ph idx="1"/>
          </p:nvPr>
        </p:nvSpPr>
        <p:spPr/>
        <p:txBody>
          <a:bodyPr/>
          <a:lstStyle/>
          <a:p>
            <a:r>
              <a:rPr lang="en-US" dirty="0"/>
              <a:t>Connects a few or many computers within a local geographical or physical area</a:t>
            </a:r>
          </a:p>
          <a:p>
            <a:r>
              <a:rPr lang="en-US" dirty="0"/>
              <a:t>No telecom provider used to connect computer within the LAN, but a Telecom provider is used to connect the entire LAN to the Internet via a dedicated gateway router(s)</a:t>
            </a:r>
          </a:p>
          <a:p>
            <a:r>
              <a:rPr lang="en-US" dirty="0"/>
              <a:t>Like any network, LAN’s facilitate sharing data, applications, hardware and communications</a:t>
            </a:r>
          </a:p>
        </p:txBody>
      </p:sp>
    </p:spTree>
    <p:extLst>
      <p:ext uri="{BB962C8B-B14F-4D97-AF65-F5344CB8AC3E}">
        <p14:creationId xmlns:p14="http://schemas.microsoft.com/office/powerpoint/2010/main" val="119095555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26548" y="785411"/>
            <a:ext cx="6238875" cy="4648200"/>
          </a:xfrm>
          <a:prstGeom prst="rect">
            <a:avLst/>
          </a:prstGeom>
        </p:spPr>
      </p:pic>
      <p:sp>
        <p:nvSpPr>
          <p:cNvPr id="3" name="TextBox 2"/>
          <p:cNvSpPr txBox="1"/>
          <p:nvPr/>
        </p:nvSpPr>
        <p:spPr>
          <a:xfrm>
            <a:off x="1013552" y="1255923"/>
            <a:ext cx="3029638" cy="3693319"/>
          </a:xfrm>
          <a:prstGeom prst="rect">
            <a:avLst/>
          </a:prstGeom>
          <a:noFill/>
        </p:spPr>
        <p:txBody>
          <a:bodyPr wrap="square" rtlCol="0">
            <a:spAutoFit/>
          </a:bodyPr>
          <a:lstStyle/>
          <a:p>
            <a:r>
              <a:rPr lang="en-US" dirty="0"/>
              <a:t>Configuring interfaces is the first step of connecting routers to other routers and switches.  Each router interface is the edge of a particular network which means that for a given interface, an IP address is assigned within that network.  Interfaces that are connected to other devices and have an IP address configured are classified as ‘direct connections.’</a:t>
            </a:r>
          </a:p>
        </p:txBody>
      </p:sp>
    </p:spTree>
    <p:extLst>
      <p:ext uri="{BB962C8B-B14F-4D97-AF65-F5344CB8AC3E}">
        <p14:creationId xmlns:p14="http://schemas.microsoft.com/office/powerpoint/2010/main" val="36642091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08443" y="744901"/>
            <a:ext cx="6946087" cy="5435562"/>
          </a:xfrm>
          <a:prstGeom prst="rect">
            <a:avLst/>
          </a:prstGeom>
        </p:spPr>
      </p:pic>
      <p:sp>
        <p:nvSpPr>
          <p:cNvPr id="3" name="Freeform 2"/>
          <p:cNvSpPr/>
          <p:nvPr/>
        </p:nvSpPr>
        <p:spPr>
          <a:xfrm>
            <a:off x="7216048" y="2128365"/>
            <a:ext cx="1233889" cy="1022459"/>
          </a:xfrm>
          <a:custGeom>
            <a:avLst/>
            <a:gdLst>
              <a:gd name="connsiteX0" fmla="*/ 363557 w 1233889"/>
              <a:gd name="connsiteY0" fmla="*/ 52975 h 1022459"/>
              <a:gd name="connsiteX1" fmla="*/ 363557 w 1233889"/>
              <a:gd name="connsiteY1" fmla="*/ 52975 h 1022459"/>
              <a:gd name="connsiteX2" fmla="*/ 253388 w 1233889"/>
              <a:gd name="connsiteY2" fmla="*/ 141110 h 1022459"/>
              <a:gd name="connsiteX3" fmla="*/ 242371 w 1233889"/>
              <a:gd name="connsiteY3" fmla="*/ 174160 h 1022459"/>
              <a:gd name="connsiteX4" fmla="*/ 220338 w 1233889"/>
              <a:gd name="connsiteY4" fmla="*/ 207211 h 1022459"/>
              <a:gd name="connsiteX5" fmla="*/ 187287 w 1233889"/>
              <a:gd name="connsiteY5" fmla="*/ 273312 h 1022459"/>
              <a:gd name="connsiteX6" fmla="*/ 154236 w 1233889"/>
              <a:gd name="connsiteY6" fmla="*/ 372464 h 1022459"/>
              <a:gd name="connsiteX7" fmla="*/ 143219 w 1233889"/>
              <a:gd name="connsiteY7" fmla="*/ 405515 h 1022459"/>
              <a:gd name="connsiteX8" fmla="*/ 132203 w 1233889"/>
              <a:gd name="connsiteY8" fmla="*/ 592801 h 1022459"/>
              <a:gd name="connsiteX9" fmla="*/ 99152 w 1233889"/>
              <a:gd name="connsiteY9" fmla="*/ 614835 h 1022459"/>
              <a:gd name="connsiteX10" fmla="*/ 55085 w 1233889"/>
              <a:gd name="connsiteY10" fmla="*/ 680936 h 1022459"/>
              <a:gd name="connsiteX11" fmla="*/ 22034 w 1233889"/>
              <a:gd name="connsiteY11" fmla="*/ 758054 h 1022459"/>
              <a:gd name="connsiteX12" fmla="*/ 0 w 1233889"/>
              <a:gd name="connsiteY12" fmla="*/ 824155 h 1022459"/>
              <a:gd name="connsiteX13" fmla="*/ 11017 w 1233889"/>
              <a:gd name="connsiteY13" fmla="*/ 868223 h 1022459"/>
              <a:gd name="connsiteX14" fmla="*/ 88135 w 1233889"/>
              <a:gd name="connsiteY14" fmla="*/ 912290 h 1022459"/>
              <a:gd name="connsiteX15" fmla="*/ 154236 w 1233889"/>
              <a:gd name="connsiteY15" fmla="*/ 956358 h 1022459"/>
              <a:gd name="connsiteX16" fmla="*/ 209321 w 1233889"/>
              <a:gd name="connsiteY16" fmla="*/ 967375 h 1022459"/>
              <a:gd name="connsiteX17" fmla="*/ 308472 w 1233889"/>
              <a:gd name="connsiteY17" fmla="*/ 1000425 h 1022459"/>
              <a:gd name="connsiteX18" fmla="*/ 484742 w 1233889"/>
              <a:gd name="connsiteY18" fmla="*/ 1022459 h 1022459"/>
              <a:gd name="connsiteX19" fmla="*/ 760164 w 1233889"/>
              <a:gd name="connsiteY19" fmla="*/ 1011442 h 1022459"/>
              <a:gd name="connsiteX20" fmla="*/ 793215 w 1233889"/>
              <a:gd name="connsiteY20" fmla="*/ 1000425 h 1022459"/>
              <a:gd name="connsiteX21" fmla="*/ 870333 w 1233889"/>
              <a:gd name="connsiteY21" fmla="*/ 945341 h 1022459"/>
              <a:gd name="connsiteX22" fmla="*/ 903383 w 1233889"/>
              <a:gd name="connsiteY22" fmla="*/ 934324 h 1022459"/>
              <a:gd name="connsiteX23" fmla="*/ 936434 w 1233889"/>
              <a:gd name="connsiteY23" fmla="*/ 901274 h 1022459"/>
              <a:gd name="connsiteX24" fmla="*/ 969485 w 1233889"/>
              <a:gd name="connsiteY24" fmla="*/ 890257 h 1022459"/>
              <a:gd name="connsiteX25" fmla="*/ 1035586 w 1233889"/>
              <a:gd name="connsiteY25" fmla="*/ 846189 h 1022459"/>
              <a:gd name="connsiteX26" fmla="*/ 1101687 w 1233889"/>
              <a:gd name="connsiteY26" fmla="*/ 802122 h 1022459"/>
              <a:gd name="connsiteX27" fmla="*/ 1145754 w 1233889"/>
              <a:gd name="connsiteY27" fmla="*/ 758054 h 1022459"/>
              <a:gd name="connsiteX28" fmla="*/ 1167788 w 1233889"/>
              <a:gd name="connsiteY28" fmla="*/ 691953 h 1022459"/>
              <a:gd name="connsiteX29" fmla="*/ 1178805 w 1233889"/>
              <a:gd name="connsiteY29" fmla="*/ 658902 h 1022459"/>
              <a:gd name="connsiteX30" fmla="*/ 1233889 w 1233889"/>
              <a:gd name="connsiteY30" fmla="*/ 559751 h 1022459"/>
              <a:gd name="connsiteX31" fmla="*/ 1211856 w 1233889"/>
              <a:gd name="connsiteY31" fmla="*/ 394498 h 1022459"/>
              <a:gd name="connsiteX32" fmla="*/ 1189822 w 1233889"/>
              <a:gd name="connsiteY32" fmla="*/ 350430 h 1022459"/>
              <a:gd name="connsiteX33" fmla="*/ 1156771 w 1233889"/>
              <a:gd name="connsiteY33" fmla="*/ 273312 h 1022459"/>
              <a:gd name="connsiteX34" fmla="*/ 1123721 w 1233889"/>
              <a:gd name="connsiteY34" fmla="*/ 251278 h 1022459"/>
              <a:gd name="connsiteX35" fmla="*/ 1101687 w 1233889"/>
              <a:gd name="connsiteY35" fmla="*/ 218228 h 1022459"/>
              <a:gd name="connsiteX36" fmla="*/ 1068636 w 1233889"/>
              <a:gd name="connsiteY36" fmla="*/ 196194 h 1022459"/>
              <a:gd name="connsiteX37" fmla="*/ 1024569 w 1233889"/>
              <a:gd name="connsiteY37" fmla="*/ 163143 h 1022459"/>
              <a:gd name="connsiteX38" fmla="*/ 958468 w 1233889"/>
              <a:gd name="connsiteY38" fmla="*/ 119076 h 1022459"/>
              <a:gd name="connsiteX39" fmla="*/ 925417 w 1233889"/>
              <a:gd name="connsiteY39" fmla="*/ 86025 h 1022459"/>
              <a:gd name="connsiteX40" fmla="*/ 826265 w 1233889"/>
              <a:gd name="connsiteY40" fmla="*/ 52975 h 1022459"/>
              <a:gd name="connsiteX41" fmla="*/ 297456 w 1233889"/>
              <a:gd name="connsiteY41" fmla="*/ 41958 h 1022459"/>
              <a:gd name="connsiteX42" fmla="*/ 297456 w 1233889"/>
              <a:gd name="connsiteY42" fmla="*/ 63992 h 1022459"/>
              <a:gd name="connsiteX43" fmla="*/ 363557 w 1233889"/>
              <a:gd name="connsiteY43" fmla="*/ 52975 h 1022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33889" h="1022459">
                <a:moveTo>
                  <a:pt x="363557" y="52975"/>
                </a:moveTo>
                <a:lnTo>
                  <a:pt x="363557" y="52975"/>
                </a:lnTo>
                <a:cubicBezTo>
                  <a:pt x="345225" y="66069"/>
                  <a:pt x="273530" y="110897"/>
                  <a:pt x="253388" y="141110"/>
                </a:cubicBezTo>
                <a:cubicBezTo>
                  <a:pt x="246946" y="150772"/>
                  <a:pt x="247564" y="163773"/>
                  <a:pt x="242371" y="174160"/>
                </a:cubicBezTo>
                <a:cubicBezTo>
                  <a:pt x="236450" y="186003"/>
                  <a:pt x="226259" y="195368"/>
                  <a:pt x="220338" y="207211"/>
                </a:cubicBezTo>
                <a:cubicBezTo>
                  <a:pt x="174734" y="298421"/>
                  <a:pt x="250423" y="178611"/>
                  <a:pt x="187287" y="273312"/>
                </a:cubicBezTo>
                <a:lnTo>
                  <a:pt x="154236" y="372464"/>
                </a:lnTo>
                <a:lnTo>
                  <a:pt x="143219" y="405515"/>
                </a:lnTo>
                <a:cubicBezTo>
                  <a:pt x="139547" y="467944"/>
                  <a:pt x="145086" y="531606"/>
                  <a:pt x="132203" y="592801"/>
                </a:cubicBezTo>
                <a:cubicBezTo>
                  <a:pt x="129475" y="605758"/>
                  <a:pt x="107871" y="604870"/>
                  <a:pt x="99152" y="614835"/>
                </a:cubicBezTo>
                <a:cubicBezTo>
                  <a:pt x="81714" y="634764"/>
                  <a:pt x="63459" y="655814"/>
                  <a:pt x="55085" y="680936"/>
                </a:cubicBezTo>
                <a:cubicBezTo>
                  <a:pt x="19623" y="787321"/>
                  <a:pt x="76487" y="621925"/>
                  <a:pt x="22034" y="758054"/>
                </a:cubicBezTo>
                <a:cubicBezTo>
                  <a:pt x="13408" y="779618"/>
                  <a:pt x="0" y="824155"/>
                  <a:pt x="0" y="824155"/>
                </a:cubicBezTo>
                <a:cubicBezTo>
                  <a:pt x="3672" y="838844"/>
                  <a:pt x="2618" y="855625"/>
                  <a:pt x="11017" y="868223"/>
                </a:cubicBezTo>
                <a:cubicBezTo>
                  <a:pt x="19487" y="880927"/>
                  <a:pt x="79662" y="907206"/>
                  <a:pt x="88135" y="912290"/>
                </a:cubicBezTo>
                <a:cubicBezTo>
                  <a:pt x="110843" y="925915"/>
                  <a:pt x="128269" y="951165"/>
                  <a:pt x="154236" y="956358"/>
                </a:cubicBezTo>
                <a:cubicBezTo>
                  <a:pt x="172598" y="960030"/>
                  <a:pt x="191385" y="961994"/>
                  <a:pt x="209321" y="967375"/>
                </a:cubicBezTo>
                <a:cubicBezTo>
                  <a:pt x="269478" y="985422"/>
                  <a:pt x="252099" y="991969"/>
                  <a:pt x="308472" y="1000425"/>
                </a:cubicBezTo>
                <a:cubicBezTo>
                  <a:pt x="367031" y="1009209"/>
                  <a:pt x="484742" y="1022459"/>
                  <a:pt x="484742" y="1022459"/>
                </a:cubicBezTo>
                <a:cubicBezTo>
                  <a:pt x="576549" y="1018787"/>
                  <a:pt x="668517" y="1017988"/>
                  <a:pt x="760164" y="1011442"/>
                </a:cubicBezTo>
                <a:cubicBezTo>
                  <a:pt x="771747" y="1010615"/>
                  <a:pt x="782828" y="1005618"/>
                  <a:pt x="793215" y="1000425"/>
                </a:cubicBezTo>
                <a:cubicBezTo>
                  <a:pt x="827315" y="983375"/>
                  <a:pt x="835404" y="965301"/>
                  <a:pt x="870333" y="945341"/>
                </a:cubicBezTo>
                <a:cubicBezTo>
                  <a:pt x="880416" y="939579"/>
                  <a:pt x="892366" y="937996"/>
                  <a:pt x="903383" y="934324"/>
                </a:cubicBezTo>
                <a:cubicBezTo>
                  <a:pt x="914400" y="923307"/>
                  <a:pt x="923470" y="909916"/>
                  <a:pt x="936434" y="901274"/>
                </a:cubicBezTo>
                <a:cubicBezTo>
                  <a:pt x="946097" y="894832"/>
                  <a:pt x="960417" y="897512"/>
                  <a:pt x="969485" y="890257"/>
                </a:cubicBezTo>
                <a:cubicBezTo>
                  <a:pt x="1038650" y="834924"/>
                  <a:pt x="934379" y="871491"/>
                  <a:pt x="1035586" y="846189"/>
                </a:cubicBezTo>
                <a:cubicBezTo>
                  <a:pt x="1057620" y="831500"/>
                  <a:pt x="1093313" y="827244"/>
                  <a:pt x="1101687" y="802122"/>
                </a:cubicBezTo>
                <a:cubicBezTo>
                  <a:pt x="1116376" y="758054"/>
                  <a:pt x="1101687" y="772743"/>
                  <a:pt x="1145754" y="758054"/>
                </a:cubicBezTo>
                <a:lnTo>
                  <a:pt x="1167788" y="691953"/>
                </a:lnTo>
                <a:cubicBezTo>
                  <a:pt x="1171460" y="680936"/>
                  <a:pt x="1172363" y="668565"/>
                  <a:pt x="1178805" y="658902"/>
                </a:cubicBezTo>
                <a:cubicBezTo>
                  <a:pt x="1229313" y="583139"/>
                  <a:pt x="1214498" y="617923"/>
                  <a:pt x="1233889" y="559751"/>
                </a:cubicBezTo>
                <a:cubicBezTo>
                  <a:pt x="1228474" y="494776"/>
                  <a:pt x="1235131" y="448806"/>
                  <a:pt x="1211856" y="394498"/>
                </a:cubicBezTo>
                <a:cubicBezTo>
                  <a:pt x="1205387" y="379403"/>
                  <a:pt x="1196291" y="365525"/>
                  <a:pt x="1189822" y="350430"/>
                </a:cubicBezTo>
                <a:cubicBezTo>
                  <a:pt x="1177666" y="322067"/>
                  <a:pt x="1178264" y="299104"/>
                  <a:pt x="1156771" y="273312"/>
                </a:cubicBezTo>
                <a:cubicBezTo>
                  <a:pt x="1148295" y="263140"/>
                  <a:pt x="1134738" y="258623"/>
                  <a:pt x="1123721" y="251278"/>
                </a:cubicBezTo>
                <a:cubicBezTo>
                  <a:pt x="1116376" y="240261"/>
                  <a:pt x="1111050" y="227590"/>
                  <a:pt x="1101687" y="218228"/>
                </a:cubicBezTo>
                <a:cubicBezTo>
                  <a:pt x="1092324" y="208865"/>
                  <a:pt x="1079410" y="203890"/>
                  <a:pt x="1068636" y="196194"/>
                </a:cubicBezTo>
                <a:cubicBezTo>
                  <a:pt x="1053695" y="185522"/>
                  <a:pt x="1039611" y="173673"/>
                  <a:pt x="1024569" y="163143"/>
                </a:cubicBezTo>
                <a:cubicBezTo>
                  <a:pt x="1002875" y="147957"/>
                  <a:pt x="977193" y="137801"/>
                  <a:pt x="958468" y="119076"/>
                </a:cubicBezTo>
                <a:cubicBezTo>
                  <a:pt x="947451" y="108059"/>
                  <a:pt x="938629" y="94283"/>
                  <a:pt x="925417" y="86025"/>
                </a:cubicBezTo>
                <a:cubicBezTo>
                  <a:pt x="897762" y="68741"/>
                  <a:pt x="857753" y="60847"/>
                  <a:pt x="826265" y="52975"/>
                </a:cubicBezTo>
                <a:cubicBezTo>
                  <a:pt x="641713" y="-39303"/>
                  <a:pt x="758524" y="10521"/>
                  <a:pt x="297456" y="41958"/>
                </a:cubicBezTo>
                <a:cubicBezTo>
                  <a:pt x="290128" y="42458"/>
                  <a:pt x="297456" y="56647"/>
                  <a:pt x="297456" y="63992"/>
                </a:cubicBezTo>
                <a:lnTo>
                  <a:pt x="363557" y="52975"/>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5783539" y="2875402"/>
            <a:ext cx="2688432" cy="2115239"/>
          </a:xfrm>
          <a:custGeom>
            <a:avLst/>
            <a:gdLst>
              <a:gd name="connsiteX0" fmla="*/ 1333357 w 2688432"/>
              <a:gd name="connsiteY0" fmla="*/ 242371 h 2115239"/>
              <a:gd name="connsiteX1" fmla="*/ 1333357 w 2688432"/>
              <a:gd name="connsiteY1" fmla="*/ 242371 h 2115239"/>
              <a:gd name="connsiteX2" fmla="*/ 1278273 w 2688432"/>
              <a:gd name="connsiteY2" fmla="*/ 165253 h 2115239"/>
              <a:gd name="connsiteX3" fmla="*/ 1245222 w 2688432"/>
              <a:gd name="connsiteY3" fmla="*/ 99152 h 2115239"/>
              <a:gd name="connsiteX4" fmla="*/ 1179121 w 2688432"/>
              <a:gd name="connsiteY4" fmla="*/ 55085 h 2115239"/>
              <a:gd name="connsiteX5" fmla="*/ 1068953 w 2688432"/>
              <a:gd name="connsiteY5" fmla="*/ 22034 h 2115239"/>
              <a:gd name="connsiteX6" fmla="*/ 991834 w 2688432"/>
              <a:gd name="connsiteY6" fmla="*/ 0 h 2115239"/>
              <a:gd name="connsiteX7" fmla="*/ 837598 w 2688432"/>
              <a:gd name="connsiteY7" fmla="*/ 11017 h 2115239"/>
              <a:gd name="connsiteX8" fmla="*/ 771497 w 2688432"/>
              <a:gd name="connsiteY8" fmla="*/ 33051 h 2115239"/>
              <a:gd name="connsiteX9" fmla="*/ 738447 w 2688432"/>
              <a:gd name="connsiteY9" fmla="*/ 44068 h 2115239"/>
              <a:gd name="connsiteX10" fmla="*/ 716413 w 2688432"/>
              <a:gd name="connsiteY10" fmla="*/ 77118 h 2115239"/>
              <a:gd name="connsiteX11" fmla="*/ 683362 w 2688432"/>
              <a:gd name="connsiteY11" fmla="*/ 99152 h 2115239"/>
              <a:gd name="connsiteX12" fmla="*/ 672345 w 2688432"/>
              <a:gd name="connsiteY12" fmla="*/ 132203 h 2115239"/>
              <a:gd name="connsiteX13" fmla="*/ 650312 w 2688432"/>
              <a:gd name="connsiteY13" fmla="*/ 176270 h 2115239"/>
              <a:gd name="connsiteX14" fmla="*/ 628278 w 2688432"/>
              <a:gd name="connsiteY14" fmla="*/ 429658 h 2115239"/>
              <a:gd name="connsiteX15" fmla="*/ 617261 w 2688432"/>
              <a:gd name="connsiteY15" fmla="*/ 473726 h 2115239"/>
              <a:gd name="connsiteX16" fmla="*/ 584210 w 2688432"/>
              <a:gd name="connsiteY16" fmla="*/ 517793 h 2115239"/>
              <a:gd name="connsiteX17" fmla="*/ 573194 w 2688432"/>
              <a:gd name="connsiteY17" fmla="*/ 550844 h 2115239"/>
              <a:gd name="connsiteX18" fmla="*/ 529126 w 2688432"/>
              <a:gd name="connsiteY18" fmla="*/ 616945 h 2115239"/>
              <a:gd name="connsiteX19" fmla="*/ 496075 w 2688432"/>
              <a:gd name="connsiteY19" fmla="*/ 683046 h 2115239"/>
              <a:gd name="connsiteX20" fmla="*/ 474042 w 2688432"/>
              <a:gd name="connsiteY20" fmla="*/ 771181 h 2115239"/>
              <a:gd name="connsiteX21" fmla="*/ 429974 w 2688432"/>
              <a:gd name="connsiteY21" fmla="*/ 837282 h 2115239"/>
              <a:gd name="connsiteX22" fmla="*/ 407941 w 2688432"/>
              <a:gd name="connsiteY22" fmla="*/ 870333 h 2115239"/>
              <a:gd name="connsiteX23" fmla="*/ 385907 w 2688432"/>
              <a:gd name="connsiteY23" fmla="*/ 903384 h 2115239"/>
              <a:gd name="connsiteX24" fmla="*/ 363873 w 2688432"/>
              <a:gd name="connsiteY24" fmla="*/ 936434 h 2115239"/>
              <a:gd name="connsiteX25" fmla="*/ 330822 w 2688432"/>
              <a:gd name="connsiteY25" fmla="*/ 1002535 h 2115239"/>
              <a:gd name="connsiteX26" fmla="*/ 264721 w 2688432"/>
              <a:gd name="connsiteY26" fmla="*/ 1112704 h 2115239"/>
              <a:gd name="connsiteX27" fmla="*/ 220654 w 2688432"/>
              <a:gd name="connsiteY27" fmla="*/ 1145755 h 2115239"/>
              <a:gd name="connsiteX28" fmla="*/ 187603 w 2688432"/>
              <a:gd name="connsiteY28" fmla="*/ 1222873 h 2115239"/>
              <a:gd name="connsiteX29" fmla="*/ 176586 w 2688432"/>
              <a:gd name="connsiteY29" fmla="*/ 1255923 h 2115239"/>
              <a:gd name="connsiteX30" fmla="*/ 143536 w 2688432"/>
              <a:gd name="connsiteY30" fmla="*/ 1277957 h 2115239"/>
              <a:gd name="connsiteX31" fmla="*/ 132519 w 2688432"/>
              <a:gd name="connsiteY31" fmla="*/ 1311008 h 2115239"/>
              <a:gd name="connsiteX32" fmla="*/ 99468 w 2688432"/>
              <a:gd name="connsiteY32" fmla="*/ 1344058 h 2115239"/>
              <a:gd name="connsiteX33" fmla="*/ 77434 w 2688432"/>
              <a:gd name="connsiteY33" fmla="*/ 1377109 h 2115239"/>
              <a:gd name="connsiteX34" fmla="*/ 55401 w 2688432"/>
              <a:gd name="connsiteY34" fmla="*/ 1443210 h 2115239"/>
              <a:gd name="connsiteX35" fmla="*/ 44384 w 2688432"/>
              <a:gd name="connsiteY35" fmla="*/ 1476261 h 2115239"/>
              <a:gd name="connsiteX36" fmla="*/ 22350 w 2688432"/>
              <a:gd name="connsiteY36" fmla="*/ 1509311 h 2115239"/>
              <a:gd name="connsiteX37" fmla="*/ 316 w 2688432"/>
              <a:gd name="connsiteY37" fmla="*/ 1575412 h 2115239"/>
              <a:gd name="connsiteX38" fmla="*/ 11333 w 2688432"/>
              <a:gd name="connsiteY38" fmla="*/ 1663547 h 2115239"/>
              <a:gd name="connsiteX39" fmla="*/ 55401 w 2688432"/>
              <a:gd name="connsiteY39" fmla="*/ 1740665 h 2115239"/>
              <a:gd name="connsiteX40" fmla="*/ 88451 w 2688432"/>
              <a:gd name="connsiteY40" fmla="*/ 1784733 h 2115239"/>
              <a:gd name="connsiteX41" fmla="*/ 165569 w 2688432"/>
              <a:gd name="connsiteY41" fmla="*/ 1850834 h 2115239"/>
              <a:gd name="connsiteX42" fmla="*/ 198620 w 2688432"/>
              <a:gd name="connsiteY42" fmla="*/ 1861851 h 2115239"/>
              <a:gd name="connsiteX43" fmla="*/ 275738 w 2688432"/>
              <a:gd name="connsiteY43" fmla="*/ 1905918 h 2115239"/>
              <a:gd name="connsiteX44" fmla="*/ 385907 w 2688432"/>
              <a:gd name="connsiteY44" fmla="*/ 1916935 h 2115239"/>
              <a:gd name="connsiteX45" fmla="*/ 418957 w 2688432"/>
              <a:gd name="connsiteY45" fmla="*/ 1927952 h 2115239"/>
              <a:gd name="connsiteX46" fmla="*/ 507092 w 2688432"/>
              <a:gd name="connsiteY46" fmla="*/ 1949986 h 2115239"/>
              <a:gd name="connsiteX47" fmla="*/ 606244 w 2688432"/>
              <a:gd name="connsiteY47" fmla="*/ 1994053 h 2115239"/>
              <a:gd name="connsiteX48" fmla="*/ 694379 w 2688432"/>
              <a:gd name="connsiteY48" fmla="*/ 2016087 h 2115239"/>
              <a:gd name="connsiteX49" fmla="*/ 760480 w 2688432"/>
              <a:gd name="connsiteY49" fmla="*/ 2038121 h 2115239"/>
              <a:gd name="connsiteX50" fmla="*/ 815565 w 2688432"/>
              <a:gd name="connsiteY50" fmla="*/ 2049138 h 2115239"/>
              <a:gd name="connsiteX51" fmla="*/ 848615 w 2688432"/>
              <a:gd name="connsiteY51" fmla="*/ 2060155 h 2115239"/>
              <a:gd name="connsiteX52" fmla="*/ 958784 w 2688432"/>
              <a:gd name="connsiteY52" fmla="*/ 2071171 h 2115239"/>
              <a:gd name="connsiteX53" fmla="*/ 1024885 w 2688432"/>
              <a:gd name="connsiteY53" fmla="*/ 2082188 h 2115239"/>
              <a:gd name="connsiteX54" fmla="*/ 1068953 w 2688432"/>
              <a:gd name="connsiteY54" fmla="*/ 2104222 h 2115239"/>
              <a:gd name="connsiteX55" fmla="*/ 1102003 w 2688432"/>
              <a:gd name="connsiteY55" fmla="*/ 2115239 h 2115239"/>
              <a:gd name="connsiteX56" fmla="*/ 1796066 w 2688432"/>
              <a:gd name="connsiteY56" fmla="*/ 2104222 h 2115239"/>
              <a:gd name="connsiteX57" fmla="*/ 1884201 w 2688432"/>
              <a:gd name="connsiteY57" fmla="*/ 2071171 h 2115239"/>
              <a:gd name="connsiteX58" fmla="*/ 1939285 w 2688432"/>
              <a:gd name="connsiteY58" fmla="*/ 2060155 h 2115239"/>
              <a:gd name="connsiteX59" fmla="*/ 2071488 w 2688432"/>
              <a:gd name="connsiteY59" fmla="*/ 2027104 h 2115239"/>
              <a:gd name="connsiteX60" fmla="*/ 2137589 w 2688432"/>
              <a:gd name="connsiteY60" fmla="*/ 2005070 h 2115239"/>
              <a:gd name="connsiteX61" fmla="*/ 2170639 w 2688432"/>
              <a:gd name="connsiteY61" fmla="*/ 1983037 h 2115239"/>
              <a:gd name="connsiteX62" fmla="*/ 2269791 w 2688432"/>
              <a:gd name="connsiteY62" fmla="*/ 1972020 h 2115239"/>
              <a:gd name="connsiteX63" fmla="*/ 2324875 w 2688432"/>
              <a:gd name="connsiteY63" fmla="*/ 1949986 h 2115239"/>
              <a:gd name="connsiteX64" fmla="*/ 2457078 w 2688432"/>
              <a:gd name="connsiteY64" fmla="*/ 1916935 h 2115239"/>
              <a:gd name="connsiteX65" fmla="*/ 2611314 w 2688432"/>
              <a:gd name="connsiteY65" fmla="*/ 1861851 h 2115239"/>
              <a:gd name="connsiteX66" fmla="*/ 2666398 w 2688432"/>
              <a:gd name="connsiteY66" fmla="*/ 1784733 h 2115239"/>
              <a:gd name="connsiteX67" fmla="*/ 2688432 w 2688432"/>
              <a:gd name="connsiteY67" fmla="*/ 1685581 h 2115239"/>
              <a:gd name="connsiteX68" fmla="*/ 2677415 w 2688432"/>
              <a:gd name="connsiteY68" fmla="*/ 1564396 h 2115239"/>
              <a:gd name="connsiteX69" fmla="*/ 2655381 w 2688432"/>
              <a:gd name="connsiteY69" fmla="*/ 1509311 h 2115239"/>
              <a:gd name="connsiteX70" fmla="*/ 2600297 w 2688432"/>
              <a:gd name="connsiteY70" fmla="*/ 1421176 h 2115239"/>
              <a:gd name="connsiteX71" fmla="*/ 2567247 w 2688432"/>
              <a:gd name="connsiteY71" fmla="*/ 1399143 h 2115239"/>
              <a:gd name="connsiteX72" fmla="*/ 2457078 w 2688432"/>
              <a:gd name="connsiteY72" fmla="*/ 1277957 h 2115239"/>
              <a:gd name="connsiteX73" fmla="*/ 2357926 w 2688432"/>
              <a:gd name="connsiteY73" fmla="*/ 1222873 h 2115239"/>
              <a:gd name="connsiteX74" fmla="*/ 2236741 w 2688432"/>
              <a:gd name="connsiteY74" fmla="*/ 1123721 h 2115239"/>
              <a:gd name="connsiteX75" fmla="*/ 2203690 w 2688432"/>
              <a:gd name="connsiteY75" fmla="*/ 1101687 h 2115239"/>
              <a:gd name="connsiteX76" fmla="*/ 2170639 w 2688432"/>
              <a:gd name="connsiteY76" fmla="*/ 1090670 h 2115239"/>
              <a:gd name="connsiteX77" fmla="*/ 2126572 w 2688432"/>
              <a:gd name="connsiteY77" fmla="*/ 1057620 h 2115239"/>
              <a:gd name="connsiteX78" fmla="*/ 2049454 w 2688432"/>
              <a:gd name="connsiteY78" fmla="*/ 991518 h 2115239"/>
              <a:gd name="connsiteX79" fmla="*/ 1994369 w 2688432"/>
              <a:gd name="connsiteY79" fmla="*/ 958468 h 2115239"/>
              <a:gd name="connsiteX80" fmla="*/ 1950302 w 2688432"/>
              <a:gd name="connsiteY80" fmla="*/ 925417 h 2115239"/>
              <a:gd name="connsiteX81" fmla="*/ 1917251 w 2688432"/>
              <a:gd name="connsiteY81" fmla="*/ 903384 h 2115239"/>
              <a:gd name="connsiteX82" fmla="*/ 1862167 w 2688432"/>
              <a:gd name="connsiteY82" fmla="*/ 859316 h 2115239"/>
              <a:gd name="connsiteX83" fmla="*/ 1807083 w 2688432"/>
              <a:gd name="connsiteY83" fmla="*/ 826265 h 2115239"/>
              <a:gd name="connsiteX84" fmla="*/ 1774032 w 2688432"/>
              <a:gd name="connsiteY84" fmla="*/ 793215 h 2115239"/>
              <a:gd name="connsiteX85" fmla="*/ 1718948 w 2688432"/>
              <a:gd name="connsiteY85" fmla="*/ 749147 h 2115239"/>
              <a:gd name="connsiteX86" fmla="*/ 1652847 w 2688432"/>
              <a:gd name="connsiteY86" fmla="*/ 705080 h 2115239"/>
              <a:gd name="connsiteX87" fmla="*/ 1619796 w 2688432"/>
              <a:gd name="connsiteY87" fmla="*/ 683046 h 2115239"/>
              <a:gd name="connsiteX88" fmla="*/ 1575728 w 2688432"/>
              <a:gd name="connsiteY88" fmla="*/ 616945 h 2115239"/>
              <a:gd name="connsiteX89" fmla="*/ 1553695 w 2688432"/>
              <a:gd name="connsiteY89" fmla="*/ 583894 h 2115239"/>
              <a:gd name="connsiteX90" fmla="*/ 1542678 w 2688432"/>
              <a:gd name="connsiteY90" fmla="*/ 550844 h 2115239"/>
              <a:gd name="connsiteX91" fmla="*/ 1509627 w 2688432"/>
              <a:gd name="connsiteY91" fmla="*/ 517793 h 2115239"/>
              <a:gd name="connsiteX92" fmla="*/ 1465560 w 2688432"/>
              <a:gd name="connsiteY92" fmla="*/ 451692 h 2115239"/>
              <a:gd name="connsiteX93" fmla="*/ 1432509 w 2688432"/>
              <a:gd name="connsiteY93" fmla="*/ 396608 h 2115239"/>
              <a:gd name="connsiteX94" fmla="*/ 1421492 w 2688432"/>
              <a:gd name="connsiteY94" fmla="*/ 363557 h 2115239"/>
              <a:gd name="connsiteX95" fmla="*/ 1388442 w 2688432"/>
              <a:gd name="connsiteY95" fmla="*/ 319490 h 2115239"/>
              <a:gd name="connsiteX96" fmla="*/ 1355391 w 2688432"/>
              <a:gd name="connsiteY96" fmla="*/ 209321 h 2115239"/>
              <a:gd name="connsiteX97" fmla="*/ 1278273 w 2688432"/>
              <a:gd name="connsiteY97" fmla="*/ 110169 h 2115239"/>
              <a:gd name="connsiteX98" fmla="*/ 1245222 w 2688432"/>
              <a:gd name="connsiteY98" fmla="*/ 55085 h 2115239"/>
              <a:gd name="connsiteX99" fmla="*/ 1245222 w 2688432"/>
              <a:gd name="connsiteY99" fmla="*/ 55085 h 2115239"/>
              <a:gd name="connsiteX100" fmla="*/ 1245222 w 2688432"/>
              <a:gd name="connsiteY100" fmla="*/ 55085 h 211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688432" h="2115239">
                <a:moveTo>
                  <a:pt x="1333357" y="242371"/>
                </a:moveTo>
                <a:lnTo>
                  <a:pt x="1333357" y="242371"/>
                </a:lnTo>
                <a:cubicBezTo>
                  <a:pt x="1314996" y="216665"/>
                  <a:pt x="1294526" y="192341"/>
                  <a:pt x="1278273" y="165253"/>
                </a:cubicBezTo>
                <a:cubicBezTo>
                  <a:pt x="1257180" y="130098"/>
                  <a:pt x="1280412" y="129943"/>
                  <a:pt x="1245222" y="99152"/>
                </a:cubicBezTo>
                <a:cubicBezTo>
                  <a:pt x="1225293" y="81714"/>
                  <a:pt x="1204243" y="63459"/>
                  <a:pt x="1179121" y="55085"/>
                </a:cubicBezTo>
                <a:cubicBezTo>
                  <a:pt x="1022043" y="2725"/>
                  <a:pt x="1185497" y="55333"/>
                  <a:pt x="1068953" y="22034"/>
                </a:cubicBezTo>
                <a:cubicBezTo>
                  <a:pt x="958329" y="-9573"/>
                  <a:pt x="1129583" y="34437"/>
                  <a:pt x="991834" y="0"/>
                </a:cubicBezTo>
                <a:cubicBezTo>
                  <a:pt x="940422" y="3672"/>
                  <a:pt x="888571" y="3371"/>
                  <a:pt x="837598" y="11017"/>
                </a:cubicBezTo>
                <a:cubicBezTo>
                  <a:pt x="814629" y="14462"/>
                  <a:pt x="793531" y="25706"/>
                  <a:pt x="771497" y="33051"/>
                </a:cubicBezTo>
                <a:lnTo>
                  <a:pt x="738447" y="44068"/>
                </a:lnTo>
                <a:cubicBezTo>
                  <a:pt x="731102" y="55085"/>
                  <a:pt x="725776" y="67756"/>
                  <a:pt x="716413" y="77118"/>
                </a:cubicBezTo>
                <a:cubicBezTo>
                  <a:pt x="707050" y="86481"/>
                  <a:pt x="691633" y="88813"/>
                  <a:pt x="683362" y="99152"/>
                </a:cubicBezTo>
                <a:cubicBezTo>
                  <a:pt x="676107" y="108220"/>
                  <a:pt x="676919" y="121529"/>
                  <a:pt x="672345" y="132203"/>
                </a:cubicBezTo>
                <a:cubicBezTo>
                  <a:pt x="665876" y="147298"/>
                  <a:pt x="657656" y="161581"/>
                  <a:pt x="650312" y="176270"/>
                </a:cubicBezTo>
                <a:cubicBezTo>
                  <a:pt x="642967" y="260733"/>
                  <a:pt x="637641" y="345395"/>
                  <a:pt x="628278" y="429658"/>
                </a:cubicBezTo>
                <a:cubicBezTo>
                  <a:pt x="626606" y="444707"/>
                  <a:pt x="624033" y="460183"/>
                  <a:pt x="617261" y="473726"/>
                </a:cubicBezTo>
                <a:cubicBezTo>
                  <a:pt x="609049" y="490149"/>
                  <a:pt x="595227" y="503104"/>
                  <a:pt x="584210" y="517793"/>
                </a:cubicBezTo>
                <a:cubicBezTo>
                  <a:pt x="580538" y="528810"/>
                  <a:pt x="578834" y="540693"/>
                  <a:pt x="573194" y="550844"/>
                </a:cubicBezTo>
                <a:cubicBezTo>
                  <a:pt x="560334" y="573993"/>
                  <a:pt x="537500" y="591823"/>
                  <a:pt x="529126" y="616945"/>
                </a:cubicBezTo>
                <a:cubicBezTo>
                  <a:pt x="513922" y="662557"/>
                  <a:pt x="524551" y="640334"/>
                  <a:pt x="496075" y="683046"/>
                </a:cubicBezTo>
                <a:cubicBezTo>
                  <a:pt x="493022" y="698311"/>
                  <a:pt x="484630" y="752123"/>
                  <a:pt x="474042" y="771181"/>
                </a:cubicBezTo>
                <a:cubicBezTo>
                  <a:pt x="461181" y="794330"/>
                  <a:pt x="444663" y="815248"/>
                  <a:pt x="429974" y="837282"/>
                </a:cubicBezTo>
                <a:lnTo>
                  <a:pt x="407941" y="870333"/>
                </a:lnTo>
                <a:lnTo>
                  <a:pt x="385907" y="903384"/>
                </a:lnTo>
                <a:lnTo>
                  <a:pt x="363873" y="936434"/>
                </a:lnTo>
                <a:cubicBezTo>
                  <a:pt x="343673" y="997035"/>
                  <a:pt x="364994" y="942733"/>
                  <a:pt x="330822" y="1002535"/>
                </a:cubicBezTo>
                <a:cubicBezTo>
                  <a:pt x="313209" y="1033359"/>
                  <a:pt x="291677" y="1092486"/>
                  <a:pt x="264721" y="1112704"/>
                </a:cubicBezTo>
                <a:lnTo>
                  <a:pt x="220654" y="1145755"/>
                </a:lnTo>
                <a:cubicBezTo>
                  <a:pt x="197726" y="1237466"/>
                  <a:pt x="225644" y="1146793"/>
                  <a:pt x="187603" y="1222873"/>
                </a:cubicBezTo>
                <a:cubicBezTo>
                  <a:pt x="182410" y="1233260"/>
                  <a:pt x="183840" y="1246855"/>
                  <a:pt x="176586" y="1255923"/>
                </a:cubicBezTo>
                <a:cubicBezTo>
                  <a:pt x="168315" y="1266262"/>
                  <a:pt x="154553" y="1270612"/>
                  <a:pt x="143536" y="1277957"/>
                </a:cubicBezTo>
                <a:cubicBezTo>
                  <a:pt x="139864" y="1288974"/>
                  <a:pt x="138961" y="1301345"/>
                  <a:pt x="132519" y="1311008"/>
                </a:cubicBezTo>
                <a:cubicBezTo>
                  <a:pt x="123877" y="1323971"/>
                  <a:pt x="109442" y="1332089"/>
                  <a:pt x="99468" y="1344058"/>
                </a:cubicBezTo>
                <a:cubicBezTo>
                  <a:pt x="90991" y="1354230"/>
                  <a:pt x="84779" y="1366092"/>
                  <a:pt x="77434" y="1377109"/>
                </a:cubicBezTo>
                <a:lnTo>
                  <a:pt x="55401" y="1443210"/>
                </a:lnTo>
                <a:cubicBezTo>
                  <a:pt x="51729" y="1454227"/>
                  <a:pt x="50826" y="1466599"/>
                  <a:pt x="44384" y="1476261"/>
                </a:cubicBezTo>
                <a:lnTo>
                  <a:pt x="22350" y="1509311"/>
                </a:lnTo>
                <a:cubicBezTo>
                  <a:pt x="15005" y="1531345"/>
                  <a:pt x="-2565" y="1552366"/>
                  <a:pt x="316" y="1575412"/>
                </a:cubicBezTo>
                <a:cubicBezTo>
                  <a:pt x="3988" y="1604790"/>
                  <a:pt x="4152" y="1634824"/>
                  <a:pt x="11333" y="1663547"/>
                </a:cubicBezTo>
                <a:cubicBezTo>
                  <a:pt x="16299" y="1683412"/>
                  <a:pt x="42791" y="1723011"/>
                  <a:pt x="55401" y="1740665"/>
                </a:cubicBezTo>
                <a:cubicBezTo>
                  <a:pt x="66073" y="1755606"/>
                  <a:pt x="76502" y="1770792"/>
                  <a:pt x="88451" y="1784733"/>
                </a:cubicBezTo>
                <a:cubicBezTo>
                  <a:pt x="107205" y="1806612"/>
                  <a:pt x="141188" y="1836902"/>
                  <a:pt x="165569" y="1850834"/>
                </a:cubicBezTo>
                <a:cubicBezTo>
                  <a:pt x="175652" y="1856596"/>
                  <a:pt x="188233" y="1856658"/>
                  <a:pt x="198620" y="1861851"/>
                </a:cubicBezTo>
                <a:cubicBezTo>
                  <a:pt x="227510" y="1876296"/>
                  <a:pt x="241937" y="1898675"/>
                  <a:pt x="275738" y="1905918"/>
                </a:cubicBezTo>
                <a:cubicBezTo>
                  <a:pt x="311825" y="1913651"/>
                  <a:pt x="349184" y="1913263"/>
                  <a:pt x="385907" y="1916935"/>
                </a:cubicBezTo>
                <a:cubicBezTo>
                  <a:pt x="396924" y="1920607"/>
                  <a:pt x="407691" y="1925135"/>
                  <a:pt x="418957" y="1927952"/>
                </a:cubicBezTo>
                <a:cubicBezTo>
                  <a:pt x="484711" y="1944391"/>
                  <a:pt x="456723" y="1931097"/>
                  <a:pt x="507092" y="1949986"/>
                </a:cubicBezTo>
                <a:cubicBezTo>
                  <a:pt x="643771" y="2001241"/>
                  <a:pt x="489393" y="1943975"/>
                  <a:pt x="606244" y="1994053"/>
                </a:cubicBezTo>
                <a:cubicBezTo>
                  <a:pt x="645245" y="2010768"/>
                  <a:pt x="646956" y="2003153"/>
                  <a:pt x="694379" y="2016087"/>
                </a:cubicBezTo>
                <a:cubicBezTo>
                  <a:pt x="716786" y="2022198"/>
                  <a:pt x="737705" y="2033566"/>
                  <a:pt x="760480" y="2038121"/>
                </a:cubicBezTo>
                <a:cubicBezTo>
                  <a:pt x="778842" y="2041793"/>
                  <a:pt x="797399" y="2044596"/>
                  <a:pt x="815565" y="2049138"/>
                </a:cubicBezTo>
                <a:cubicBezTo>
                  <a:pt x="826831" y="2051955"/>
                  <a:pt x="837137" y="2058389"/>
                  <a:pt x="848615" y="2060155"/>
                </a:cubicBezTo>
                <a:cubicBezTo>
                  <a:pt x="885092" y="2065767"/>
                  <a:pt x="922163" y="2066594"/>
                  <a:pt x="958784" y="2071171"/>
                </a:cubicBezTo>
                <a:cubicBezTo>
                  <a:pt x="980949" y="2073942"/>
                  <a:pt x="1002851" y="2078516"/>
                  <a:pt x="1024885" y="2082188"/>
                </a:cubicBezTo>
                <a:cubicBezTo>
                  <a:pt x="1039574" y="2089533"/>
                  <a:pt x="1053858" y="2097753"/>
                  <a:pt x="1068953" y="2104222"/>
                </a:cubicBezTo>
                <a:cubicBezTo>
                  <a:pt x="1079627" y="2108796"/>
                  <a:pt x="1090390" y="2115239"/>
                  <a:pt x="1102003" y="2115239"/>
                </a:cubicBezTo>
                <a:cubicBezTo>
                  <a:pt x="1333386" y="2115239"/>
                  <a:pt x="1564712" y="2107894"/>
                  <a:pt x="1796066" y="2104222"/>
                </a:cubicBezTo>
                <a:cubicBezTo>
                  <a:pt x="1812915" y="2097482"/>
                  <a:pt x="1861173" y="2076928"/>
                  <a:pt x="1884201" y="2071171"/>
                </a:cubicBezTo>
                <a:cubicBezTo>
                  <a:pt x="1902367" y="2066630"/>
                  <a:pt x="1920924" y="2063827"/>
                  <a:pt x="1939285" y="2060155"/>
                </a:cubicBezTo>
                <a:cubicBezTo>
                  <a:pt x="2056733" y="2013175"/>
                  <a:pt x="1924561" y="2061010"/>
                  <a:pt x="2071488" y="2027104"/>
                </a:cubicBezTo>
                <a:cubicBezTo>
                  <a:pt x="2094119" y="2021881"/>
                  <a:pt x="2116365" y="2014503"/>
                  <a:pt x="2137589" y="2005070"/>
                </a:cubicBezTo>
                <a:cubicBezTo>
                  <a:pt x="2149688" y="1999693"/>
                  <a:pt x="2157794" y="1986248"/>
                  <a:pt x="2170639" y="1983037"/>
                </a:cubicBezTo>
                <a:cubicBezTo>
                  <a:pt x="2202900" y="1974972"/>
                  <a:pt x="2236740" y="1975692"/>
                  <a:pt x="2269791" y="1972020"/>
                </a:cubicBezTo>
                <a:cubicBezTo>
                  <a:pt x="2288152" y="1964675"/>
                  <a:pt x="2305933" y="1955669"/>
                  <a:pt x="2324875" y="1949986"/>
                </a:cubicBezTo>
                <a:cubicBezTo>
                  <a:pt x="2475156" y="1904901"/>
                  <a:pt x="2263470" y="1985267"/>
                  <a:pt x="2457078" y="1916935"/>
                </a:cubicBezTo>
                <a:cubicBezTo>
                  <a:pt x="2638094" y="1853047"/>
                  <a:pt x="2507136" y="1887896"/>
                  <a:pt x="2611314" y="1861851"/>
                </a:cubicBezTo>
                <a:cubicBezTo>
                  <a:pt x="2615081" y="1856828"/>
                  <a:pt x="2661026" y="1797269"/>
                  <a:pt x="2666398" y="1784733"/>
                </a:cubicBezTo>
                <a:cubicBezTo>
                  <a:pt x="2672232" y="1771119"/>
                  <a:pt x="2686471" y="1695385"/>
                  <a:pt x="2688432" y="1685581"/>
                </a:cubicBezTo>
                <a:cubicBezTo>
                  <a:pt x="2684760" y="1645186"/>
                  <a:pt x="2684890" y="1604263"/>
                  <a:pt x="2677415" y="1564396"/>
                </a:cubicBezTo>
                <a:cubicBezTo>
                  <a:pt x="2673770" y="1544959"/>
                  <a:pt x="2663413" y="1527383"/>
                  <a:pt x="2655381" y="1509311"/>
                </a:cubicBezTo>
                <a:cubicBezTo>
                  <a:pt x="2641418" y="1477893"/>
                  <a:pt x="2624998" y="1445877"/>
                  <a:pt x="2600297" y="1421176"/>
                </a:cubicBezTo>
                <a:cubicBezTo>
                  <a:pt x="2590935" y="1411814"/>
                  <a:pt x="2578264" y="1406487"/>
                  <a:pt x="2567247" y="1399143"/>
                </a:cubicBezTo>
                <a:cubicBezTo>
                  <a:pt x="2527009" y="1332079"/>
                  <a:pt x="2534276" y="1331031"/>
                  <a:pt x="2457078" y="1277957"/>
                </a:cubicBezTo>
                <a:cubicBezTo>
                  <a:pt x="2425922" y="1256537"/>
                  <a:pt x="2388900" y="1244555"/>
                  <a:pt x="2357926" y="1222873"/>
                </a:cubicBezTo>
                <a:cubicBezTo>
                  <a:pt x="2315168" y="1192942"/>
                  <a:pt x="2280168" y="1152672"/>
                  <a:pt x="2236741" y="1123721"/>
                </a:cubicBezTo>
                <a:cubicBezTo>
                  <a:pt x="2225724" y="1116376"/>
                  <a:pt x="2215533" y="1107608"/>
                  <a:pt x="2203690" y="1101687"/>
                </a:cubicBezTo>
                <a:cubicBezTo>
                  <a:pt x="2193303" y="1096494"/>
                  <a:pt x="2181656" y="1094342"/>
                  <a:pt x="2170639" y="1090670"/>
                </a:cubicBezTo>
                <a:cubicBezTo>
                  <a:pt x="2155950" y="1079653"/>
                  <a:pt x="2140783" y="1069247"/>
                  <a:pt x="2126572" y="1057620"/>
                </a:cubicBezTo>
                <a:cubicBezTo>
                  <a:pt x="2100368" y="1036180"/>
                  <a:pt x="2076540" y="1011832"/>
                  <a:pt x="2049454" y="991518"/>
                </a:cubicBezTo>
                <a:cubicBezTo>
                  <a:pt x="2032324" y="978670"/>
                  <a:pt x="2012186" y="970346"/>
                  <a:pt x="1994369" y="958468"/>
                </a:cubicBezTo>
                <a:cubicBezTo>
                  <a:pt x="1979091" y="948283"/>
                  <a:pt x="1965243" y="936089"/>
                  <a:pt x="1950302" y="925417"/>
                </a:cubicBezTo>
                <a:cubicBezTo>
                  <a:pt x="1939528" y="917721"/>
                  <a:pt x="1927843" y="911328"/>
                  <a:pt x="1917251" y="903384"/>
                </a:cubicBezTo>
                <a:cubicBezTo>
                  <a:pt x="1898440" y="889276"/>
                  <a:pt x="1881430" y="872801"/>
                  <a:pt x="1862167" y="859316"/>
                </a:cubicBezTo>
                <a:cubicBezTo>
                  <a:pt x="1844625" y="847036"/>
                  <a:pt x="1824213" y="839113"/>
                  <a:pt x="1807083" y="826265"/>
                </a:cubicBezTo>
                <a:cubicBezTo>
                  <a:pt x="1794619" y="816917"/>
                  <a:pt x="1785757" y="803475"/>
                  <a:pt x="1774032" y="793215"/>
                </a:cubicBezTo>
                <a:cubicBezTo>
                  <a:pt x="1756336" y="777731"/>
                  <a:pt x="1737965" y="762977"/>
                  <a:pt x="1718948" y="749147"/>
                </a:cubicBezTo>
                <a:cubicBezTo>
                  <a:pt x="1697532" y="733572"/>
                  <a:pt x="1674881" y="719769"/>
                  <a:pt x="1652847" y="705080"/>
                </a:cubicBezTo>
                <a:lnTo>
                  <a:pt x="1619796" y="683046"/>
                </a:lnTo>
                <a:lnTo>
                  <a:pt x="1575728" y="616945"/>
                </a:lnTo>
                <a:cubicBezTo>
                  <a:pt x="1568383" y="605928"/>
                  <a:pt x="1557882" y="596455"/>
                  <a:pt x="1553695" y="583894"/>
                </a:cubicBezTo>
                <a:cubicBezTo>
                  <a:pt x="1550023" y="572877"/>
                  <a:pt x="1549120" y="560506"/>
                  <a:pt x="1542678" y="550844"/>
                </a:cubicBezTo>
                <a:cubicBezTo>
                  <a:pt x="1534035" y="537880"/>
                  <a:pt x="1519192" y="530091"/>
                  <a:pt x="1509627" y="517793"/>
                </a:cubicBezTo>
                <a:cubicBezTo>
                  <a:pt x="1493369" y="496890"/>
                  <a:pt x="1479185" y="474399"/>
                  <a:pt x="1465560" y="451692"/>
                </a:cubicBezTo>
                <a:cubicBezTo>
                  <a:pt x="1454543" y="433331"/>
                  <a:pt x="1442085" y="415760"/>
                  <a:pt x="1432509" y="396608"/>
                </a:cubicBezTo>
                <a:cubicBezTo>
                  <a:pt x="1427315" y="386221"/>
                  <a:pt x="1427254" y="373640"/>
                  <a:pt x="1421492" y="363557"/>
                </a:cubicBezTo>
                <a:cubicBezTo>
                  <a:pt x="1412382" y="347615"/>
                  <a:pt x="1399459" y="334179"/>
                  <a:pt x="1388442" y="319490"/>
                </a:cubicBezTo>
                <a:cubicBezTo>
                  <a:pt x="1383449" y="299518"/>
                  <a:pt x="1364332" y="218263"/>
                  <a:pt x="1355391" y="209321"/>
                </a:cubicBezTo>
                <a:cubicBezTo>
                  <a:pt x="1326876" y="180805"/>
                  <a:pt x="1291449" y="149698"/>
                  <a:pt x="1278273" y="110169"/>
                </a:cubicBezTo>
                <a:cubicBezTo>
                  <a:pt x="1263971" y="67264"/>
                  <a:pt x="1275468" y="85329"/>
                  <a:pt x="1245222" y="55085"/>
                </a:cubicBezTo>
                <a:lnTo>
                  <a:pt x="1245222" y="55085"/>
                </a:lnTo>
                <a:lnTo>
                  <a:pt x="1245222" y="5508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22024" y="1784733"/>
            <a:ext cx="2192357" cy="646331"/>
          </a:xfrm>
          <a:prstGeom prst="rect">
            <a:avLst/>
          </a:prstGeom>
          <a:noFill/>
        </p:spPr>
        <p:txBody>
          <a:bodyPr wrap="square" rtlCol="0">
            <a:spAutoFit/>
          </a:bodyPr>
          <a:lstStyle/>
          <a:p>
            <a:r>
              <a:rPr lang="en-US" dirty="0"/>
              <a:t>192.168.10.0/24 network</a:t>
            </a:r>
          </a:p>
        </p:txBody>
      </p:sp>
      <p:sp>
        <p:nvSpPr>
          <p:cNvPr id="6" name="Right Arrow 5"/>
          <p:cNvSpPr/>
          <p:nvPr/>
        </p:nvSpPr>
        <p:spPr>
          <a:xfrm>
            <a:off x="3128790" y="2128365"/>
            <a:ext cx="4252511" cy="196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22023" y="3168197"/>
            <a:ext cx="2192357" cy="646331"/>
          </a:xfrm>
          <a:prstGeom prst="rect">
            <a:avLst/>
          </a:prstGeom>
          <a:noFill/>
        </p:spPr>
        <p:txBody>
          <a:bodyPr wrap="square" rtlCol="0">
            <a:spAutoFit/>
          </a:bodyPr>
          <a:lstStyle/>
          <a:p>
            <a:r>
              <a:rPr lang="en-US" dirty="0"/>
              <a:t>192.168.20.0/24 network</a:t>
            </a:r>
          </a:p>
        </p:txBody>
      </p:sp>
      <p:sp>
        <p:nvSpPr>
          <p:cNvPr id="9" name="Right Arrow 8"/>
          <p:cNvSpPr/>
          <p:nvPr/>
        </p:nvSpPr>
        <p:spPr>
          <a:xfrm>
            <a:off x="3305060" y="3327094"/>
            <a:ext cx="2886420" cy="242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15892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Routers have a set of basic configurations for administrative and security reasons</a:t>
            </a:r>
          </a:p>
          <a:p>
            <a:r>
              <a:rPr lang="en-US" dirty="0"/>
              <a:t>Routers have a set of ‘show’ commands that display the status of configuration files, </a:t>
            </a:r>
            <a:r>
              <a:rPr lang="en-US" dirty="0" err="1"/>
              <a:t>ip</a:t>
            </a:r>
            <a:r>
              <a:rPr lang="en-US" dirty="0"/>
              <a:t> routes and interfaces.</a:t>
            </a:r>
          </a:p>
          <a:p>
            <a:r>
              <a:rPr lang="en-US" dirty="0"/>
              <a:t>Interfaces are connected to other devices and are assigned IP addresses within that network associated with that interface.</a:t>
            </a:r>
          </a:p>
        </p:txBody>
      </p:sp>
    </p:spTree>
    <p:extLst>
      <p:ext uri="{BB962C8B-B14F-4D97-AF65-F5344CB8AC3E}">
        <p14:creationId xmlns:p14="http://schemas.microsoft.com/office/powerpoint/2010/main" val="37870285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0495-550E-4E77-B32E-9A889173AD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82AFD5-A83F-442F-849A-1F5209CBF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27695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Routers and </a:t>
            </a:r>
            <a:r>
              <a:rPr lang="en-US"/>
              <a:t>Routing Protocols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880841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Routers are Computers</a:t>
            </a:r>
          </a:p>
        </p:txBody>
      </p:sp>
      <p:sp>
        <p:nvSpPr>
          <p:cNvPr id="3" name="Content Placeholder 2"/>
          <p:cNvSpPr>
            <a:spLocks noGrp="1"/>
          </p:cNvSpPr>
          <p:nvPr>
            <p:ph idx="1"/>
          </p:nvPr>
        </p:nvSpPr>
        <p:spPr/>
        <p:txBody>
          <a:bodyPr>
            <a:normAutofit fontScale="77500" lnSpcReduction="20000"/>
          </a:bodyPr>
          <a:lstStyle/>
          <a:p>
            <a:r>
              <a:rPr lang="en-US" dirty="0"/>
              <a:t>CPU</a:t>
            </a:r>
          </a:p>
          <a:p>
            <a:r>
              <a:rPr lang="en-US" dirty="0"/>
              <a:t>Motherboard</a:t>
            </a:r>
          </a:p>
          <a:p>
            <a:r>
              <a:rPr lang="en-US" dirty="0"/>
              <a:t>RAM: running IOS, Running configuration file, IP Routing Table, ARP cache, Packet buffering.</a:t>
            </a:r>
          </a:p>
          <a:p>
            <a:r>
              <a:rPr lang="en-US" dirty="0"/>
              <a:t>ROM: Boot code, POST/diagnostic code, basic IOS</a:t>
            </a:r>
          </a:p>
          <a:p>
            <a:r>
              <a:rPr lang="en-US" dirty="0"/>
              <a:t>Flash Memory:  IOS storage</a:t>
            </a:r>
          </a:p>
          <a:p>
            <a:r>
              <a:rPr lang="en-US" dirty="0"/>
              <a:t>NVRAM: startup configuration file</a:t>
            </a:r>
          </a:p>
          <a:p>
            <a:r>
              <a:rPr lang="en-US" dirty="0"/>
              <a:t>Ports for Network media called interfaces.</a:t>
            </a:r>
          </a:p>
          <a:p>
            <a:pPr lvl="1"/>
            <a:r>
              <a:rPr lang="en-US" dirty="0"/>
              <a:t>Ethernet</a:t>
            </a:r>
          </a:p>
          <a:p>
            <a:pPr lvl="1"/>
            <a:r>
              <a:rPr lang="en-US" dirty="0"/>
              <a:t>Serial</a:t>
            </a:r>
          </a:p>
          <a:p>
            <a:r>
              <a:rPr lang="en-US" dirty="0"/>
              <a:t>Administrative ports</a:t>
            </a:r>
          </a:p>
          <a:p>
            <a:pPr lvl="1"/>
            <a:r>
              <a:rPr lang="en-US" dirty="0"/>
              <a:t>Console port – connect configuration computer via serial port or USB port</a:t>
            </a:r>
          </a:p>
          <a:p>
            <a:pPr lvl="1"/>
            <a:r>
              <a:rPr lang="en-US" dirty="0"/>
              <a:t>Auxiliary port – for dial-up telnet connections</a:t>
            </a:r>
          </a:p>
          <a:p>
            <a:pPr marL="0" indent="0">
              <a:buNone/>
            </a:pPr>
            <a:endParaRPr lang="en-US" dirty="0"/>
          </a:p>
        </p:txBody>
      </p:sp>
    </p:spTree>
    <p:extLst>
      <p:ext uri="{BB962C8B-B14F-4D97-AF65-F5344CB8AC3E}">
        <p14:creationId xmlns:p14="http://schemas.microsoft.com/office/powerpoint/2010/main" val="319938839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2190750"/>
            <a:ext cx="6350000" cy="2476500"/>
          </a:xfrm>
          <a:prstGeom prst="rect">
            <a:avLst/>
          </a:prstGeom>
        </p:spPr>
      </p:pic>
      <p:sp>
        <p:nvSpPr>
          <p:cNvPr id="6" name="TextBox 5"/>
          <p:cNvSpPr txBox="1"/>
          <p:nvPr/>
        </p:nvSpPr>
        <p:spPr>
          <a:xfrm>
            <a:off x="1244906" y="969484"/>
            <a:ext cx="3161841" cy="646331"/>
          </a:xfrm>
          <a:prstGeom prst="rect">
            <a:avLst/>
          </a:prstGeom>
          <a:noFill/>
        </p:spPr>
        <p:txBody>
          <a:bodyPr wrap="square" rtlCol="0">
            <a:spAutoFit/>
          </a:bodyPr>
          <a:lstStyle/>
          <a:p>
            <a:r>
              <a:rPr lang="en-US" dirty="0"/>
              <a:t>Cisco 2621 Router with W1C2T Serial Board installed</a:t>
            </a:r>
          </a:p>
        </p:txBody>
      </p:sp>
      <p:sp>
        <p:nvSpPr>
          <p:cNvPr id="7" name="TextBox 6"/>
          <p:cNvSpPr txBox="1"/>
          <p:nvPr/>
        </p:nvSpPr>
        <p:spPr>
          <a:xfrm>
            <a:off x="1476260" y="5288096"/>
            <a:ext cx="1994053" cy="369332"/>
          </a:xfrm>
          <a:prstGeom prst="rect">
            <a:avLst/>
          </a:prstGeom>
          <a:noFill/>
        </p:spPr>
        <p:txBody>
          <a:bodyPr wrap="square" rtlCol="0">
            <a:spAutoFit/>
          </a:bodyPr>
          <a:lstStyle/>
          <a:p>
            <a:r>
              <a:rPr lang="en-US" dirty="0"/>
              <a:t>Fast Ethernet Ports</a:t>
            </a:r>
          </a:p>
        </p:txBody>
      </p:sp>
      <p:sp>
        <p:nvSpPr>
          <p:cNvPr id="8" name="Right Arrow 7"/>
          <p:cNvSpPr/>
          <p:nvPr/>
        </p:nvSpPr>
        <p:spPr>
          <a:xfrm rot="18614884">
            <a:off x="3007150" y="4590016"/>
            <a:ext cx="1485747" cy="222419"/>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9604334">
            <a:off x="3566255" y="4735621"/>
            <a:ext cx="2218240" cy="18341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43181" y="5288096"/>
            <a:ext cx="1002535" cy="646331"/>
          </a:xfrm>
          <a:prstGeom prst="rect">
            <a:avLst/>
          </a:prstGeom>
          <a:noFill/>
        </p:spPr>
        <p:txBody>
          <a:bodyPr wrap="square" rtlCol="0">
            <a:spAutoFit/>
          </a:bodyPr>
          <a:lstStyle/>
          <a:p>
            <a:r>
              <a:rPr lang="en-US" dirty="0"/>
              <a:t>Console Port</a:t>
            </a:r>
          </a:p>
        </p:txBody>
      </p:sp>
      <p:sp>
        <p:nvSpPr>
          <p:cNvPr id="10" name="TextBox 9"/>
          <p:cNvSpPr txBox="1"/>
          <p:nvPr/>
        </p:nvSpPr>
        <p:spPr>
          <a:xfrm>
            <a:off x="7138930" y="5340080"/>
            <a:ext cx="903383" cy="646331"/>
          </a:xfrm>
          <a:prstGeom prst="rect">
            <a:avLst/>
          </a:prstGeom>
          <a:noFill/>
        </p:spPr>
        <p:txBody>
          <a:bodyPr wrap="square" rtlCol="0">
            <a:spAutoFit/>
          </a:bodyPr>
          <a:lstStyle/>
          <a:p>
            <a:r>
              <a:rPr lang="en-US" dirty="0"/>
              <a:t>Aux Port</a:t>
            </a:r>
          </a:p>
        </p:txBody>
      </p:sp>
      <p:sp>
        <p:nvSpPr>
          <p:cNvPr id="15" name="Right Arrow 14"/>
          <p:cNvSpPr/>
          <p:nvPr/>
        </p:nvSpPr>
        <p:spPr>
          <a:xfrm rot="18614884">
            <a:off x="5387357" y="4714979"/>
            <a:ext cx="1161449" cy="157799"/>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4711697">
            <a:off x="6962623" y="4761910"/>
            <a:ext cx="764849" cy="18757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665205" y="1090670"/>
            <a:ext cx="3745735" cy="369332"/>
          </a:xfrm>
          <a:prstGeom prst="rect">
            <a:avLst/>
          </a:prstGeom>
          <a:noFill/>
        </p:spPr>
        <p:txBody>
          <a:bodyPr wrap="square" rtlCol="0">
            <a:spAutoFit/>
          </a:bodyPr>
          <a:lstStyle/>
          <a:p>
            <a:r>
              <a:rPr lang="en-US" dirty="0"/>
              <a:t>Serial Ports (WAN/Router connections)</a:t>
            </a:r>
          </a:p>
        </p:txBody>
      </p:sp>
      <p:sp>
        <p:nvSpPr>
          <p:cNvPr id="18" name="Right Arrow 17"/>
          <p:cNvSpPr/>
          <p:nvPr/>
        </p:nvSpPr>
        <p:spPr>
          <a:xfrm rot="7923941">
            <a:off x="6367257" y="2408935"/>
            <a:ext cx="2218240" cy="18341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1" descr="14-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14-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14312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14-c.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14312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944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700" y="1371600"/>
            <a:ext cx="5308600" cy="4114800"/>
          </a:xfrm>
          <a:prstGeom prst="rect">
            <a:avLst/>
          </a:prstGeom>
        </p:spPr>
      </p:pic>
    </p:spTree>
    <p:extLst>
      <p:ext uri="{BB962C8B-B14F-4D97-AF65-F5344CB8AC3E}">
        <p14:creationId xmlns:p14="http://schemas.microsoft.com/office/powerpoint/2010/main" val="37808295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037" y="1347787"/>
            <a:ext cx="4733925" cy="4162425"/>
          </a:xfrm>
          <a:prstGeom prst="rect">
            <a:avLst/>
          </a:prstGeom>
        </p:spPr>
      </p:pic>
      <p:sp>
        <p:nvSpPr>
          <p:cNvPr id="3" name="TextBox 2"/>
          <p:cNvSpPr txBox="1"/>
          <p:nvPr/>
        </p:nvSpPr>
        <p:spPr>
          <a:xfrm>
            <a:off x="848299" y="1145754"/>
            <a:ext cx="1509311" cy="369332"/>
          </a:xfrm>
          <a:prstGeom prst="rect">
            <a:avLst/>
          </a:prstGeom>
          <a:noFill/>
        </p:spPr>
        <p:txBody>
          <a:bodyPr wrap="square" rtlCol="0">
            <a:spAutoFit/>
          </a:bodyPr>
          <a:lstStyle/>
          <a:p>
            <a:r>
              <a:rPr lang="en-US" dirty="0"/>
              <a:t>Serial Cables</a:t>
            </a:r>
          </a:p>
        </p:txBody>
      </p:sp>
    </p:spTree>
    <p:extLst>
      <p:ext uri="{BB962C8B-B14F-4D97-AF65-F5344CB8AC3E}">
        <p14:creationId xmlns:p14="http://schemas.microsoft.com/office/powerpoint/2010/main" val="349286376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Functions</a:t>
            </a:r>
          </a:p>
        </p:txBody>
      </p:sp>
      <p:sp>
        <p:nvSpPr>
          <p:cNvPr id="3" name="Content Placeholder 2"/>
          <p:cNvSpPr>
            <a:spLocks noGrp="1"/>
          </p:cNvSpPr>
          <p:nvPr>
            <p:ph idx="1"/>
          </p:nvPr>
        </p:nvSpPr>
        <p:spPr/>
        <p:txBody>
          <a:bodyPr>
            <a:normAutofit/>
          </a:bodyPr>
          <a:lstStyle/>
          <a:p>
            <a:r>
              <a:rPr lang="en-US" dirty="0"/>
              <a:t>Path Determination by routing table information</a:t>
            </a:r>
          </a:p>
          <a:p>
            <a:pPr lvl="1"/>
            <a:r>
              <a:rPr lang="en-US" dirty="0"/>
              <a:t>Directly connected routes</a:t>
            </a:r>
          </a:p>
          <a:p>
            <a:pPr lvl="1"/>
            <a:r>
              <a:rPr lang="en-US" dirty="0"/>
              <a:t>Static routes</a:t>
            </a:r>
          </a:p>
          <a:p>
            <a:pPr lvl="1"/>
            <a:r>
              <a:rPr lang="en-US" dirty="0"/>
              <a:t>Dynamic routes</a:t>
            </a:r>
          </a:p>
          <a:p>
            <a:pPr lvl="1"/>
            <a:r>
              <a:rPr lang="en-US" dirty="0"/>
              <a:t>Default routes</a:t>
            </a:r>
          </a:p>
          <a:p>
            <a:pPr lvl="1"/>
            <a:r>
              <a:rPr lang="en-US" dirty="0"/>
              <a:t>Metrics</a:t>
            </a:r>
          </a:p>
          <a:p>
            <a:pPr lvl="2"/>
            <a:r>
              <a:rPr lang="en-US" dirty="0"/>
              <a:t>Bandwidth</a:t>
            </a:r>
          </a:p>
          <a:p>
            <a:pPr lvl="2"/>
            <a:r>
              <a:rPr lang="en-US" dirty="0"/>
              <a:t>Delay</a:t>
            </a:r>
          </a:p>
          <a:p>
            <a:pPr lvl="2"/>
            <a:r>
              <a:rPr lang="en-US" dirty="0"/>
              <a:t>Hop Count</a:t>
            </a:r>
          </a:p>
          <a:p>
            <a:pPr lvl="2"/>
            <a:r>
              <a:rPr lang="en-US" dirty="0"/>
              <a:t>Cost (set by administrator)</a:t>
            </a:r>
          </a:p>
          <a:p>
            <a:r>
              <a:rPr lang="en-US" dirty="0"/>
              <a:t>Packet Forwarding</a:t>
            </a:r>
          </a:p>
        </p:txBody>
      </p:sp>
    </p:spTree>
    <p:extLst>
      <p:ext uri="{BB962C8B-B14F-4D97-AF65-F5344CB8AC3E}">
        <p14:creationId xmlns:p14="http://schemas.microsoft.com/office/powerpoint/2010/main" val="100147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LAN Components</a:t>
            </a:r>
          </a:p>
        </p:txBody>
      </p:sp>
      <p:sp>
        <p:nvSpPr>
          <p:cNvPr id="3" name="Content Placeholder 2"/>
          <p:cNvSpPr>
            <a:spLocks noGrp="1"/>
          </p:cNvSpPr>
          <p:nvPr>
            <p:ph idx="1"/>
          </p:nvPr>
        </p:nvSpPr>
        <p:spPr/>
        <p:txBody>
          <a:bodyPr/>
          <a:lstStyle/>
          <a:p>
            <a:r>
              <a:rPr lang="en-US" dirty="0"/>
              <a:t>End Points: Computers, Mobile Devices, </a:t>
            </a:r>
            <a:r>
              <a:rPr lang="en-US" dirty="0" err="1"/>
              <a:t>etc</a:t>
            </a:r>
            <a:endParaRPr lang="en-US" dirty="0"/>
          </a:p>
          <a:p>
            <a:r>
              <a:rPr lang="en-US" dirty="0"/>
              <a:t>Interconnections: NIC’s, Media, Connectors</a:t>
            </a:r>
          </a:p>
          <a:p>
            <a:r>
              <a:rPr lang="en-US" dirty="0"/>
              <a:t>Switches: Layer 2 addressing/LAN’s</a:t>
            </a:r>
          </a:p>
          <a:p>
            <a:r>
              <a:rPr lang="en-US" dirty="0"/>
              <a:t>Routers: Layer 3 addressing/internets – </a:t>
            </a:r>
            <a:r>
              <a:rPr lang="en-US" b="1" dirty="0"/>
              <a:t>within a LAN context, routers facilitate VLAN’s and subnets</a:t>
            </a:r>
          </a:p>
        </p:txBody>
      </p:sp>
    </p:spTree>
    <p:extLst>
      <p:ext uri="{BB962C8B-B14F-4D97-AF65-F5344CB8AC3E}">
        <p14:creationId xmlns:p14="http://schemas.microsoft.com/office/powerpoint/2010/main" val="278359184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Routing Protocols</a:t>
            </a:r>
          </a:p>
        </p:txBody>
      </p:sp>
      <p:sp>
        <p:nvSpPr>
          <p:cNvPr id="3" name="Content Placeholder 2"/>
          <p:cNvSpPr>
            <a:spLocks noGrp="1"/>
          </p:cNvSpPr>
          <p:nvPr>
            <p:ph idx="1"/>
          </p:nvPr>
        </p:nvSpPr>
        <p:spPr/>
        <p:txBody>
          <a:bodyPr/>
          <a:lstStyle/>
          <a:p>
            <a:r>
              <a:rPr lang="en-US" dirty="0"/>
              <a:t>Distance vector</a:t>
            </a:r>
          </a:p>
          <a:p>
            <a:pPr lvl="1"/>
            <a:r>
              <a:rPr lang="en-US" dirty="0"/>
              <a:t>Router knows the direction to send packet to a network (interface).</a:t>
            </a:r>
          </a:p>
          <a:p>
            <a:pPr lvl="1"/>
            <a:r>
              <a:rPr lang="en-US" dirty="0"/>
              <a:t>Router knows the distance to the destination network.</a:t>
            </a:r>
          </a:p>
          <a:p>
            <a:pPr lvl="1"/>
            <a:r>
              <a:rPr lang="en-US" dirty="0"/>
              <a:t>Periodic updates (RIP)</a:t>
            </a:r>
          </a:p>
          <a:p>
            <a:r>
              <a:rPr lang="en-US" dirty="0"/>
              <a:t>Link-state</a:t>
            </a:r>
          </a:p>
          <a:p>
            <a:pPr lvl="1"/>
            <a:r>
              <a:rPr lang="en-US" dirty="0"/>
              <a:t>Routers has topological map of entire network.</a:t>
            </a:r>
          </a:p>
          <a:p>
            <a:pPr lvl="1"/>
            <a:r>
              <a:rPr lang="en-US" dirty="0"/>
              <a:t>Usually triggered updates that prevent unnecessary traffic.</a:t>
            </a:r>
          </a:p>
        </p:txBody>
      </p:sp>
    </p:spTree>
    <p:extLst>
      <p:ext uri="{BB962C8B-B14F-4D97-AF65-F5344CB8AC3E}">
        <p14:creationId xmlns:p14="http://schemas.microsoft.com/office/powerpoint/2010/main" val="352445409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Protocols</a:t>
            </a:r>
          </a:p>
        </p:txBody>
      </p:sp>
      <p:sp>
        <p:nvSpPr>
          <p:cNvPr id="3" name="Content Placeholder 2"/>
          <p:cNvSpPr>
            <a:spLocks noGrp="1"/>
          </p:cNvSpPr>
          <p:nvPr>
            <p:ph idx="1"/>
          </p:nvPr>
        </p:nvSpPr>
        <p:spPr/>
        <p:txBody>
          <a:bodyPr>
            <a:normAutofit/>
          </a:bodyPr>
          <a:lstStyle/>
          <a:p>
            <a:r>
              <a:rPr lang="en-US" dirty="0"/>
              <a:t>Distance Vector</a:t>
            </a:r>
          </a:p>
          <a:p>
            <a:pPr lvl="1"/>
            <a:r>
              <a:rPr lang="en-US" dirty="0"/>
              <a:t>RIP</a:t>
            </a:r>
          </a:p>
          <a:p>
            <a:pPr lvl="1"/>
            <a:r>
              <a:rPr lang="en-US" dirty="0"/>
              <a:t>IRGP</a:t>
            </a:r>
          </a:p>
          <a:p>
            <a:pPr lvl="1"/>
            <a:r>
              <a:rPr lang="en-US" dirty="0"/>
              <a:t>EIGRP ????</a:t>
            </a:r>
          </a:p>
          <a:p>
            <a:r>
              <a:rPr lang="en-US" dirty="0"/>
              <a:t>Link-State</a:t>
            </a:r>
          </a:p>
          <a:p>
            <a:pPr lvl="1"/>
            <a:r>
              <a:rPr lang="en-US" dirty="0"/>
              <a:t>OSPF</a:t>
            </a:r>
          </a:p>
          <a:p>
            <a:pPr lvl="1"/>
            <a:r>
              <a:rPr lang="en-US" dirty="0"/>
              <a:t>IS-IS</a:t>
            </a:r>
          </a:p>
          <a:p>
            <a:r>
              <a:rPr lang="en-US" dirty="0"/>
              <a:t>Path Vector</a:t>
            </a:r>
          </a:p>
          <a:p>
            <a:pPr lvl="1"/>
            <a:r>
              <a:rPr lang="en-US" dirty="0"/>
              <a:t>BGP</a:t>
            </a:r>
          </a:p>
        </p:txBody>
      </p:sp>
    </p:spTree>
    <p:extLst>
      <p:ext uri="{BB962C8B-B14F-4D97-AF65-F5344CB8AC3E}">
        <p14:creationId xmlns:p14="http://schemas.microsoft.com/office/powerpoint/2010/main" val="9706483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Delivery Process</a:t>
            </a:r>
          </a:p>
        </p:txBody>
      </p:sp>
      <p:sp>
        <p:nvSpPr>
          <p:cNvPr id="3" name="Content Placeholder 2"/>
          <p:cNvSpPr>
            <a:spLocks noGrp="1"/>
          </p:cNvSpPr>
          <p:nvPr>
            <p:ph idx="1"/>
          </p:nvPr>
        </p:nvSpPr>
        <p:spPr/>
        <p:txBody>
          <a:bodyPr/>
          <a:lstStyle/>
          <a:p>
            <a:r>
              <a:rPr lang="en-US" dirty="0"/>
              <a:t>Routing packets from end host to end host requires the binding of MAC and IP addresses (Layer 2 &amp; Layer 3 Addresses)</a:t>
            </a:r>
          </a:p>
          <a:p>
            <a:r>
              <a:rPr lang="en-US" dirty="0"/>
              <a:t>Packets (layer 3) are PDU’s delivered from one host to another.</a:t>
            </a:r>
          </a:p>
          <a:p>
            <a:r>
              <a:rPr lang="en-US" dirty="0"/>
              <a:t>Frames (layer 2) deliver packets within network segments/broadcast domains.</a:t>
            </a:r>
          </a:p>
          <a:p>
            <a:pPr lvl="1"/>
            <a:r>
              <a:rPr lang="en-US" dirty="0"/>
              <a:t>LANs: Ethernet frames</a:t>
            </a:r>
          </a:p>
          <a:p>
            <a:pPr lvl="1"/>
            <a:r>
              <a:rPr lang="en-US" dirty="0"/>
              <a:t>WANs: PPP or HDLC frames</a:t>
            </a:r>
          </a:p>
        </p:txBody>
      </p:sp>
    </p:spTree>
    <p:extLst>
      <p:ext uri="{BB962C8B-B14F-4D97-AF65-F5344CB8AC3E}">
        <p14:creationId xmlns:p14="http://schemas.microsoft.com/office/powerpoint/2010/main" val="16917574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Resolution Protocol</a:t>
            </a:r>
          </a:p>
        </p:txBody>
      </p:sp>
      <p:sp>
        <p:nvSpPr>
          <p:cNvPr id="3" name="Content Placeholder 2"/>
          <p:cNvSpPr>
            <a:spLocks noGrp="1"/>
          </p:cNvSpPr>
          <p:nvPr>
            <p:ph idx="1"/>
          </p:nvPr>
        </p:nvSpPr>
        <p:spPr/>
        <p:txBody>
          <a:bodyPr>
            <a:normAutofit/>
          </a:bodyPr>
          <a:lstStyle/>
          <a:p>
            <a:r>
              <a:rPr lang="en-US" dirty="0"/>
              <a:t>ARP binds IP and MAC addresses together within a broadcast domain.</a:t>
            </a:r>
          </a:p>
          <a:p>
            <a:r>
              <a:rPr lang="en-US" dirty="0"/>
              <a:t>Network hosts to include routers and end workstations build ARP tables that their OS’s uses to address packets and frames</a:t>
            </a:r>
          </a:p>
          <a:p>
            <a:pPr lvl="1"/>
            <a:r>
              <a:rPr lang="en-US" dirty="0"/>
              <a:t>For end hosts, this can be to another end host on the LAN or to the default gateway router.</a:t>
            </a:r>
          </a:p>
          <a:p>
            <a:pPr lvl="1"/>
            <a:r>
              <a:rPr lang="en-US" dirty="0"/>
              <a:t>For routers, it can be an end host on a connected LAN, another router within the AS or another router on a WAN link (usually a one-link connection; broadcast WAN frame used).</a:t>
            </a:r>
          </a:p>
          <a:p>
            <a:pPr lvl="1"/>
            <a:endParaRPr lang="en-US" dirty="0"/>
          </a:p>
        </p:txBody>
      </p:sp>
    </p:spTree>
    <p:extLst>
      <p:ext uri="{BB962C8B-B14F-4D97-AF65-F5344CB8AC3E}">
        <p14:creationId xmlns:p14="http://schemas.microsoft.com/office/powerpoint/2010/main" val="140550692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ARP Table</a:t>
            </a:r>
          </a:p>
        </p:txBody>
      </p:sp>
      <p:sp>
        <p:nvSpPr>
          <p:cNvPr id="3" name="Content Placeholder 2"/>
          <p:cNvSpPr>
            <a:spLocks noGrp="1"/>
          </p:cNvSpPr>
          <p:nvPr>
            <p:ph idx="1"/>
          </p:nvPr>
        </p:nvSpPr>
        <p:spPr/>
        <p:txBody>
          <a:bodyPr/>
          <a:lstStyle/>
          <a:p>
            <a:r>
              <a:rPr lang="en-US" dirty="0"/>
              <a:t>An end host must learn the MAC addresses/ IP addresses of the other end hosts on its LAN.</a:t>
            </a:r>
          </a:p>
          <a:p>
            <a:r>
              <a:rPr lang="en-US" dirty="0"/>
              <a:t>It sends out ARP requests to build this table </a:t>
            </a:r>
          </a:p>
          <a:p>
            <a:r>
              <a:rPr lang="en-US" dirty="0"/>
              <a:t>Packets bound for end hosts outside of the LAN must go through the default gateway.</a:t>
            </a:r>
          </a:p>
        </p:txBody>
      </p:sp>
    </p:spTree>
    <p:extLst>
      <p:ext uri="{BB962C8B-B14F-4D97-AF65-F5344CB8AC3E}">
        <p14:creationId xmlns:p14="http://schemas.microsoft.com/office/powerpoint/2010/main" val="327890818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Utilities</a:t>
            </a:r>
          </a:p>
        </p:txBody>
      </p:sp>
      <p:sp>
        <p:nvSpPr>
          <p:cNvPr id="3" name="Content Placeholder 2"/>
          <p:cNvSpPr>
            <a:spLocks noGrp="1"/>
          </p:cNvSpPr>
          <p:nvPr>
            <p:ph idx="1"/>
          </p:nvPr>
        </p:nvSpPr>
        <p:spPr/>
        <p:txBody>
          <a:bodyPr/>
          <a:lstStyle/>
          <a:p>
            <a:r>
              <a:rPr lang="en-US" dirty="0"/>
              <a:t>Ping (w/ optional flags)</a:t>
            </a:r>
          </a:p>
          <a:p>
            <a:r>
              <a:rPr lang="en-US" dirty="0"/>
              <a:t>Tracert (w/ optional flags)</a:t>
            </a:r>
          </a:p>
          <a:p>
            <a:r>
              <a:rPr lang="en-US" dirty="0"/>
              <a:t>ARP (w/ optional flags)</a:t>
            </a:r>
          </a:p>
        </p:txBody>
      </p:sp>
    </p:spTree>
    <p:extLst>
      <p:ext uri="{BB962C8B-B14F-4D97-AF65-F5344CB8AC3E}">
        <p14:creationId xmlns:p14="http://schemas.microsoft.com/office/powerpoint/2010/main" val="313699714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08F2-63A6-4162-BC5F-0D6BBB6E90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1B086F-8F0B-4CEB-BE15-A51CDF3D5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520748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5</a:t>
            </a:r>
          </a:p>
        </p:txBody>
      </p:sp>
      <p:sp>
        <p:nvSpPr>
          <p:cNvPr id="3" name="Subtitle 2"/>
          <p:cNvSpPr>
            <a:spLocks noGrp="1"/>
          </p:cNvSpPr>
          <p:nvPr>
            <p:ph type="subTitle" idx="1"/>
          </p:nvPr>
        </p:nvSpPr>
        <p:spPr/>
        <p:txBody>
          <a:bodyPr/>
          <a:lstStyle/>
          <a:p>
            <a:r>
              <a:rPr lang="en-US" dirty="0"/>
              <a:t>Static Routing</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Activities</a:t>
            </a:r>
          </a:p>
        </p:txBody>
      </p:sp>
      <p:sp>
        <p:nvSpPr>
          <p:cNvPr id="3" name="Content Placeholder 2"/>
          <p:cNvSpPr>
            <a:spLocks noGrp="1"/>
          </p:cNvSpPr>
          <p:nvPr>
            <p:ph idx="1"/>
          </p:nvPr>
        </p:nvSpPr>
        <p:spPr/>
        <p:txBody>
          <a:bodyPr/>
          <a:lstStyle/>
          <a:p>
            <a:r>
              <a:rPr lang="en-US" dirty="0"/>
              <a:t>Identify destination address of packet</a:t>
            </a:r>
          </a:p>
          <a:p>
            <a:r>
              <a:rPr lang="en-US" dirty="0"/>
              <a:t>Identify sources of routing information</a:t>
            </a:r>
          </a:p>
          <a:p>
            <a:r>
              <a:rPr lang="en-US" dirty="0"/>
              <a:t>Identify routes</a:t>
            </a:r>
          </a:p>
          <a:p>
            <a:r>
              <a:rPr lang="en-US" dirty="0"/>
              <a:t>Select routes</a:t>
            </a:r>
          </a:p>
          <a:p>
            <a:r>
              <a:rPr lang="en-US" dirty="0"/>
              <a:t>Maintain and verify current routing information</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Routing</a:t>
            </a:r>
          </a:p>
        </p:txBody>
      </p:sp>
      <p:sp>
        <p:nvSpPr>
          <p:cNvPr id="3" name="Content Placeholder 2"/>
          <p:cNvSpPr>
            <a:spLocks noGrp="1"/>
          </p:cNvSpPr>
          <p:nvPr>
            <p:ph idx="1"/>
          </p:nvPr>
        </p:nvSpPr>
        <p:spPr/>
        <p:txBody>
          <a:bodyPr/>
          <a:lstStyle/>
          <a:p>
            <a:r>
              <a:rPr lang="en-US" dirty="0"/>
              <a:t>Routes configured by administrator/engineer.</a:t>
            </a:r>
          </a:p>
          <a:p>
            <a:r>
              <a:rPr lang="en-US" dirty="0"/>
              <a:t>Do not change until manual reconfiguration or deletion by administrator/engineer.</a:t>
            </a:r>
          </a:p>
          <a:p>
            <a:r>
              <a:rPr lang="en-US" dirty="0"/>
              <a:t>Can permit precise routing behavior, but caution must be exercised in creating and maintaining static routes.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Levels (Cisco)</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3657601"/>
            <a:ext cx="1066800" cy="449179"/>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495801"/>
            <a:ext cx="1066800" cy="449179"/>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4495801"/>
            <a:ext cx="1066800" cy="4491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1" y="2362200"/>
            <a:ext cx="1001607" cy="102307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6388" y="5257800"/>
            <a:ext cx="1023582" cy="6858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5257800"/>
            <a:ext cx="1023582" cy="6858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0233" y="5202275"/>
            <a:ext cx="1023582" cy="6858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400" y="5257800"/>
            <a:ext cx="1023582" cy="685800"/>
          </a:xfrm>
          <a:prstGeom prst="rect">
            <a:avLst/>
          </a:prstGeom>
        </p:spPr>
      </p:pic>
      <p:cxnSp>
        <p:nvCxnSpPr>
          <p:cNvPr id="13" name="Straight Connector 12"/>
          <p:cNvCxnSpPr>
            <a:stCxn id="4" idx="0"/>
          </p:cNvCxnSpPr>
          <p:nvPr/>
        </p:nvCxnSpPr>
        <p:spPr>
          <a:xfrm flipV="1">
            <a:off x="5867400" y="3200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a:endCxn id="4" idx="2"/>
          </p:cNvCxnSpPr>
          <p:nvPr/>
        </p:nvCxnSpPr>
        <p:spPr>
          <a:xfrm flipV="1">
            <a:off x="4419600" y="4106780"/>
            <a:ext cx="1447800" cy="61361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1"/>
            <a:endCxn id="4" idx="2"/>
          </p:cNvCxnSpPr>
          <p:nvPr/>
        </p:nvCxnSpPr>
        <p:spPr>
          <a:xfrm rot="10800000">
            <a:off x="5867400" y="4106781"/>
            <a:ext cx="1219200" cy="61361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3"/>
          </p:cNvCxnSpPr>
          <p:nvPr/>
        </p:nvCxnSpPr>
        <p:spPr>
          <a:xfrm flipV="1">
            <a:off x="3229970" y="4944980"/>
            <a:ext cx="351430" cy="6557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9" idx="1"/>
          </p:cNvCxnSpPr>
          <p:nvPr/>
        </p:nvCxnSpPr>
        <p:spPr>
          <a:xfrm rot="10800000">
            <a:off x="3690741" y="4944981"/>
            <a:ext cx="195461" cy="6557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3"/>
          </p:cNvCxnSpPr>
          <p:nvPr/>
        </p:nvCxnSpPr>
        <p:spPr>
          <a:xfrm flipV="1">
            <a:off x="7123816" y="4944979"/>
            <a:ext cx="267585" cy="6001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1" idx="1"/>
            <a:endCxn id="6" idx="2"/>
          </p:cNvCxnSpPr>
          <p:nvPr/>
        </p:nvCxnSpPr>
        <p:spPr>
          <a:xfrm rot="10800000">
            <a:off x="7620000" y="4944981"/>
            <a:ext cx="533400" cy="6557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257608" y="2743200"/>
            <a:ext cx="1124393" cy="369332"/>
          </a:xfrm>
          <a:prstGeom prst="rect">
            <a:avLst/>
          </a:prstGeom>
          <a:noFill/>
        </p:spPr>
        <p:txBody>
          <a:bodyPr wrap="square" rtlCol="0">
            <a:spAutoFit/>
          </a:bodyPr>
          <a:lstStyle/>
          <a:p>
            <a:r>
              <a:rPr lang="en-US" dirty="0"/>
              <a:t>Core</a:t>
            </a:r>
          </a:p>
        </p:txBody>
      </p:sp>
      <p:sp>
        <p:nvSpPr>
          <p:cNvPr id="28" name="TextBox 27"/>
          <p:cNvSpPr txBox="1"/>
          <p:nvPr/>
        </p:nvSpPr>
        <p:spPr>
          <a:xfrm>
            <a:off x="7257608" y="3657600"/>
            <a:ext cx="1733993" cy="369332"/>
          </a:xfrm>
          <a:prstGeom prst="rect">
            <a:avLst/>
          </a:prstGeom>
          <a:noFill/>
        </p:spPr>
        <p:txBody>
          <a:bodyPr wrap="square" rtlCol="0">
            <a:spAutoFit/>
          </a:bodyPr>
          <a:lstStyle/>
          <a:p>
            <a:r>
              <a:rPr lang="en-US" dirty="0"/>
              <a:t>Distribution</a:t>
            </a:r>
          </a:p>
        </p:txBody>
      </p:sp>
      <p:sp>
        <p:nvSpPr>
          <p:cNvPr id="29" name="TextBox 28"/>
          <p:cNvSpPr txBox="1"/>
          <p:nvPr/>
        </p:nvSpPr>
        <p:spPr>
          <a:xfrm>
            <a:off x="8610600" y="4495800"/>
            <a:ext cx="1295400" cy="369332"/>
          </a:xfrm>
          <a:prstGeom prst="rect">
            <a:avLst/>
          </a:prstGeom>
          <a:noFill/>
        </p:spPr>
        <p:txBody>
          <a:bodyPr wrap="square" rtlCol="0">
            <a:spAutoFit/>
          </a:bodyPr>
          <a:lstStyle/>
          <a:p>
            <a:r>
              <a:rPr lang="en-US" dirty="0"/>
              <a:t>Access</a:t>
            </a:r>
          </a:p>
        </p:txBody>
      </p:sp>
    </p:spTree>
    <p:extLst>
      <p:ext uri="{BB962C8B-B14F-4D97-AF65-F5344CB8AC3E}">
        <p14:creationId xmlns:p14="http://schemas.microsoft.com/office/powerpoint/2010/main" val="360729485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Points First.</a:t>
            </a:r>
          </a:p>
        </p:txBody>
      </p:sp>
      <p:sp>
        <p:nvSpPr>
          <p:cNvPr id="3" name="Content Placeholder 2"/>
          <p:cNvSpPr>
            <a:spLocks noGrp="1"/>
          </p:cNvSpPr>
          <p:nvPr>
            <p:ph idx="1"/>
          </p:nvPr>
        </p:nvSpPr>
        <p:spPr>
          <a:xfrm>
            <a:off x="2700866" y="2490136"/>
            <a:ext cx="1871135" cy="3444997"/>
          </a:xfrm>
        </p:spPr>
        <p:txBody>
          <a:bodyPr>
            <a:normAutofit/>
          </a:bodyPr>
          <a:lstStyle/>
          <a:p>
            <a:r>
              <a:rPr lang="en-US" sz="1400" dirty="0"/>
              <a:t>Each router interface has an assigned IP address.</a:t>
            </a:r>
          </a:p>
          <a:p>
            <a:r>
              <a:rPr lang="en-US" sz="1400" dirty="0"/>
              <a:t>Each static IP route assignment has a destination of the interface number of the router or the IP address of the other router’s interface</a:t>
            </a:r>
          </a:p>
          <a:p>
            <a:r>
              <a:rPr lang="en-US" sz="1400" dirty="0"/>
              <a:t>Configure the static route to network 172.16.50.0/24 on router A.</a:t>
            </a:r>
          </a:p>
        </p:txBody>
      </p:sp>
      <p:pic>
        <p:nvPicPr>
          <p:cNvPr id="1026" name="Picture 2" descr="http://www.michaelhanley.org/photos/uncategorized/2008/06/22/ciscorouter.png"/>
          <p:cNvPicPr>
            <a:picLocks noChangeAspect="1" noChangeArrowheads="1"/>
          </p:cNvPicPr>
          <p:nvPr/>
        </p:nvPicPr>
        <p:blipFill>
          <a:blip r:embed="rId2" cstate="print"/>
          <a:srcRect/>
          <a:stretch>
            <a:fillRect/>
          </a:stretch>
        </p:blipFill>
        <p:spPr bwMode="auto">
          <a:xfrm>
            <a:off x="5562600" y="3429000"/>
            <a:ext cx="723900" cy="495300"/>
          </a:xfrm>
          <a:prstGeom prst="rect">
            <a:avLst/>
          </a:prstGeom>
          <a:noFill/>
        </p:spPr>
      </p:pic>
      <p:pic>
        <p:nvPicPr>
          <p:cNvPr id="1028" name="Picture 4" descr="http://www.michaelhanley.org/photos/uncategorized/2008/06/22/ciscorouter.png"/>
          <p:cNvPicPr>
            <a:picLocks noChangeAspect="1" noChangeArrowheads="1"/>
          </p:cNvPicPr>
          <p:nvPr/>
        </p:nvPicPr>
        <p:blipFill>
          <a:blip r:embed="rId2" cstate="print"/>
          <a:srcRect/>
          <a:stretch>
            <a:fillRect/>
          </a:stretch>
        </p:blipFill>
        <p:spPr bwMode="auto">
          <a:xfrm>
            <a:off x="7086600" y="2514600"/>
            <a:ext cx="723900" cy="495300"/>
          </a:xfrm>
          <a:prstGeom prst="rect">
            <a:avLst/>
          </a:prstGeom>
          <a:noFill/>
        </p:spPr>
      </p:pic>
      <p:pic>
        <p:nvPicPr>
          <p:cNvPr id="1030" name="Picture 6" descr="http://www.michaelhanley.org/photos/uncategorized/2008/06/22/ciscorouter.png"/>
          <p:cNvPicPr>
            <a:picLocks noChangeAspect="1" noChangeArrowheads="1"/>
          </p:cNvPicPr>
          <p:nvPr/>
        </p:nvPicPr>
        <p:blipFill>
          <a:blip r:embed="rId2" cstate="print"/>
          <a:srcRect/>
          <a:stretch>
            <a:fillRect/>
          </a:stretch>
        </p:blipFill>
        <p:spPr bwMode="auto">
          <a:xfrm>
            <a:off x="9372600" y="2514600"/>
            <a:ext cx="723900" cy="495300"/>
          </a:xfrm>
          <a:prstGeom prst="rect">
            <a:avLst/>
          </a:prstGeom>
          <a:noFill/>
        </p:spPr>
      </p:pic>
      <p:pic>
        <p:nvPicPr>
          <p:cNvPr id="1032" name="Picture 8" descr="http://www.takistmr.com/wp-content/uploads/2011/07/cisco-switch-icon.png"/>
          <p:cNvPicPr>
            <a:picLocks noChangeAspect="1" noChangeArrowheads="1"/>
          </p:cNvPicPr>
          <p:nvPr/>
        </p:nvPicPr>
        <p:blipFill>
          <a:blip r:embed="rId3" cstate="print"/>
          <a:srcRect/>
          <a:stretch>
            <a:fillRect/>
          </a:stretch>
        </p:blipFill>
        <p:spPr bwMode="auto">
          <a:xfrm>
            <a:off x="5410200" y="4572000"/>
            <a:ext cx="1085850" cy="457200"/>
          </a:xfrm>
          <a:prstGeom prst="rect">
            <a:avLst/>
          </a:prstGeom>
          <a:noFill/>
        </p:spPr>
      </p:pic>
      <p:pic>
        <p:nvPicPr>
          <p:cNvPr id="1034" name="Picture 10" descr="http://www.indezine.com/products/visio/images/visiostencil_03.gif"/>
          <p:cNvPicPr>
            <a:picLocks noChangeAspect="1" noChangeArrowheads="1"/>
          </p:cNvPicPr>
          <p:nvPr/>
        </p:nvPicPr>
        <p:blipFill>
          <a:blip r:embed="rId4" cstate="print"/>
          <a:srcRect/>
          <a:stretch>
            <a:fillRect/>
          </a:stretch>
        </p:blipFill>
        <p:spPr bwMode="auto">
          <a:xfrm>
            <a:off x="5257800" y="5410200"/>
            <a:ext cx="685800" cy="723900"/>
          </a:xfrm>
          <a:prstGeom prst="rect">
            <a:avLst/>
          </a:prstGeom>
          <a:noFill/>
        </p:spPr>
      </p:pic>
      <p:pic>
        <p:nvPicPr>
          <p:cNvPr id="9" name="Picture 10" descr="http://www.indezine.com/products/visio/images/visiostencil_03.gif"/>
          <p:cNvPicPr>
            <a:picLocks noChangeAspect="1" noChangeArrowheads="1"/>
          </p:cNvPicPr>
          <p:nvPr/>
        </p:nvPicPr>
        <p:blipFill>
          <a:blip r:embed="rId4" cstate="print"/>
          <a:srcRect/>
          <a:stretch>
            <a:fillRect/>
          </a:stretch>
        </p:blipFill>
        <p:spPr bwMode="auto">
          <a:xfrm>
            <a:off x="6248400" y="5410200"/>
            <a:ext cx="685800" cy="723900"/>
          </a:xfrm>
          <a:prstGeom prst="rect">
            <a:avLst/>
          </a:prstGeom>
          <a:noFill/>
        </p:spPr>
      </p:pic>
      <p:cxnSp>
        <p:nvCxnSpPr>
          <p:cNvPr id="11" name="Straight Connector 10"/>
          <p:cNvCxnSpPr>
            <a:stCxn id="1034" idx="0"/>
          </p:cNvCxnSpPr>
          <p:nvPr/>
        </p:nvCxnSpPr>
        <p:spPr>
          <a:xfrm flipV="1">
            <a:off x="5600700" y="4953000"/>
            <a:ext cx="1143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0"/>
            <a:endCxn id="1032" idx="2"/>
          </p:cNvCxnSpPr>
          <p:nvPr/>
        </p:nvCxnSpPr>
        <p:spPr>
          <a:xfrm flipH="1" flipV="1">
            <a:off x="5953126" y="5029200"/>
            <a:ext cx="638175"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26" idx="2"/>
            <a:endCxn id="1032" idx="0"/>
          </p:cNvCxnSpPr>
          <p:nvPr/>
        </p:nvCxnSpPr>
        <p:spPr>
          <a:xfrm>
            <a:off x="5924551" y="3924300"/>
            <a:ext cx="28575"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26" idx="0"/>
            <a:endCxn id="1028" idx="1"/>
          </p:cNvCxnSpPr>
          <p:nvPr/>
        </p:nvCxnSpPr>
        <p:spPr>
          <a:xfrm flipV="1">
            <a:off x="5924550" y="2762250"/>
            <a:ext cx="1162050" cy="66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28" idx="3"/>
            <a:endCxn id="1030" idx="1"/>
          </p:cNvCxnSpPr>
          <p:nvPr/>
        </p:nvCxnSpPr>
        <p:spPr>
          <a:xfrm>
            <a:off x="7810500" y="2762250"/>
            <a:ext cx="15621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76800" y="2514601"/>
            <a:ext cx="1143000" cy="646331"/>
          </a:xfrm>
          <a:prstGeom prst="rect">
            <a:avLst/>
          </a:prstGeom>
          <a:noFill/>
        </p:spPr>
        <p:txBody>
          <a:bodyPr wrap="square" rtlCol="0">
            <a:spAutoFit/>
          </a:bodyPr>
          <a:lstStyle/>
          <a:p>
            <a:r>
              <a:rPr lang="en-US" sz="1200" dirty="0"/>
              <a:t>192.168.50.254</a:t>
            </a:r>
          </a:p>
          <a:p>
            <a:r>
              <a:rPr lang="en-US" sz="1200" dirty="0"/>
              <a:t>Serial0/1</a:t>
            </a:r>
          </a:p>
        </p:txBody>
      </p:sp>
      <p:sp>
        <p:nvSpPr>
          <p:cNvPr id="21" name="TextBox 20"/>
          <p:cNvSpPr txBox="1"/>
          <p:nvPr/>
        </p:nvSpPr>
        <p:spPr>
          <a:xfrm>
            <a:off x="6096000" y="3962401"/>
            <a:ext cx="1371600" cy="461665"/>
          </a:xfrm>
          <a:prstGeom prst="rect">
            <a:avLst/>
          </a:prstGeom>
          <a:noFill/>
        </p:spPr>
        <p:txBody>
          <a:bodyPr wrap="square" rtlCol="0">
            <a:spAutoFit/>
          </a:bodyPr>
          <a:lstStyle/>
          <a:p>
            <a:r>
              <a:rPr lang="en-US" sz="1200" dirty="0"/>
              <a:t>192.168.10.254</a:t>
            </a:r>
          </a:p>
          <a:p>
            <a:r>
              <a:rPr lang="en-US" sz="1200" dirty="0"/>
              <a:t>Ethernet fa0/1</a:t>
            </a:r>
          </a:p>
        </p:txBody>
      </p:sp>
      <p:sp>
        <p:nvSpPr>
          <p:cNvPr id="22" name="TextBox 21"/>
          <p:cNvSpPr txBox="1"/>
          <p:nvPr/>
        </p:nvSpPr>
        <p:spPr>
          <a:xfrm>
            <a:off x="6781800" y="3276601"/>
            <a:ext cx="1371600" cy="461665"/>
          </a:xfrm>
          <a:prstGeom prst="rect">
            <a:avLst/>
          </a:prstGeom>
          <a:noFill/>
        </p:spPr>
        <p:txBody>
          <a:bodyPr wrap="square" rtlCol="0">
            <a:spAutoFit/>
          </a:bodyPr>
          <a:lstStyle/>
          <a:p>
            <a:r>
              <a:rPr lang="en-US" sz="1200" dirty="0"/>
              <a:t>192.168.50.252</a:t>
            </a:r>
          </a:p>
          <a:p>
            <a:r>
              <a:rPr lang="en-US" sz="1200" dirty="0"/>
              <a:t>Serial0/2</a:t>
            </a:r>
          </a:p>
        </p:txBody>
      </p:sp>
      <p:sp>
        <p:nvSpPr>
          <p:cNvPr id="23" name="TextBox 22"/>
          <p:cNvSpPr txBox="1"/>
          <p:nvPr/>
        </p:nvSpPr>
        <p:spPr>
          <a:xfrm>
            <a:off x="8077200" y="3048001"/>
            <a:ext cx="1371600" cy="461665"/>
          </a:xfrm>
          <a:prstGeom prst="rect">
            <a:avLst/>
          </a:prstGeom>
          <a:noFill/>
        </p:spPr>
        <p:txBody>
          <a:bodyPr wrap="square" rtlCol="0">
            <a:spAutoFit/>
          </a:bodyPr>
          <a:lstStyle/>
          <a:p>
            <a:r>
              <a:rPr lang="en-US" sz="1200" dirty="0"/>
              <a:t>172.16.50.254</a:t>
            </a:r>
          </a:p>
          <a:p>
            <a:r>
              <a:rPr lang="en-US" sz="1200" dirty="0"/>
              <a:t>Serial0/2</a:t>
            </a:r>
          </a:p>
        </p:txBody>
      </p:sp>
      <p:cxnSp>
        <p:nvCxnSpPr>
          <p:cNvPr id="26" name="Straight Arrow Connector 25"/>
          <p:cNvCxnSpPr>
            <a:stCxn id="23" idx="0"/>
          </p:cNvCxnSpPr>
          <p:nvPr/>
        </p:nvCxnSpPr>
        <p:spPr>
          <a:xfrm flipH="1" flipV="1">
            <a:off x="7924800" y="28194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0"/>
          </p:cNvCxnSpPr>
          <p:nvPr/>
        </p:nvCxnSpPr>
        <p:spPr>
          <a:xfrm flipH="1" flipV="1">
            <a:off x="7010400" y="2895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2"/>
          </p:cNvCxnSpPr>
          <p:nvPr/>
        </p:nvCxnSpPr>
        <p:spPr>
          <a:xfrm>
            <a:off x="5448300" y="3160932"/>
            <a:ext cx="495300" cy="191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05400" y="3657600"/>
            <a:ext cx="304800" cy="369332"/>
          </a:xfrm>
          <a:prstGeom prst="rect">
            <a:avLst/>
          </a:prstGeom>
          <a:noFill/>
        </p:spPr>
        <p:txBody>
          <a:bodyPr wrap="square" rtlCol="0">
            <a:spAutoFit/>
          </a:bodyPr>
          <a:lstStyle/>
          <a:p>
            <a:r>
              <a:rPr lang="en-US" dirty="0"/>
              <a:t>A</a:t>
            </a:r>
          </a:p>
        </p:txBody>
      </p:sp>
      <p:sp>
        <p:nvSpPr>
          <p:cNvPr id="32" name="TextBox 31"/>
          <p:cNvSpPr txBox="1"/>
          <p:nvPr/>
        </p:nvSpPr>
        <p:spPr>
          <a:xfrm>
            <a:off x="6553200" y="2362200"/>
            <a:ext cx="457200" cy="369332"/>
          </a:xfrm>
          <a:prstGeom prst="rect">
            <a:avLst/>
          </a:prstGeom>
          <a:noFill/>
        </p:spPr>
        <p:txBody>
          <a:bodyPr wrap="square" rtlCol="0">
            <a:spAutoFit/>
          </a:bodyPr>
          <a:lstStyle/>
          <a:p>
            <a:r>
              <a:rPr lang="en-US" dirty="0"/>
              <a:t>B</a:t>
            </a:r>
          </a:p>
        </p:txBody>
      </p:sp>
      <p:sp>
        <p:nvSpPr>
          <p:cNvPr id="33" name="TextBox 32"/>
          <p:cNvSpPr txBox="1"/>
          <p:nvPr/>
        </p:nvSpPr>
        <p:spPr>
          <a:xfrm>
            <a:off x="9448800" y="1981200"/>
            <a:ext cx="457200" cy="381000"/>
          </a:xfrm>
          <a:prstGeom prst="rect">
            <a:avLst/>
          </a:prstGeom>
          <a:noFill/>
        </p:spPr>
        <p:txBody>
          <a:bodyPr wrap="square" rtlCol="0">
            <a:spAutoFit/>
          </a:bodyPr>
          <a:lstStyle/>
          <a:p>
            <a:r>
              <a:rPr lang="en-US" dirty="0"/>
              <a:t>C</a:t>
            </a:r>
          </a:p>
        </p:txBody>
      </p:sp>
      <p:sp>
        <p:nvSpPr>
          <p:cNvPr id="34" name="TextBox 33"/>
          <p:cNvSpPr txBox="1"/>
          <p:nvPr/>
        </p:nvSpPr>
        <p:spPr>
          <a:xfrm>
            <a:off x="8534400" y="3505201"/>
            <a:ext cx="1371600" cy="461665"/>
          </a:xfrm>
          <a:prstGeom prst="rect">
            <a:avLst/>
          </a:prstGeom>
          <a:noFill/>
        </p:spPr>
        <p:txBody>
          <a:bodyPr wrap="square" rtlCol="0">
            <a:spAutoFit/>
          </a:bodyPr>
          <a:lstStyle/>
          <a:p>
            <a:r>
              <a:rPr lang="en-US" sz="1200" dirty="0"/>
              <a:t>172.16.50.252</a:t>
            </a:r>
          </a:p>
          <a:p>
            <a:r>
              <a:rPr lang="en-US" sz="1200" dirty="0"/>
              <a:t>Serial0/1</a:t>
            </a:r>
          </a:p>
        </p:txBody>
      </p:sp>
      <p:cxnSp>
        <p:nvCxnSpPr>
          <p:cNvPr id="36" name="Straight Arrow Connector 35"/>
          <p:cNvCxnSpPr>
            <a:stCxn id="34" idx="0"/>
          </p:cNvCxnSpPr>
          <p:nvPr/>
        </p:nvCxnSpPr>
        <p:spPr>
          <a:xfrm flipV="1">
            <a:off x="9220200" y="2819400"/>
            <a:ext cx="76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michaelhanley.org/photos/uncategorized/2008/06/22/ciscorouter.png"/>
          <p:cNvPicPr>
            <a:picLocks noChangeAspect="1" noChangeArrowheads="1"/>
          </p:cNvPicPr>
          <p:nvPr/>
        </p:nvPicPr>
        <p:blipFill>
          <a:blip r:embed="rId2" cstate="print"/>
          <a:srcRect/>
          <a:stretch>
            <a:fillRect/>
          </a:stretch>
        </p:blipFill>
        <p:spPr bwMode="auto">
          <a:xfrm>
            <a:off x="5562600" y="3429000"/>
            <a:ext cx="723900" cy="495300"/>
          </a:xfrm>
          <a:prstGeom prst="rect">
            <a:avLst/>
          </a:prstGeom>
          <a:noFill/>
        </p:spPr>
      </p:pic>
      <p:pic>
        <p:nvPicPr>
          <p:cNvPr id="5" name="Picture 4" descr="http://www.michaelhanley.org/photos/uncategorized/2008/06/22/ciscorouter.png"/>
          <p:cNvPicPr>
            <a:picLocks noChangeAspect="1" noChangeArrowheads="1"/>
          </p:cNvPicPr>
          <p:nvPr/>
        </p:nvPicPr>
        <p:blipFill>
          <a:blip r:embed="rId2" cstate="print"/>
          <a:srcRect/>
          <a:stretch>
            <a:fillRect/>
          </a:stretch>
        </p:blipFill>
        <p:spPr bwMode="auto">
          <a:xfrm>
            <a:off x="7086600" y="2514600"/>
            <a:ext cx="723900" cy="495300"/>
          </a:xfrm>
          <a:prstGeom prst="rect">
            <a:avLst/>
          </a:prstGeom>
          <a:noFill/>
        </p:spPr>
      </p:pic>
      <p:pic>
        <p:nvPicPr>
          <p:cNvPr id="6" name="Picture 8" descr="http://www.takistmr.com/wp-content/uploads/2011/07/cisco-switch-icon.png"/>
          <p:cNvPicPr>
            <a:picLocks noChangeAspect="1" noChangeArrowheads="1"/>
          </p:cNvPicPr>
          <p:nvPr/>
        </p:nvPicPr>
        <p:blipFill>
          <a:blip r:embed="rId3" cstate="print"/>
          <a:srcRect/>
          <a:stretch>
            <a:fillRect/>
          </a:stretch>
        </p:blipFill>
        <p:spPr bwMode="auto">
          <a:xfrm>
            <a:off x="5410200" y="4572000"/>
            <a:ext cx="1085850" cy="457200"/>
          </a:xfrm>
          <a:prstGeom prst="rect">
            <a:avLst/>
          </a:prstGeom>
          <a:noFill/>
        </p:spPr>
      </p:pic>
      <p:pic>
        <p:nvPicPr>
          <p:cNvPr id="7" name="Picture 10" descr="http://www.indezine.com/products/visio/images/visiostencil_03.gif"/>
          <p:cNvPicPr>
            <a:picLocks noChangeAspect="1" noChangeArrowheads="1"/>
          </p:cNvPicPr>
          <p:nvPr/>
        </p:nvPicPr>
        <p:blipFill>
          <a:blip r:embed="rId4" cstate="print"/>
          <a:srcRect/>
          <a:stretch>
            <a:fillRect/>
          </a:stretch>
        </p:blipFill>
        <p:spPr bwMode="auto">
          <a:xfrm>
            <a:off x="5257800" y="5410200"/>
            <a:ext cx="685800" cy="723900"/>
          </a:xfrm>
          <a:prstGeom prst="rect">
            <a:avLst/>
          </a:prstGeom>
          <a:noFill/>
        </p:spPr>
      </p:pic>
      <p:pic>
        <p:nvPicPr>
          <p:cNvPr id="8" name="Picture 10" descr="http://www.indezine.com/products/visio/images/visiostencil_03.gif"/>
          <p:cNvPicPr>
            <a:picLocks noChangeAspect="1" noChangeArrowheads="1"/>
          </p:cNvPicPr>
          <p:nvPr/>
        </p:nvPicPr>
        <p:blipFill>
          <a:blip r:embed="rId4" cstate="print"/>
          <a:srcRect/>
          <a:stretch>
            <a:fillRect/>
          </a:stretch>
        </p:blipFill>
        <p:spPr bwMode="auto">
          <a:xfrm>
            <a:off x="6248400" y="5410200"/>
            <a:ext cx="685800" cy="723900"/>
          </a:xfrm>
          <a:prstGeom prst="rect">
            <a:avLst/>
          </a:prstGeom>
          <a:noFill/>
        </p:spPr>
      </p:pic>
      <p:cxnSp>
        <p:nvCxnSpPr>
          <p:cNvPr id="9" name="Straight Connector 8"/>
          <p:cNvCxnSpPr>
            <a:stCxn id="7" idx="0"/>
          </p:cNvCxnSpPr>
          <p:nvPr/>
        </p:nvCxnSpPr>
        <p:spPr>
          <a:xfrm flipV="1">
            <a:off x="5600700" y="4953000"/>
            <a:ext cx="1143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0"/>
            <a:endCxn id="6" idx="2"/>
          </p:cNvCxnSpPr>
          <p:nvPr/>
        </p:nvCxnSpPr>
        <p:spPr>
          <a:xfrm flipH="1" flipV="1">
            <a:off x="5953126" y="5029200"/>
            <a:ext cx="638175"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5924551" y="3924300"/>
            <a:ext cx="28575"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0"/>
            <a:endCxn id="5" idx="1"/>
          </p:cNvCxnSpPr>
          <p:nvPr/>
        </p:nvCxnSpPr>
        <p:spPr>
          <a:xfrm flipV="1">
            <a:off x="5924550" y="2762250"/>
            <a:ext cx="1162050" cy="66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p:cNvCxnSpPr>
          <p:nvPr/>
        </p:nvCxnSpPr>
        <p:spPr>
          <a:xfrm>
            <a:off x="7810500" y="2762250"/>
            <a:ext cx="15621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76800" y="2514601"/>
            <a:ext cx="1143000" cy="646331"/>
          </a:xfrm>
          <a:prstGeom prst="rect">
            <a:avLst/>
          </a:prstGeom>
          <a:noFill/>
        </p:spPr>
        <p:txBody>
          <a:bodyPr wrap="square" rtlCol="0">
            <a:spAutoFit/>
          </a:bodyPr>
          <a:lstStyle/>
          <a:p>
            <a:r>
              <a:rPr lang="en-US" sz="1200" dirty="0"/>
              <a:t>192.168.50.252</a:t>
            </a:r>
          </a:p>
          <a:p>
            <a:r>
              <a:rPr lang="en-US" sz="1200" dirty="0"/>
              <a:t>Serial0/0</a:t>
            </a:r>
          </a:p>
        </p:txBody>
      </p:sp>
      <p:sp>
        <p:nvSpPr>
          <p:cNvPr id="15" name="TextBox 14"/>
          <p:cNvSpPr txBox="1"/>
          <p:nvPr/>
        </p:nvSpPr>
        <p:spPr>
          <a:xfrm>
            <a:off x="6096000" y="3962401"/>
            <a:ext cx="1371600" cy="461665"/>
          </a:xfrm>
          <a:prstGeom prst="rect">
            <a:avLst/>
          </a:prstGeom>
          <a:noFill/>
        </p:spPr>
        <p:txBody>
          <a:bodyPr wrap="square" rtlCol="0">
            <a:spAutoFit/>
          </a:bodyPr>
          <a:lstStyle/>
          <a:p>
            <a:r>
              <a:rPr lang="en-US" sz="1200" dirty="0"/>
              <a:t>192.168.10.254</a:t>
            </a:r>
          </a:p>
          <a:p>
            <a:r>
              <a:rPr lang="en-US" sz="1200" dirty="0"/>
              <a:t>Ethernet fa0/1</a:t>
            </a:r>
          </a:p>
        </p:txBody>
      </p:sp>
      <p:sp>
        <p:nvSpPr>
          <p:cNvPr id="16" name="TextBox 15"/>
          <p:cNvSpPr txBox="1"/>
          <p:nvPr/>
        </p:nvSpPr>
        <p:spPr>
          <a:xfrm>
            <a:off x="6781800" y="3276601"/>
            <a:ext cx="1371600" cy="461665"/>
          </a:xfrm>
          <a:prstGeom prst="rect">
            <a:avLst/>
          </a:prstGeom>
          <a:noFill/>
        </p:spPr>
        <p:txBody>
          <a:bodyPr wrap="square" rtlCol="0">
            <a:spAutoFit/>
          </a:bodyPr>
          <a:lstStyle/>
          <a:p>
            <a:r>
              <a:rPr lang="en-US" sz="1200" dirty="0"/>
              <a:t>192.168.50.254</a:t>
            </a:r>
          </a:p>
          <a:p>
            <a:r>
              <a:rPr lang="en-US" sz="1200" dirty="0"/>
              <a:t>Serial0/2</a:t>
            </a:r>
          </a:p>
        </p:txBody>
      </p:sp>
      <p:sp>
        <p:nvSpPr>
          <p:cNvPr id="17" name="TextBox 16"/>
          <p:cNvSpPr txBox="1"/>
          <p:nvPr/>
        </p:nvSpPr>
        <p:spPr>
          <a:xfrm>
            <a:off x="8077200" y="3048001"/>
            <a:ext cx="1371600" cy="461665"/>
          </a:xfrm>
          <a:prstGeom prst="rect">
            <a:avLst/>
          </a:prstGeom>
          <a:noFill/>
        </p:spPr>
        <p:txBody>
          <a:bodyPr wrap="square" rtlCol="0">
            <a:spAutoFit/>
          </a:bodyPr>
          <a:lstStyle/>
          <a:p>
            <a:r>
              <a:rPr lang="en-US" sz="1200" dirty="0"/>
              <a:t>172.16.50.254</a:t>
            </a:r>
          </a:p>
          <a:p>
            <a:r>
              <a:rPr lang="en-US" sz="1200" dirty="0"/>
              <a:t>Serial0/2</a:t>
            </a:r>
          </a:p>
        </p:txBody>
      </p:sp>
      <p:cxnSp>
        <p:nvCxnSpPr>
          <p:cNvPr id="18" name="Straight Arrow Connector 17"/>
          <p:cNvCxnSpPr>
            <a:stCxn id="17" idx="0"/>
          </p:cNvCxnSpPr>
          <p:nvPr/>
        </p:nvCxnSpPr>
        <p:spPr>
          <a:xfrm flipH="1" flipV="1">
            <a:off x="7924800" y="28194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0"/>
          </p:cNvCxnSpPr>
          <p:nvPr/>
        </p:nvCxnSpPr>
        <p:spPr>
          <a:xfrm flipH="1" flipV="1">
            <a:off x="7010400" y="2895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2"/>
          </p:cNvCxnSpPr>
          <p:nvPr/>
        </p:nvCxnSpPr>
        <p:spPr>
          <a:xfrm>
            <a:off x="5448300" y="3160932"/>
            <a:ext cx="495300" cy="191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05400" y="3657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6553200" y="2362200"/>
            <a:ext cx="457200" cy="369332"/>
          </a:xfrm>
          <a:prstGeom prst="rect">
            <a:avLst/>
          </a:prstGeom>
          <a:noFill/>
        </p:spPr>
        <p:txBody>
          <a:bodyPr wrap="square" rtlCol="0">
            <a:spAutoFit/>
          </a:bodyPr>
          <a:lstStyle/>
          <a:p>
            <a:r>
              <a:rPr lang="en-US" dirty="0"/>
              <a:t>B</a:t>
            </a:r>
          </a:p>
        </p:txBody>
      </p:sp>
      <p:sp>
        <p:nvSpPr>
          <p:cNvPr id="23" name="TextBox 22"/>
          <p:cNvSpPr txBox="1"/>
          <p:nvPr/>
        </p:nvSpPr>
        <p:spPr>
          <a:xfrm>
            <a:off x="9448800" y="1981200"/>
            <a:ext cx="457200" cy="381000"/>
          </a:xfrm>
          <a:prstGeom prst="rect">
            <a:avLst/>
          </a:prstGeom>
          <a:noFill/>
        </p:spPr>
        <p:txBody>
          <a:bodyPr wrap="square" rtlCol="0">
            <a:spAutoFit/>
          </a:bodyPr>
          <a:lstStyle/>
          <a:p>
            <a:r>
              <a:rPr lang="en-US" dirty="0"/>
              <a:t>C</a:t>
            </a:r>
          </a:p>
        </p:txBody>
      </p:sp>
      <p:sp>
        <p:nvSpPr>
          <p:cNvPr id="24" name="TextBox 23"/>
          <p:cNvSpPr txBox="1"/>
          <p:nvPr/>
        </p:nvSpPr>
        <p:spPr>
          <a:xfrm>
            <a:off x="8534400" y="3505201"/>
            <a:ext cx="1371600" cy="461665"/>
          </a:xfrm>
          <a:prstGeom prst="rect">
            <a:avLst/>
          </a:prstGeom>
          <a:noFill/>
        </p:spPr>
        <p:txBody>
          <a:bodyPr wrap="square" rtlCol="0">
            <a:spAutoFit/>
          </a:bodyPr>
          <a:lstStyle/>
          <a:p>
            <a:r>
              <a:rPr lang="en-US" sz="1200" dirty="0"/>
              <a:t>172.16.50.252</a:t>
            </a:r>
          </a:p>
          <a:p>
            <a:r>
              <a:rPr lang="en-US" sz="1200" dirty="0"/>
              <a:t>Serial0/1</a:t>
            </a:r>
          </a:p>
        </p:txBody>
      </p:sp>
      <p:cxnSp>
        <p:nvCxnSpPr>
          <p:cNvPr id="25" name="Straight Arrow Connector 24"/>
          <p:cNvCxnSpPr>
            <a:stCxn id="24" idx="0"/>
          </p:cNvCxnSpPr>
          <p:nvPr/>
        </p:nvCxnSpPr>
        <p:spPr>
          <a:xfrm flipV="1">
            <a:off x="9220200" y="2819400"/>
            <a:ext cx="76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6" name="Picture 6" descr="http://www.michaelhanley.org/photos/uncategorized/2008/06/22/ciscorouter.png"/>
          <p:cNvPicPr>
            <a:picLocks noChangeAspect="1" noChangeArrowheads="1"/>
          </p:cNvPicPr>
          <p:nvPr/>
        </p:nvPicPr>
        <p:blipFill>
          <a:blip r:embed="rId2" cstate="print"/>
          <a:srcRect/>
          <a:stretch>
            <a:fillRect/>
          </a:stretch>
        </p:blipFill>
        <p:spPr bwMode="auto">
          <a:xfrm>
            <a:off x="9372600" y="2514600"/>
            <a:ext cx="723900" cy="495300"/>
          </a:xfrm>
          <a:prstGeom prst="rect">
            <a:avLst/>
          </a:prstGeom>
          <a:noFill/>
        </p:spPr>
      </p:pic>
      <p:pic>
        <p:nvPicPr>
          <p:cNvPr id="23554" name="Picture 2"/>
          <p:cNvPicPr>
            <a:picLocks noChangeAspect="1" noChangeArrowheads="1"/>
          </p:cNvPicPr>
          <p:nvPr/>
        </p:nvPicPr>
        <p:blipFill>
          <a:blip r:embed="rId5" cstate="print"/>
          <a:srcRect/>
          <a:stretch>
            <a:fillRect/>
          </a:stretch>
        </p:blipFill>
        <p:spPr bwMode="auto">
          <a:xfrm>
            <a:off x="1524000" y="838200"/>
            <a:ext cx="3276600" cy="5692448"/>
          </a:xfrm>
          <a:prstGeom prst="rect">
            <a:avLst/>
          </a:prstGeom>
          <a:noFill/>
          <a:ln w="9525">
            <a:noFill/>
            <a:miter lim="800000"/>
            <a:headEnd/>
            <a:tailEnd/>
          </a:ln>
        </p:spPr>
      </p:pic>
      <p:sp>
        <p:nvSpPr>
          <p:cNvPr id="27" name="Right Arrow 26"/>
          <p:cNvSpPr/>
          <p:nvPr/>
        </p:nvSpPr>
        <p:spPr>
          <a:xfrm rot="20159864">
            <a:off x="5894516" y="2817892"/>
            <a:ext cx="80669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3048225">
            <a:off x="7799515" y="2208292"/>
            <a:ext cx="80669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14680800">
            <a:off x="3564514" y="2868176"/>
            <a:ext cx="80669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10200" y="838201"/>
            <a:ext cx="4267200" cy="646331"/>
          </a:xfrm>
          <a:prstGeom prst="rect">
            <a:avLst/>
          </a:prstGeom>
          <a:noFill/>
        </p:spPr>
        <p:txBody>
          <a:bodyPr wrap="square" rtlCol="0">
            <a:spAutoFit/>
          </a:bodyPr>
          <a:lstStyle/>
          <a:p>
            <a:r>
              <a:rPr lang="en-US" dirty="0"/>
              <a:t>Configure route to 172.16.50.0 via next hop IP address of 192.168.50.254</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971801" y="1371600"/>
            <a:ext cx="6238875" cy="4800600"/>
          </a:xfrm>
          <a:prstGeom prst="rect">
            <a:avLst/>
          </a:prstGeom>
          <a:noFill/>
          <a:ln w="9525">
            <a:noFill/>
            <a:miter lim="800000"/>
            <a:headEnd/>
            <a:tailEnd/>
          </a:ln>
        </p:spPr>
      </p:pic>
      <p:sp>
        <p:nvSpPr>
          <p:cNvPr id="4" name="TextBox 3"/>
          <p:cNvSpPr txBox="1"/>
          <p:nvPr/>
        </p:nvSpPr>
        <p:spPr>
          <a:xfrm>
            <a:off x="3200400" y="762000"/>
            <a:ext cx="5715000" cy="369332"/>
          </a:xfrm>
          <a:prstGeom prst="rect">
            <a:avLst/>
          </a:prstGeom>
          <a:noFill/>
        </p:spPr>
        <p:txBody>
          <a:bodyPr wrap="square" rtlCol="0">
            <a:spAutoFit/>
          </a:bodyPr>
          <a:lstStyle/>
          <a:p>
            <a:r>
              <a:rPr lang="en-US" b="1" dirty="0"/>
              <a:t>Configure Route to 172.16.50.0 via Serial Interface 0/0</a:t>
            </a:r>
          </a:p>
        </p:txBody>
      </p:sp>
      <p:sp>
        <p:nvSpPr>
          <p:cNvPr id="5" name="Right Arrow 4"/>
          <p:cNvSpPr/>
          <p:nvPr/>
        </p:nvSpPr>
        <p:spPr>
          <a:xfrm rot="14009414">
            <a:off x="6383976" y="3471367"/>
            <a:ext cx="2270323"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Static Routes</a:t>
            </a:r>
          </a:p>
        </p:txBody>
      </p:sp>
      <p:sp>
        <p:nvSpPr>
          <p:cNvPr id="3" name="Content Placeholder 2"/>
          <p:cNvSpPr>
            <a:spLocks noGrp="1"/>
          </p:cNvSpPr>
          <p:nvPr>
            <p:ph idx="1"/>
          </p:nvPr>
        </p:nvSpPr>
        <p:spPr/>
        <p:txBody>
          <a:bodyPr/>
          <a:lstStyle/>
          <a:p>
            <a:r>
              <a:rPr lang="en-US" dirty="0"/>
              <a:t>On edge routers to forward traffic to ISP</a:t>
            </a:r>
          </a:p>
          <a:p>
            <a:r>
              <a:rPr lang="en-US" dirty="0"/>
              <a:t>If a default route is needed to forward packets</a:t>
            </a:r>
          </a:p>
          <a:p>
            <a:r>
              <a:rPr lang="en-US" dirty="0"/>
              <a:t>On a stub router (same logic as ISP edge)</a:t>
            </a:r>
          </a:p>
          <a:p>
            <a:r>
              <a:rPr lang="en-US" dirty="0"/>
              <a:t>Default static route to cover all possibilities:</a:t>
            </a:r>
          </a:p>
          <a:p>
            <a:pPr lvl="1"/>
            <a:r>
              <a:rPr lang="en-US" dirty="0"/>
              <a:t>Quad-zero route</a:t>
            </a:r>
          </a:p>
          <a:p>
            <a:pPr lvl="1"/>
            <a:r>
              <a:rPr lang="en-US" dirty="0"/>
              <a:t>0.0.0.0   0.0.0.0</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isco-switch-icon.png"/>
          <p:cNvPicPr>
            <a:picLocks noChangeAspect="1"/>
          </p:cNvPicPr>
          <p:nvPr/>
        </p:nvPicPr>
        <p:blipFill>
          <a:blip r:embed="rId2" cstate="print"/>
          <a:stretch>
            <a:fillRect/>
          </a:stretch>
        </p:blipFill>
        <p:spPr>
          <a:xfrm>
            <a:off x="3352800" y="3886200"/>
            <a:ext cx="838200" cy="352926"/>
          </a:xfrm>
          <a:prstGeom prst="rect">
            <a:avLst/>
          </a:prstGeom>
        </p:spPr>
      </p:pic>
      <p:pic>
        <p:nvPicPr>
          <p:cNvPr id="5" name="Picture 4" descr="router icon.png"/>
          <p:cNvPicPr>
            <a:picLocks noChangeAspect="1"/>
          </p:cNvPicPr>
          <p:nvPr/>
        </p:nvPicPr>
        <p:blipFill>
          <a:blip r:embed="rId3" cstate="print"/>
          <a:stretch>
            <a:fillRect/>
          </a:stretch>
        </p:blipFill>
        <p:spPr>
          <a:xfrm>
            <a:off x="3429000" y="2895600"/>
            <a:ext cx="723900" cy="495300"/>
          </a:xfrm>
          <a:prstGeom prst="rect">
            <a:avLst/>
          </a:prstGeom>
        </p:spPr>
      </p:pic>
      <p:pic>
        <p:nvPicPr>
          <p:cNvPr id="6" name="Picture 5" descr="PC icon.gif"/>
          <p:cNvPicPr>
            <a:picLocks noChangeAspect="1"/>
          </p:cNvPicPr>
          <p:nvPr/>
        </p:nvPicPr>
        <p:blipFill>
          <a:blip r:embed="rId4" cstate="print"/>
          <a:stretch>
            <a:fillRect/>
          </a:stretch>
        </p:blipFill>
        <p:spPr>
          <a:xfrm>
            <a:off x="2362200" y="4800601"/>
            <a:ext cx="708360" cy="747713"/>
          </a:xfrm>
          <a:prstGeom prst="rect">
            <a:avLst/>
          </a:prstGeom>
        </p:spPr>
      </p:pic>
      <p:pic>
        <p:nvPicPr>
          <p:cNvPr id="7" name="Picture 6" descr="PC icon.gif"/>
          <p:cNvPicPr>
            <a:picLocks noChangeAspect="1"/>
          </p:cNvPicPr>
          <p:nvPr/>
        </p:nvPicPr>
        <p:blipFill>
          <a:blip r:embed="rId4" cstate="print"/>
          <a:stretch>
            <a:fillRect/>
          </a:stretch>
        </p:blipFill>
        <p:spPr>
          <a:xfrm>
            <a:off x="3276600" y="4800601"/>
            <a:ext cx="708360" cy="747713"/>
          </a:xfrm>
          <a:prstGeom prst="rect">
            <a:avLst/>
          </a:prstGeom>
        </p:spPr>
      </p:pic>
      <p:pic>
        <p:nvPicPr>
          <p:cNvPr id="8" name="Picture 7" descr="PC icon.gif"/>
          <p:cNvPicPr>
            <a:picLocks noChangeAspect="1"/>
          </p:cNvPicPr>
          <p:nvPr/>
        </p:nvPicPr>
        <p:blipFill>
          <a:blip r:embed="rId4" cstate="print"/>
          <a:stretch>
            <a:fillRect/>
          </a:stretch>
        </p:blipFill>
        <p:spPr>
          <a:xfrm>
            <a:off x="4267200" y="4800601"/>
            <a:ext cx="708360" cy="747713"/>
          </a:xfrm>
          <a:prstGeom prst="rect">
            <a:avLst/>
          </a:prstGeom>
        </p:spPr>
      </p:pic>
      <p:pic>
        <p:nvPicPr>
          <p:cNvPr id="9" name="Picture 8" descr="router icon.png"/>
          <p:cNvPicPr>
            <a:picLocks noChangeAspect="1"/>
          </p:cNvPicPr>
          <p:nvPr/>
        </p:nvPicPr>
        <p:blipFill>
          <a:blip r:embed="rId3" cstate="print"/>
          <a:stretch>
            <a:fillRect/>
          </a:stretch>
        </p:blipFill>
        <p:spPr>
          <a:xfrm>
            <a:off x="5562600" y="2819400"/>
            <a:ext cx="723900" cy="495300"/>
          </a:xfrm>
          <a:prstGeom prst="rect">
            <a:avLst/>
          </a:prstGeom>
        </p:spPr>
      </p:pic>
      <p:pic>
        <p:nvPicPr>
          <p:cNvPr id="10" name="Picture 9" descr="router icon.png"/>
          <p:cNvPicPr>
            <a:picLocks noChangeAspect="1"/>
          </p:cNvPicPr>
          <p:nvPr/>
        </p:nvPicPr>
        <p:blipFill>
          <a:blip r:embed="rId3" cstate="print"/>
          <a:stretch>
            <a:fillRect/>
          </a:stretch>
        </p:blipFill>
        <p:spPr>
          <a:xfrm>
            <a:off x="4648200" y="1219200"/>
            <a:ext cx="723900" cy="495300"/>
          </a:xfrm>
          <a:prstGeom prst="rect">
            <a:avLst/>
          </a:prstGeom>
        </p:spPr>
      </p:pic>
      <p:pic>
        <p:nvPicPr>
          <p:cNvPr id="11" name="Picture 10" descr="router icon.png"/>
          <p:cNvPicPr>
            <a:picLocks noChangeAspect="1"/>
          </p:cNvPicPr>
          <p:nvPr/>
        </p:nvPicPr>
        <p:blipFill>
          <a:blip r:embed="rId3" cstate="print"/>
          <a:stretch>
            <a:fillRect/>
          </a:stretch>
        </p:blipFill>
        <p:spPr>
          <a:xfrm>
            <a:off x="6400800" y="4267200"/>
            <a:ext cx="723900" cy="495300"/>
          </a:xfrm>
          <a:prstGeom prst="rect">
            <a:avLst/>
          </a:prstGeom>
        </p:spPr>
      </p:pic>
      <p:pic>
        <p:nvPicPr>
          <p:cNvPr id="12" name="Picture 11" descr="router icon.png"/>
          <p:cNvPicPr>
            <a:picLocks noChangeAspect="1"/>
          </p:cNvPicPr>
          <p:nvPr/>
        </p:nvPicPr>
        <p:blipFill>
          <a:blip r:embed="rId3" cstate="print"/>
          <a:stretch>
            <a:fillRect/>
          </a:stretch>
        </p:blipFill>
        <p:spPr>
          <a:xfrm>
            <a:off x="7315200" y="1524000"/>
            <a:ext cx="723900" cy="495300"/>
          </a:xfrm>
          <a:prstGeom prst="rect">
            <a:avLst/>
          </a:prstGeom>
        </p:spPr>
      </p:pic>
      <p:sp>
        <p:nvSpPr>
          <p:cNvPr id="13" name="TextBox 12"/>
          <p:cNvSpPr txBox="1"/>
          <p:nvPr/>
        </p:nvSpPr>
        <p:spPr>
          <a:xfrm>
            <a:off x="8915400" y="1524000"/>
            <a:ext cx="838200" cy="369332"/>
          </a:xfrm>
          <a:prstGeom prst="rect">
            <a:avLst/>
          </a:prstGeom>
          <a:solidFill>
            <a:schemeClr val="accent1">
              <a:lumMod val="40000"/>
              <a:lumOff val="60000"/>
            </a:schemeClr>
          </a:solidFill>
        </p:spPr>
        <p:txBody>
          <a:bodyPr wrap="square" rtlCol="0">
            <a:spAutoFit/>
          </a:bodyPr>
          <a:lstStyle/>
          <a:p>
            <a:r>
              <a:rPr lang="en-US" dirty="0"/>
              <a:t>ATT</a:t>
            </a:r>
          </a:p>
        </p:txBody>
      </p:sp>
      <p:cxnSp>
        <p:nvCxnSpPr>
          <p:cNvPr id="15" name="Straight Connector 14"/>
          <p:cNvCxnSpPr>
            <a:stCxn id="12" idx="3"/>
            <a:endCxn id="13" idx="1"/>
          </p:cNvCxnSpPr>
          <p:nvPr/>
        </p:nvCxnSpPr>
        <p:spPr>
          <a:xfrm flipV="1">
            <a:off x="8039100" y="1708666"/>
            <a:ext cx="876300" cy="62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1"/>
            <a:endCxn id="10" idx="3"/>
          </p:cNvCxnSpPr>
          <p:nvPr/>
        </p:nvCxnSpPr>
        <p:spPr>
          <a:xfrm flipH="1" flipV="1">
            <a:off x="5372100" y="1466850"/>
            <a:ext cx="19431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81600" y="1676400"/>
            <a:ext cx="5334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1" idx="0"/>
          </p:cNvCxnSpPr>
          <p:nvPr/>
        </p:nvCxnSpPr>
        <p:spPr>
          <a:xfrm>
            <a:off x="5924550" y="3314700"/>
            <a:ext cx="8382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4" idx="0"/>
          </p:cNvCxnSpPr>
          <p:nvPr/>
        </p:nvCxnSpPr>
        <p:spPr>
          <a:xfrm flipH="1">
            <a:off x="3771900" y="3390900"/>
            <a:ext cx="1905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0"/>
            <a:endCxn id="4" idx="1"/>
          </p:cNvCxnSpPr>
          <p:nvPr/>
        </p:nvCxnSpPr>
        <p:spPr>
          <a:xfrm flipV="1">
            <a:off x="2716380" y="4062664"/>
            <a:ext cx="636420" cy="737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0"/>
            <a:endCxn id="4" idx="2"/>
          </p:cNvCxnSpPr>
          <p:nvPr/>
        </p:nvCxnSpPr>
        <p:spPr>
          <a:xfrm flipV="1">
            <a:off x="3630780" y="4239126"/>
            <a:ext cx="141120" cy="561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0"/>
            <a:endCxn id="4" idx="3"/>
          </p:cNvCxnSpPr>
          <p:nvPr/>
        </p:nvCxnSpPr>
        <p:spPr>
          <a:xfrm flipH="1" flipV="1">
            <a:off x="4191000" y="4062664"/>
            <a:ext cx="430380" cy="737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9" idx="1"/>
          </p:cNvCxnSpPr>
          <p:nvPr/>
        </p:nvCxnSpPr>
        <p:spPr>
          <a:xfrm flipV="1">
            <a:off x="4152900" y="3067050"/>
            <a:ext cx="14097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 idx="3"/>
            <a:endCxn id="12" idx="2"/>
          </p:cNvCxnSpPr>
          <p:nvPr/>
        </p:nvCxnSpPr>
        <p:spPr>
          <a:xfrm flipV="1">
            <a:off x="6286500" y="2019300"/>
            <a:ext cx="1390650" cy="1047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12" idx="2"/>
          </p:cNvCxnSpPr>
          <p:nvPr/>
        </p:nvCxnSpPr>
        <p:spPr>
          <a:xfrm flipV="1">
            <a:off x="7124700" y="2019300"/>
            <a:ext cx="552450" cy="249555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514600" y="1905001"/>
            <a:ext cx="914400" cy="646331"/>
          </a:xfrm>
          <a:prstGeom prst="rect">
            <a:avLst/>
          </a:prstGeom>
          <a:noFill/>
        </p:spPr>
        <p:txBody>
          <a:bodyPr wrap="square" rtlCol="0">
            <a:spAutoFit/>
          </a:bodyPr>
          <a:lstStyle/>
          <a:p>
            <a:r>
              <a:rPr lang="en-US" dirty="0"/>
              <a:t>Stub router</a:t>
            </a:r>
          </a:p>
        </p:txBody>
      </p:sp>
      <p:sp>
        <p:nvSpPr>
          <p:cNvPr id="42" name="Right Arrow 41"/>
          <p:cNvSpPr/>
          <p:nvPr/>
        </p:nvSpPr>
        <p:spPr>
          <a:xfrm rot="3384905">
            <a:off x="3156789" y="2467652"/>
            <a:ext cx="610885" cy="325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rot="9302118">
            <a:off x="8229600" y="1981200"/>
            <a:ext cx="3048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01000" y="3124201"/>
            <a:ext cx="1295400" cy="646331"/>
          </a:xfrm>
          <a:prstGeom prst="rect">
            <a:avLst/>
          </a:prstGeom>
          <a:noFill/>
        </p:spPr>
        <p:txBody>
          <a:bodyPr wrap="square" rtlCol="0">
            <a:spAutoFit/>
          </a:bodyPr>
          <a:lstStyle/>
          <a:p>
            <a:r>
              <a:rPr lang="en-US" dirty="0"/>
              <a:t>Edge router to ISP</a:t>
            </a:r>
          </a:p>
        </p:txBody>
      </p:sp>
      <p:sp>
        <p:nvSpPr>
          <p:cNvPr id="45" name="TextBox 44"/>
          <p:cNvSpPr txBox="1"/>
          <p:nvPr/>
        </p:nvSpPr>
        <p:spPr>
          <a:xfrm>
            <a:off x="2514600" y="3505201"/>
            <a:ext cx="1219200" cy="276999"/>
          </a:xfrm>
          <a:prstGeom prst="rect">
            <a:avLst/>
          </a:prstGeom>
          <a:noFill/>
        </p:spPr>
        <p:txBody>
          <a:bodyPr wrap="square" rtlCol="0">
            <a:spAutoFit/>
          </a:bodyPr>
          <a:lstStyle/>
          <a:p>
            <a:r>
              <a:rPr lang="en-US" sz="1200" dirty="0"/>
              <a:t>192.168.10.0/24</a:t>
            </a:r>
          </a:p>
        </p:txBody>
      </p:sp>
      <p:sp>
        <p:nvSpPr>
          <p:cNvPr id="46" name="TextBox 45"/>
          <p:cNvSpPr txBox="1"/>
          <p:nvPr/>
        </p:nvSpPr>
        <p:spPr>
          <a:xfrm>
            <a:off x="7696200" y="990600"/>
            <a:ext cx="2133600" cy="369332"/>
          </a:xfrm>
          <a:prstGeom prst="rect">
            <a:avLst/>
          </a:prstGeom>
          <a:noFill/>
        </p:spPr>
        <p:txBody>
          <a:bodyPr wrap="square" rtlCol="0">
            <a:spAutoFit/>
          </a:bodyPr>
          <a:lstStyle/>
          <a:p>
            <a:r>
              <a:rPr lang="en-US" dirty="0"/>
              <a:t>Default All outbound</a:t>
            </a:r>
          </a:p>
        </p:txBody>
      </p:sp>
      <p:sp>
        <p:nvSpPr>
          <p:cNvPr id="47" name="TextBox 46"/>
          <p:cNvSpPr txBox="1"/>
          <p:nvPr/>
        </p:nvSpPr>
        <p:spPr>
          <a:xfrm>
            <a:off x="2133600" y="1524000"/>
            <a:ext cx="2133600" cy="369332"/>
          </a:xfrm>
          <a:prstGeom prst="rect">
            <a:avLst/>
          </a:prstGeom>
          <a:noFill/>
        </p:spPr>
        <p:txBody>
          <a:bodyPr wrap="square" rtlCol="0">
            <a:spAutoFit/>
          </a:bodyPr>
          <a:lstStyle/>
          <a:p>
            <a:r>
              <a:rPr lang="en-US" dirty="0"/>
              <a:t>Default All outbound</a:t>
            </a:r>
          </a:p>
        </p:txBody>
      </p:sp>
      <p:sp>
        <p:nvSpPr>
          <p:cNvPr id="2" name="TextBox 1"/>
          <p:cNvSpPr txBox="1"/>
          <p:nvPr/>
        </p:nvSpPr>
        <p:spPr>
          <a:xfrm>
            <a:off x="8034792" y="1466850"/>
            <a:ext cx="694416" cy="369332"/>
          </a:xfrm>
          <a:prstGeom prst="rect">
            <a:avLst/>
          </a:prstGeom>
          <a:noFill/>
        </p:spPr>
        <p:txBody>
          <a:bodyPr wrap="square" rtlCol="0">
            <a:spAutoFit/>
          </a:bodyPr>
          <a:lstStyle/>
          <a:p>
            <a:r>
              <a:rPr lang="en-US" dirty="0"/>
              <a:t>S0/0</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Edge Router to ATT</a:t>
            </a:r>
          </a:p>
        </p:txBody>
      </p:sp>
      <p:sp>
        <p:nvSpPr>
          <p:cNvPr id="3" name="Content Placeholder 2"/>
          <p:cNvSpPr>
            <a:spLocks noGrp="1"/>
          </p:cNvSpPr>
          <p:nvPr>
            <p:ph idx="1"/>
          </p:nvPr>
        </p:nvSpPr>
        <p:spPr/>
        <p:txBody>
          <a:bodyPr/>
          <a:lstStyle/>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Router(</a:t>
            </a:r>
            <a:r>
              <a:rPr lang="en-US" dirty="0" err="1">
                <a:latin typeface="Calibri" panose="020F0502020204030204" pitchFamily="34" charset="0"/>
                <a:ea typeface="Calibri" panose="020F0502020204030204" pitchFamily="34" charset="0"/>
                <a:cs typeface="Times New Roman" panose="02020603050405020304" pitchFamily="18" charset="0"/>
              </a:rPr>
              <a:t>config</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ip</a:t>
            </a:r>
            <a:r>
              <a:rPr lang="en-US" dirty="0">
                <a:latin typeface="Calibri" panose="020F0502020204030204" pitchFamily="34" charset="0"/>
                <a:ea typeface="Calibri" panose="020F0502020204030204" pitchFamily="34" charset="0"/>
                <a:cs typeface="Times New Roman" panose="02020603050405020304" pitchFamily="18" charset="0"/>
              </a:rPr>
              <a:t> route 0.0.0.0 0.0.0.0 s0/0</a:t>
            </a:r>
          </a:p>
          <a:p>
            <a:pPr marL="0" indent="0">
              <a:buNone/>
            </a:pPr>
            <a:endParaRPr lang="en-US" dirty="0"/>
          </a:p>
        </p:txBody>
      </p:sp>
    </p:spTree>
    <p:extLst>
      <p:ext uri="{BB962C8B-B14F-4D97-AF65-F5344CB8AC3E}">
        <p14:creationId xmlns:p14="http://schemas.microsoft.com/office/powerpoint/2010/main" val="112176135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Content Placeholder 2"/>
          <p:cNvSpPr>
            <a:spLocks noGrp="1"/>
          </p:cNvSpPr>
          <p:nvPr>
            <p:ph idx="1"/>
          </p:nvPr>
        </p:nvSpPr>
        <p:spPr/>
        <p:txBody>
          <a:bodyPr>
            <a:normAutofit/>
          </a:bodyPr>
          <a:lstStyle/>
          <a:p>
            <a:r>
              <a:rPr lang="en-US" dirty="0"/>
              <a:t>Look for obvious, simple problems first</a:t>
            </a:r>
          </a:p>
          <a:p>
            <a:pPr lvl="1"/>
            <a:r>
              <a:rPr lang="en-US" dirty="0"/>
              <a:t>Interface in shutdown mode</a:t>
            </a:r>
          </a:p>
          <a:p>
            <a:pPr lvl="1"/>
            <a:r>
              <a:rPr lang="en-US" dirty="0"/>
              <a:t>Incorrect IP addresses/interface assignments</a:t>
            </a:r>
          </a:p>
          <a:p>
            <a:r>
              <a:rPr lang="en-US" dirty="0"/>
              <a:t>Common Problems</a:t>
            </a:r>
          </a:p>
          <a:p>
            <a:pPr lvl="1"/>
            <a:r>
              <a:rPr lang="en-US" dirty="0"/>
              <a:t>Interface failures</a:t>
            </a:r>
          </a:p>
          <a:p>
            <a:pPr lvl="1"/>
            <a:r>
              <a:rPr lang="en-US" dirty="0"/>
              <a:t>Connection to ISP dropped</a:t>
            </a:r>
          </a:p>
          <a:p>
            <a:pPr lvl="1"/>
            <a:r>
              <a:rPr lang="en-US" dirty="0"/>
              <a:t>Link saturation</a:t>
            </a:r>
          </a:p>
          <a:p>
            <a:pPr lvl="1"/>
            <a:r>
              <a:rPr lang="en-US" dirty="0"/>
              <a:t>Incorrect configurations</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Tools</a:t>
            </a:r>
          </a:p>
        </p:txBody>
      </p:sp>
      <p:sp>
        <p:nvSpPr>
          <p:cNvPr id="3" name="Content Placeholder 2"/>
          <p:cNvSpPr>
            <a:spLocks noGrp="1"/>
          </p:cNvSpPr>
          <p:nvPr>
            <p:ph idx="1"/>
          </p:nvPr>
        </p:nvSpPr>
        <p:spPr/>
        <p:txBody>
          <a:bodyPr/>
          <a:lstStyle/>
          <a:p>
            <a:r>
              <a:rPr lang="en-US" dirty="0"/>
              <a:t>Network utilities PING and </a:t>
            </a:r>
            <a:r>
              <a:rPr lang="en-US" dirty="0" err="1"/>
              <a:t>Tracert</a:t>
            </a:r>
            <a:endParaRPr lang="en-US" dirty="0"/>
          </a:p>
          <a:p>
            <a:r>
              <a:rPr lang="en-US" dirty="0"/>
              <a:t>Show IP route and Show IP interfaces brief</a:t>
            </a:r>
          </a:p>
          <a:p>
            <a:r>
              <a:rPr lang="en-US" b="1" dirty="0"/>
              <a:t>Always remove an incorrect static route</a:t>
            </a:r>
            <a:r>
              <a:rPr lang="en-US" dirty="0"/>
              <a:t>.  Otherwise, they remain in the routing table.</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DD82-A4DB-43EB-B007-CF26208FFA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561CDD-DCD3-4581-BBEB-B4AF9F56F8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406225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FBED-FBE0-4A57-A338-B11304357900}"/>
              </a:ext>
            </a:extLst>
          </p:cNvPr>
          <p:cNvSpPr>
            <a:spLocks noGrp="1"/>
          </p:cNvSpPr>
          <p:nvPr>
            <p:ph type="ctrTitle"/>
          </p:nvPr>
        </p:nvSpPr>
        <p:spPr/>
        <p:txBody>
          <a:bodyPr/>
          <a:lstStyle/>
          <a:p>
            <a:r>
              <a:rPr lang="en-US" dirty="0"/>
              <a:t>OSPF Concepts</a:t>
            </a:r>
          </a:p>
        </p:txBody>
      </p:sp>
      <p:sp>
        <p:nvSpPr>
          <p:cNvPr id="3" name="Subtitle 2">
            <a:extLst>
              <a:ext uri="{FF2B5EF4-FFF2-40B4-BE49-F238E27FC236}">
                <a16:creationId xmlns:a16="http://schemas.microsoft.com/office/drawing/2014/main" id="{68EF2652-5E3B-4508-B5E7-643AB39E48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0846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History</a:t>
            </a:r>
          </a:p>
        </p:txBody>
      </p:sp>
      <p:sp>
        <p:nvSpPr>
          <p:cNvPr id="3" name="Content Placeholder 2"/>
          <p:cNvSpPr>
            <a:spLocks noGrp="1"/>
          </p:cNvSpPr>
          <p:nvPr>
            <p:ph idx="1"/>
          </p:nvPr>
        </p:nvSpPr>
        <p:spPr/>
        <p:txBody>
          <a:bodyPr>
            <a:normAutofit fontScale="92500" lnSpcReduction="20000"/>
          </a:bodyPr>
          <a:lstStyle/>
          <a:p>
            <a:r>
              <a:rPr lang="en-US" dirty="0"/>
              <a:t>Developed by Robert Metcalf at Xerox in the early 70’s</a:t>
            </a:r>
          </a:p>
          <a:p>
            <a:r>
              <a:rPr lang="en-US" dirty="0"/>
              <a:t>Originally used coaxial cable and a bus topology</a:t>
            </a:r>
          </a:p>
          <a:p>
            <a:r>
              <a:rPr lang="en-US" dirty="0"/>
              <a:t>Original speed was 10 Mb/sec</a:t>
            </a:r>
          </a:p>
          <a:p>
            <a:r>
              <a:rPr lang="en-US" dirty="0"/>
              <a:t>Modern Ethernet uses UTP and Fiber</a:t>
            </a:r>
          </a:p>
          <a:p>
            <a:r>
              <a:rPr lang="en-US" dirty="0"/>
              <a:t>Current speeds range from 100 Mb/sec to 100 </a:t>
            </a:r>
            <a:r>
              <a:rPr lang="en-US" dirty="0" err="1"/>
              <a:t>Gb</a:t>
            </a:r>
            <a:r>
              <a:rPr lang="en-US" dirty="0"/>
              <a:t>/sec</a:t>
            </a:r>
          </a:p>
          <a:p>
            <a:r>
              <a:rPr lang="en-US" dirty="0"/>
              <a:t>100 Mb/sec uses Cat 5e or Cat 6 UTP</a:t>
            </a:r>
          </a:p>
          <a:p>
            <a:pPr lvl="1"/>
            <a:r>
              <a:rPr lang="en-US" dirty="0"/>
              <a:t>Workstation LANs</a:t>
            </a:r>
          </a:p>
          <a:p>
            <a:r>
              <a:rPr lang="en-US" dirty="0"/>
              <a:t>1Gb/sec uses Cat 5e, Cat 6 UTP or fiber optic</a:t>
            </a:r>
          </a:p>
          <a:p>
            <a:pPr lvl="1"/>
            <a:r>
              <a:rPr lang="en-US" dirty="0"/>
              <a:t>Workstation LANs and trunk lines</a:t>
            </a:r>
          </a:p>
          <a:p>
            <a:r>
              <a:rPr lang="en-US" dirty="0"/>
              <a:t>10 </a:t>
            </a:r>
            <a:r>
              <a:rPr lang="en-US" dirty="0" err="1"/>
              <a:t>Gb</a:t>
            </a:r>
            <a:r>
              <a:rPr lang="en-US" dirty="0"/>
              <a:t>/sec (also Cat 6 or 7), 40 </a:t>
            </a:r>
            <a:r>
              <a:rPr lang="en-US" dirty="0" err="1"/>
              <a:t>Gb</a:t>
            </a:r>
            <a:r>
              <a:rPr lang="en-US" dirty="0"/>
              <a:t>/sec and 100 </a:t>
            </a:r>
            <a:r>
              <a:rPr lang="en-US" dirty="0" err="1"/>
              <a:t>Gb</a:t>
            </a:r>
            <a:r>
              <a:rPr lang="en-US" dirty="0"/>
              <a:t>/sec use fiber optic</a:t>
            </a:r>
          </a:p>
          <a:p>
            <a:pPr lvl="1"/>
            <a:r>
              <a:rPr lang="en-US" dirty="0"/>
              <a:t>Server farms and trunk lines</a:t>
            </a:r>
          </a:p>
          <a:p>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normAutofit fontScale="92500"/>
          </a:bodyPr>
          <a:lstStyle/>
          <a:p>
            <a:r>
              <a:rPr lang="en-US" dirty="0"/>
              <a:t>OSPF dates back to 1987</a:t>
            </a:r>
          </a:p>
          <a:p>
            <a:r>
              <a:rPr lang="en-US" dirty="0"/>
              <a:t>OSPFv2 (1998) is the current standard</a:t>
            </a:r>
          </a:p>
          <a:p>
            <a:r>
              <a:rPr lang="en-US" dirty="0"/>
              <a:t>OSPFv3 (1999) is for IPv6</a:t>
            </a:r>
          </a:p>
          <a:p>
            <a:r>
              <a:rPr lang="en-US" dirty="0"/>
              <a:t>OSPF developed by the Internet Engineering Task Force or IETF</a:t>
            </a:r>
          </a:p>
          <a:p>
            <a:r>
              <a:rPr lang="en-US" dirty="0"/>
              <a:t>ISO simultaneously developed IS-IS which is a competing IGRP to OSPF.</a:t>
            </a:r>
          </a:p>
          <a:p>
            <a:r>
              <a:rPr lang="en-US" dirty="0"/>
              <a:t>OSPF is a link-state Interior Gateway Protocol (IGP)</a:t>
            </a:r>
          </a:p>
          <a:p>
            <a:pPr lvl="1"/>
            <a:r>
              <a:rPr lang="en-US" dirty="0"/>
              <a:t>Each router has a topological map of the entire network area</a:t>
            </a:r>
          </a:p>
          <a:p>
            <a:pPr lvl="1"/>
            <a:r>
              <a:rPr lang="en-US" dirty="0"/>
              <a:t>Scalable, but should be developed in a hierarchical architecture.</a:t>
            </a:r>
          </a:p>
          <a:p>
            <a:pPr lvl="1"/>
            <a:r>
              <a:rPr lang="en-US" dirty="0"/>
              <a:t>OSPF networks are subdivided by ‘areas’.</a:t>
            </a:r>
          </a:p>
          <a:p>
            <a:pPr lvl="1"/>
            <a:r>
              <a:rPr lang="en-US" dirty="0"/>
              <a:t>Default metric is cumulative bandwidth of </a:t>
            </a:r>
            <a:r>
              <a:rPr lang="en-US"/>
              <a:t>links between routers.</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67000" y="685801"/>
            <a:ext cx="6799262" cy="1303337"/>
          </a:xfrm>
        </p:spPr>
        <p:txBody>
          <a:bodyPr/>
          <a:lstStyle/>
          <a:p>
            <a:r>
              <a:rPr lang="en-US" dirty="0"/>
              <a:t>OSPF Messages</a:t>
            </a:r>
          </a:p>
        </p:txBody>
      </p:sp>
      <p:graphicFrame>
        <p:nvGraphicFramePr>
          <p:cNvPr id="4" name="Table 3"/>
          <p:cNvGraphicFramePr>
            <a:graphicFrameLocks noGrp="1"/>
          </p:cNvGraphicFramePr>
          <p:nvPr/>
        </p:nvGraphicFramePr>
        <p:xfrm>
          <a:off x="2895600" y="2971800"/>
          <a:ext cx="6096000" cy="9144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Data Link Header</a:t>
                      </a:r>
                    </a:p>
                  </a:txBody>
                  <a:tcPr/>
                </a:tc>
                <a:tc>
                  <a:txBody>
                    <a:bodyPr/>
                    <a:lstStyle/>
                    <a:p>
                      <a:r>
                        <a:rPr lang="en-US" dirty="0"/>
                        <a:t>IP Packet Header</a:t>
                      </a:r>
                    </a:p>
                  </a:txBody>
                  <a:tcPr/>
                </a:tc>
                <a:tc>
                  <a:txBody>
                    <a:bodyPr/>
                    <a:lstStyle/>
                    <a:p>
                      <a:r>
                        <a:rPr lang="en-US" dirty="0"/>
                        <a:t>OSPF Packet Header</a:t>
                      </a:r>
                    </a:p>
                  </a:txBody>
                  <a:tcPr/>
                </a:tc>
                <a:tc>
                  <a:txBody>
                    <a:bodyPr/>
                    <a:lstStyle/>
                    <a:p>
                      <a:r>
                        <a:rPr lang="en-US" dirty="0"/>
                        <a:t>OSPF Packet Type-Specific Data</a:t>
                      </a:r>
                    </a:p>
                  </a:txBody>
                  <a:tcPr/>
                </a:tc>
                <a:extLst>
                  <a:ext uri="{0D108BD9-81ED-4DB2-BD59-A6C34878D82A}">
                    <a16:rowId xmlns:a16="http://schemas.microsoft.com/office/drawing/2014/main" val="10000"/>
                  </a:ext>
                </a:extLst>
              </a:tr>
            </a:tbl>
          </a:graphicData>
        </a:graphic>
      </p:graphicFrame>
      <p:sp>
        <p:nvSpPr>
          <p:cNvPr id="5" name="Left Brace 4"/>
          <p:cNvSpPr/>
          <p:nvPr/>
        </p:nvSpPr>
        <p:spPr>
          <a:xfrm rot="5400000">
            <a:off x="7200900" y="1257300"/>
            <a:ext cx="457200" cy="2971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324600" y="2133600"/>
            <a:ext cx="2438400" cy="369332"/>
          </a:xfrm>
          <a:prstGeom prst="rect">
            <a:avLst/>
          </a:prstGeom>
          <a:noFill/>
        </p:spPr>
        <p:txBody>
          <a:bodyPr wrap="square" rtlCol="0">
            <a:spAutoFit/>
          </a:bodyPr>
          <a:lstStyle/>
          <a:p>
            <a:r>
              <a:rPr lang="en-US" dirty="0"/>
              <a:t>IP Packet Data Field</a:t>
            </a:r>
          </a:p>
        </p:txBody>
      </p:sp>
      <p:graphicFrame>
        <p:nvGraphicFramePr>
          <p:cNvPr id="7" name="Table 6"/>
          <p:cNvGraphicFramePr>
            <a:graphicFrameLocks noGrp="1"/>
          </p:cNvGraphicFramePr>
          <p:nvPr/>
        </p:nvGraphicFramePr>
        <p:xfrm>
          <a:off x="1981200" y="4572000"/>
          <a:ext cx="3657600" cy="7620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tblGrid>
              <a:tr h="762000">
                <a:tc>
                  <a:txBody>
                    <a:bodyPr/>
                    <a:lstStyle/>
                    <a:p>
                      <a:r>
                        <a:rPr lang="en-US" dirty="0"/>
                        <a:t>Type Code for OSPF Packet Type</a:t>
                      </a:r>
                    </a:p>
                    <a:p>
                      <a:r>
                        <a:rPr lang="en-US" dirty="0"/>
                        <a:t>Router ID and Area ID</a:t>
                      </a:r>
                    </a:p>
                  </a:txBody>
                  <a:tcPr/>
                </a:tc>
                <a:extLst>
                  <a:ext uri="{0D108BD9-81ED-4DB2-BD59-A6C34878D82A}">
                    <a16:rowId xmlns:a16="http://schemas.microsoft.com/office/drawing/2014/main" val="10000"/>
                  </a:ext>
                </a:extLst>
              </a:tr>
            </a:tbl>
          </a:graphicData>
        </a:graphic>
      </p:graphicFrame>
      <p:sp>
        <p:nvSpPr>
          <p:cNvPr id="8" name="Left Arrow 7"/>
          <p:cNvSpPr/>
          <p:nvPr/>
        </p:nvSpPr>
        <p:spPr>
          <a:xfrm rot="19403578">
            <a:off x="5281739" y="4166529"/>
            <a:ext cx="990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nvGraphicFramePr>
        <p:xfrm>
          <a:off x="6248400" y="4648200"/>
          <a:ext cx="3733800" cy="1676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1676400">
                <a:tc>
                  <a:txBody>
                    <a:bodyPr/>
                    <a:lstStyle/>
                    <a:p>
                      <a:r>
                        <a:rPr lang="en-US" dirty="0"/>
                        <a:t>0x01 Hello</a:t>
                      </a:r>
                    </a:p>
                    <a:p>
                      <a:r>
                        <a:rPr lang="en-US" dirty="0"/>
                        <a:t>0x02</a:t>
                      </a:r>
                      <a:r>
                        <a:rPr lang="en-US" baseline="0" dirty="0"/>
                        <a:t> Database Description</a:t>
                      </a:r>
                    </a:p>
                    <a:p>
                      <a:r>
                        <a:rPr lang="en-US" baseline="0" dirty="0"/>
                        <a:t>0x03 Link State Request</a:t>
                      </a:r>
                    </a:p>
                    <a:p>
                      <a:r>
                        <a:rPr lang="en-US" baseline="0" dirty="0"/>
                        <a:t>0x04 Link State Update</a:t>
                      </a:r>
                    </a:p>
                    <a:p>
                      <a:r>
                        <a:rPr lang="en-US" baseline="0" dirty="0"/>
                        <a:t>0x05 Link State Acknowledgement</a:t>
                      </a:r>
                      <a:endParaRPr lang="en-US" dirty="0"/>
                    </a:p>
                  </a:txBody>
                  <a:tcPr/>
                </a:tc>
                <a:extLst>
                  <a:ext uri="{0D108BD9-81ED-4DB2-BD59-A6C34878D82A}">
                    <a16:rowId xmlns:a16="http://schemas.microsoft.com/office/drawing/2014/main" val="10000"/>
                  </a:ext>
                </a:extLst>
              </a:tr>
            </a:tbl>
          </a:graphicData>
        </a:graphic>
      </p:graphicFrame>
      <p:sp>
        <p:nvSpPr>
          <p:cNvPr id="10" name="Down Arrow 9"/>
          <p:cNvSpPr/>
          <p:nvPr/>
        </p:nvSpPr>
        <p:spPr>
          <a:xfrm>
            <a:off x="8001000" y="3962400"/>
            <a:ext cx="152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OSPF Packets</a:t>
            </a:r>
          </a:p>
        </p:txBody>
      </p:sp>
      <p:sp>
        <p:nvSpPr>
          <p:cNvPr id="3" name="Content Placeholder 2"/>
          <p:cNvSpPr>
            <a:spLocks noGrp="1"/>
          </p:cNvSpPr>
          <p:nvPr>
            <p:ph idx="1"/>
          </p:nvPr>
        </p:nvSpPr>
        <p:spPr/>
        <p:txBody>
          <a:bodyPr/>
          <a:lstStyle/>
          <a:p>
            <a:r>
              <a:rPr lang="en-US" dirty="0"/>
              <a:t>Send information between OSPF routers using IP packets</a:t>
            </a:r>
          </a:p>
          <a:p>
            <a:r>
              <a:rPr lang="en-US" dirty="0"/>
              <a:t>Use IPv4 Multicast 224.0.0.5 and 224.0.0.6</a:t>
            </a:r>
          </a:p>
          <a:p>
            <a:r>
              <a:rPr lang="en-US" dirty="0"/>
              <a:t>IP packet protocol field is set to 89 to indicate OSPF packet.</a:t>
            </a:r>
          </a:p>
          <a:p>
            <a:r>
              <a:rPr lang="en-US" dirty="0"/>
              <a:t>If Ethernet frame is used, frame is set to </a:t>
            </a:r>
            <a:r>
              <a:rPr lang="en-US"/>
              <a:t>multicast address 01-00-5E-00-00-05 or 01-00-5E-00-00-06.</a:t>
            </a:r>
          </a:p>
          <a:p>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Discovering Neighbors</a:t>
            </a:r>
          </a:p>
        </p:txBody>
      </p:sp>
      <p:sp>
        <p:nvSpPr>
          <p:cNvPr id="3" name="Content Placeholder 2"/>
          <p:cNvSpPr>
            <a:spLocks noGrp="1"/>
          </p:cNvSpPr>
          <p:nvPr>
            <p:ph idx="1"/>
          </p:nvPr>
        </p:nvSpPr>
        <p:spPr/>
        <p:txBody>
          <a:bodyPr/>
          <a:lstStyle/>
          <a:p>
            <a:r>
              <a:rPr lang="en-US" dirty="0"/>
              <a:t>OSPF routers check to see if any directly connected routers are also OSPF routers.</a:t>
            </a:r>
          </a:p>
          <a:p>
            <a:r>
              <a:rPr lang="en-US" dirty="0"/>
              <a:t>This is done by exchanging Hello packets with one another that include the Router ID.</a:t>
            </a:r>
          </a:p>
          <a:p>
            <a:r>
              <a:rPr lang="en-US" dirty="0"/>
              <a:t>If a router detects an OSPF neighbor, it will form an adjacency with that router.</a:t>
            </a:r>
          </a:p>
          <a:p>
            <a:pPr lvl="1"/>
            <a:r>
              <a:rPr lang="en-US" dirty="0"/>
              <a:t>Routers must agree upon hello interval, dead interval and network type</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and Dead Intervals</a:t>
            </a:r>
          </a:p>
        </p:txBody>
      </p:sp>
      <p:sp>
        <p:nvSpPr>
          <p:cNvPr id="3" name="Content Placeholder 2"/>
          <p:cNvSpPr>
            <a:spLocks noGrp="1"/>
          </p:cNvSpPr>
          <p:nvPr>
            <p:ph idx="1"/>
          </p:nvPr>
        </p:nvSpPr>
        <p:spPr/>
        <p:txBody>
          <a:bodyPr/>
          <a:lstStyle/>
          <a:p>
            <a:r>
              <a:rPr lang="en-US" dirty="0"/>
              <a:t>Hello packets are sent out every 10 seconds by default to inform neighboring routers that the router is still active (30 seconds on NBMA networks).</a:t>
            </a:r>
          </a:p>
          <a:p>
            <a:r>
              <a:rPr lang="en-US" dirty="0"/>
              <a:t>Dead intervals are set at 4 times the value of the Hello packet or 40 seconds in the default case.  This is the time that a router waits after NOT receiving a Hello packet from a neighboring router before declaring it down.</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Types</a:t>
            </a:r>
          </a:p>
        </p:txBody>
      </p:sp>
      <p:sp>
        <p:nvSpPr>
          <p:cNvPr id="3" name="Content Placeholder 2"/>
          <p:cNvSpPr>
            <a:spLocks noGrp="1"/>
          </p:cNvSpPr>
          <p:nvPr>
            <p:ph idx="1"/>
          </p:nvPr>
        </p:nvSpPr>
        <p:spPr/>
        <p:txBody>
          <a:bodyPr>
            <a:normAutofit/>
          </a:bodyPr>
          <a:lstStyle/>
          <a:p>
            <a:r>
              <a:rPr lang="en-US" dirty="0"/>
              <a:t>Point to Point – one link between two routers</a:t>
            </a:r>
          </a:p>
          <a:p>
            <a:r>
              <a:rPr lang="en-US" dirty="0"/>
              <a:t>Broadcast </a:t>
            </a:r>
            <a:r>
              <a:rPr lang="en-US" dirty="0" err="1"/>
              <a:t>multiaccess</a:t>
            </a:r>
            <a:r>
              <a:rPr lang="en-US" dirty="0"/>
              <a:t> – more than one router connected to a switch(s).</a:t>
            </a:r>
          </a:p>
          <a:p>
            <a:r>
              <a:rPr lang="en-US" dirty="0" err="1"/>
              <a:t>Nonbroadcast</a:t>
            </a:r>
            <a:r>
              <a:rPr lang="en-US" dirty="0"/>
              <a:t> </a:t>
            </a:r>
            <a:r>
              <a:rPr lang="en-US" dirty="0" err="1"/>
              <a:t>multiaccess</a:t>
            </a:r>
            <a:r>
              <a:rPr lang="en-US" dirty="0"/>
              <a:t> – Frame Relay, ATM WAN links</a:t>
            </a:r>
          </a:p>
          <a:p>
            <a:r>
              <a:rPr lang="en-US" dirty="0"/>
              <a:t>Point to multipoint – WAN links</a:t>
            </a:r>
          </a:p>
          <a:p>
            <a:r>
              <a:rPr lang="en-US" dirty="0"/>
              <a:t>Virtual Links – special link that can be used in multi-area OSPF.</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OSPF Packet Types</a:t>
            </a:r>
          </a:p>
        </p:txBody>
      </p:sp>
      <p:sp>
        <p:nvSpPr>
          <p:cNvPr id="3" name="Content Placeholder 2"/>
          <p:cNvSpPr>
            <a:spLocks noGrp="1"/>
          </p:cNvSpPr>
          <p:nvPr>
            <p:ph idx="1"/>
          </p:nvPr>
        </p:nvSpPr>
        <p:spPr/>
        <p:txBody>
          <a:bodyPr>
            <a:normAutofit/>
          </a:bodyPr>
          <a:lstStyle/>
          <a:p>
            <a:r>
              <a:rPr lang="en-US" dirty="0"/>
              <a:t>Hello</a:t>
            </a:r>
          </a:p>
          <a:p>
            <a:r>
              <a:rPr lang="en-US" dirty="0"/>
              <a:t>DBD – database synchronization info</a:t>
            </a:r>
          </a:p>
          <a:p>
            <a:r>
              <a:rPr lang="en-US" dirty="0"/>
              <a:t>LSR, Link State Request – requests specific link-state records from router to router</a:t>
            </a:r>
          </a:p>
          <a:p>
            <a:r>
              <a:rPr lang="en-US" dirty="0"/>
              <a:t>LSU, Link State Updates – Sends specifically requested link state records (LSA, link state advertisements – 11 subtypes)</a:t>
            </a:r>
          </a:p>
          <a:p>
            <a:r>
              <a:rPr lang="en-US" dirty="0" err="1"/>
              <a:t>LSAck</a:t>
            </a:r>
            <a:r>
              <a:rPr lang="en-US" dirty="0"/>
              <a:t>, Link State Acknowledgements – acknowledgement sent for other packet types</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LSU sub-types</a:t>
            </a:r>
          </a:p>
        </p:txBody>
      </p:sp>
      <p:graphicFrame>
        <p:nvGraphicFramePr>
          <p:cNvPr id="4" name="Content Placeholder 3"/>
          <p:cNvGraphicFramePr>
            <a:graphicFrameLocks noGrp="1"/>
          </p:cNvGraphicFramePr>
          <p:nvPr>
            <p:ph idx="1"/>
          </p:nvPr>
        </p:nvGraphicFramePr>
        <p:xfrm>
          <a:off x="2700338" y="2490788"/>
          <a:ext cx="6799262" cy="3606800"/>
        </p:xfrm>
        <a:graphic>
          <a:graphicData uri="http://schemas.openxmlformats.org/drawingml/2006/table">
            <a:tbl>
              <a:tblPr firstRow="1" bandRow="1">
                <a:tableStyleId>{5C22544A-7EE6-4342-B048-85BDC9FD1C3A}</a:tableStyleId>
              </a:tblPr>
              <a:tblGrid>
                <a:gridCol w="1262062">
                  <a:extLst>
                    <a:ext uri="{9D8B030D-6E8A-4147-A177-3AD203B41FA5}">
                      <a16:colId xmlns:a16="http://schemas.microsoft.com/office/drawing/2014/main" val="20000"/>
                    </a:ext>
                  </a:extLst>
                </a:gridCol>
                <a:gridCol w="5537200">
                  <a:extLst>
                    <a:ext uri="{9D8B030D-6E8A-4147-A177-3AD203B41FA5}">
                      <a16:colId xmlns:a16="http://schemas.microsoft.com/office/drawing/2014/main" val="20001"/>
                    </a:ext>
                  </a:extLst>
                </a:gridCol>
              </a:tblGrid>
              <a:tr h="370840">
                <a:tc>
                  <a:txBody>
                    <a:bodyPr/>
                    <a:lstStyle/>
                    <a:p>
                      <a:r>
                        <a:rPr lang="en-US" dirty="0"/>
                        <a:t>LSA Type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Router LSA</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Network</a:t>
                      </a:r>
                      <a:r>
                        <a:rPr lang="en-US" baseline="0" dirty="0"/>
                        <a:t> LSA</a:t>
                      </a:r>
                      <a:endParaRPr lang="en-US" dirty="0"/>
                    </a:p>
                  </a:txBody>
                  <a:tcPr/>
                </a:tc>
                <a:extLst>
                  <a:ext uri="{0D108BD9-81ED-4DB2-BD59-A6C34878D82A}">
                    <a16:rowId xmlns:a16="http://schemas.microsoft.com/office/drawing/2014/main" val="10002"/>
                  </a:ext>
                </a:extLst>
              </a:tr>
              <a:tr h="370840">
                <a:tc>
                  <a:txBody>
                    <a:bodyPr/>
                    <a:lstStyle/>
                    <a:p>
                      <a:r>
                        <a:rPr lang="en-US" dirty="0"/>
                        <a:t>3 or 4 </a:t>
                      </a:r>
                    </a:p>
                  </a:txBody>
                  <a:tcPr/>
                </a:tc>
                <a:tc>
                  <a:txBody>
                    <a:bodyPr/>
                    <a:lstStyle/>
                    <a:p>
                      <a:r>
                        <a:rPr lang="en-US" dirty="0"/>
                        <a:t>Summary LSA</a:t>
                      </a:r>
                    </a:p>
                  </a:txBody>
                  <a:tcPr/>
                </a:tc>
                <a:extLst>
                  <a:ext uri="{0D108BD9-81ED-4DB2-BD59-A6C34878D82A}">
                    <a16:rowId xmlns:a16="http://schemas.microsoft.com/office/drawing/2014/main" val="10003"/>
                  </a:ext>
                </a:extLst>
              </a:tr>
              <a:tr h="370840">
                <a:tc>
                  <a:txBody>
                    <a:bodyPr/>
                    <a:lstStyle/>
                    <a:p>
                      <a:r>
                        <a:rPr lang="en-US" dirty="0"/>
                        <a:t>5</a:t>
                      </a:r>
                    </a:p>
                  </a:txBody>
                  <a:tcPr/>
                </a:tc>
                <a:tc>
                  <a:txBody>
                    <a:bodyPr/>
                    <a:lstStyle/>
                    <a:p>
                      <a:r>
                        <a:rPr lang="en-US" dirty="0"/>
                        <a:t>Autonomous System</a:t>
                      </a:r>
                      <a:r>
                        <a:rPr lang="en-US" baseline="0" dirty="0"/>
                        <a:t> External LSA’s</a:t>
                      </a:r>
                      <a:endParaRPr lang="en-US" dirty="0"/>
                    </a:p>
                  </a:txBody>
                  <a:tcPr/>
                </a:tc>
                <a:extLst>
                  <a:ext uri="{0D108BD9-81ED-4DB2-BD59-A6C34878D82A}">
                    <a16:rowId xmlns:a16="http://schemas.microsoft.com/office/drawing/2014/main" val="10004"/>
                  </a:ext>
                </a:extLst>
              </a:tr>
              <a:tr h="370840">
                <a:tc>
                  <a:txBody>
                    <a:bodyPr/>
                    <a:lstStyle/>
                    <a:p>
                      <a:r>
                        <a:rPr lang="en-US" dirty="0"/>
                        <a:t>6</a:t>
                      </a:r>
                    </a:p>
                  </a:txBody>
                  <a:tcPr/>
                </a:tc>
                <a:tc>
                  <a:txBody>
                    <a:bodyPr/>
                    <a:lstStyle/>
                    <a:p>
                      <a:r>
                        <a:rPr lang="en-US" dirty="0"/>
                        <a:t>Multi-cast OSPF</a:t>
                      </a:r>
                      <a:r>
                        <a:rPr lang="en-US" baseline="0" dirty="0"/>
                        <a:t> LSA’s</a:t>
                      </a:r>
                      <a:endParaRPr lang="en-US" dirty="0"/>
                    </a:p>
                  </a:txBody>
                  <a:tcPr/>
                </a:tc>
                <a:extLst>
                  <a:ext uri="{0D108BD9-81ED-4DB2-BD59-A6C34878D82A}">
                    <a16:rowId xmlns:a16="http://schemas.microsoft.com/office/drawing/2014/main" val="10005"/>
                  </a:ext>
                </a:extLst>
              </a:tr>
              <a:tr h="370840">
                <a:tc>
                  <a:txBody>
                    <a:bodyPr/>
                    <a:lstStyle/>
                    <a:p>
                      <a:r>
                        <a:rPr lang="en-US" dirty="0"/>
                        <a:t>7</a:t>
                      </a:r>
                    </a:p>
                  </a:txBody>
                  <a:tcPr/>
                </a:tc>
                <a:tc>
                  <a:txBody>
                    <a:bodyPr/>
                    <a:lstStyle/>
                    <a:p>
                      <a:r>
                        <a:rPr lang="en-US" dirty="0"/>
                        <a:t>Defined</a:t>
                      </a:r>
                      <a:r>
                        <a:rPr lang="en-US" baseline="0" dirty="0"/>
                        <a:t> for not-so-stubby areas</a:t>
                      </a:r>
                      <a:endParaRPr lang="en-US" dirty="0"/>
                    </a:p>
                  </a:txBody>
                  <a:tcPr/>
                </a:tc>
                <a:extLst>
                  <a:ext uri="{0D108BD9-81ED-4DB2-BD59-A6C34878D82A}">
                    <a16:rowId xmlns:a16="http://schemas.microsoft.com/office/drawing/2014/main" val="10006"/>
                  </a:ext>
                </a:extLst>
              </a:tr>
              <a:tr h="370840">
                <a:tc>
                  <a:txBody>
                    <a:bodyPr/>
                    <a:lstStyle/>
                    <a:p>
                      <a:r>
                        <a:rPr lang="en-US" dirty="0"/>
                        <a:t>8</a:t>
                      </a:r>
                    </a:p>
                  </a:txBody>
                  <a:tcPr/>
                </a:tc>
                <a:tc>
                  <a:txBody>
                    <a:bodyPr/>
                    <a:lstStyle/>
                    <a:p>
                      <a:r>
                        <a:rPr lang="en-US" dirty="0"/>
                        <a:t>External Attributes LSA for Border Gateway Protocol (BGP)</a:t>
                      </a:r>
                    </a:p>
                  </a:txBody>
                  <a:tcPr/>
                </a:tc>
                <a:extLst>
                  <a:ext uri="{0D108BD9-81ED-4DB2-BD59-A6C34878D82A}">
                    <a16:rowId xmlns:a16="http://schemas.microsoft.com/office/drawing/2014/main" val="10007"/>
                  </a:ext>
                </a:extLst>
              </a:tr>
              <a:tr h="370840">
                <a:tc>
                  <a:txBody>
                    <a:bodyPr/>
                    <a:lstStyle/>
                    <a:p>
                      <a:r>
                        <a:rPr lang="en-US" dirty="0"/>
                        <a:t>9, 10, 11</a:t>
                      </a:r>
                    </a:p>
                  </a:txBody>
                  <a:tcPr/>
                </a:tc>
                <a:tc>
                  <a:txBody>
                    <a:bodyPr/>
                    <a:lstStyle/>
                    <a:p>
                      <a:r>
                        <a:rPr lang="en-US" dirty="0"/>
                        <a:t>Opaque LSA’s</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ID</a:t>
            </a:r>
          </a:p>
        </p:txBody>
      </p:sp>
      <p:sp>
        <p:nvSpPr>
          <p:cNvPr id="3" name="Content Placeholder 2"/>
          <p:cNvSpPr>
            <a:spLocks noGrp="1"/>
          </p:cNvSpPr>
          <p:nvPr>
            <p:ph idx="1"/>
          </p:nvPr>
        </p:nvSpPr>
        <p:spPr/>
        <p:txBody>
          <a:bodyPr/>
          <a:lstStyle/>
          <a:p>
            <a:r>
              <a:rPr lang="en-US" dirty="0"/>
              <a:t>Determined in order of priority:</a:t>
            </a:r>
          </a:p>
          <a:p>
            <a:pPr lvl="1"/>
            <a:r>
              <a:rPr lang="en-US" dirty="0"/>
              <a:t>IP address configured with the router-id command</a:t>
            </a:r>
          </a:p>
          <a:p>
            <a:pPr lvl="1"/>
            <a:r>
              <a:rPr lang="en-US" dirty="0"/>
              <a:t>Highest IP address of any loopback interfaces</a:t>
            </a:r>
          </a:p>
          <a:p>
            <a:pPr lvl="1"/>
            <a:r>
              <a:rPr lang="en-US" dirty="0"/>
              <a:t>Highest active IP address of an interface</a:t>
            </a:r>
          </a:p>
          <a:p>
            <a:r>
              <a:rPr lang="en-US" dirty="0"/>
              <a:t>Loopback method is most common since it supports legacy routers and IOS’s.</a:t>
            </a:r>
          </a:p>
        </p:txBody>
      </p:sp>
    </p:spTree>
    <p:extLst>
      <p:ext uri="{BB962C8B-B14F-4D97-AF65-F5344CB8AC3E}">
        <p14:creationId xmlns:p14="http://schemas.microsoft.com/office/powerpoint/2010/main" val="1840109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will use loopback for our router ID’s in our current example</a:t>
            </a:r>
          </a:p>
        </p:txBody>
      </p:sp>
      <p:sp>
        <p:nvSpPr>
          <p:cNvPr id="3" name="Content Placeholder 2"/>
          <p:cNvSpPr>
            <a:spLocks noGrp="1"/>
          </p:cNvSpPr>
          <p:nvPr>
            <p:ph idx="1"/>
          </p:nvPr>
        </p:nvSpPr>
        <p:spPr/>
        <p:txBody>
          <a:bodyPr>
            <a:normAutofit/>
          </a:bodyPr>
          <a:lstStyle/>
          <a:p>
            <a:r>
              <a:rPr lang="en-US" sz="1600" dirty="0"/>
              <a:t>R1(</a:t>
            </a:r>
            <a:r>
              <a:rPr lang="en-US" sz="1600" dirty="0" err="1"/>
              <a:t>config</a:t>
            </a:r>
            <a:r>
              <a:rPr lang="en-US" sz="1600" dirty="0"/>
              <a:t>)#interface loopback 0</a:t>
            </a:r>
          </a:p>
          <a:p>
            <a:r>
              <a:rPr lang="en-US" sz="1600" dirty="0"/>
              <a:t>R1(</a:t>
            </a:r>
            <a:r>
              <a:rPr lang="en-US" sz="1600" dirty="0" err="1"/>
              <a:t>config</a:t>
            </a:r>
            <a:r>
              <a:rPr lang="en-US" sz="1600" dirty="0"/>
              <a:t>)#</a:t>
            </a:r>
            <a:r>
              <a:rPr lang="en-US" sz="1600" dirty="0" err="1"/>
              <a:t>ip</a:t>
            </a:r>
            <a:r>
              <a:rPr lang="en-US" sz="1600" dirty="0"/>
              <a:t> address 10.1.1.1 255.255.255.255</a:t>
            </a:r>
          </a:p>
          <a:p>
            <a:r>
              <a:rPr lang="en-US" sz="1600" dirty="0"/>
              <a:t>R2(</a:t>
            </a:r>
            <a:r>
              <a:rPr lang="en-US" sz="1600" dirty="0" err="1"/>
              <a:t>config</a:t>
            </a:r>
            <a:r>
              <a:rPr lang="en-US" sz="1600" dirty="0"/>
              <a:t>)#interface loopback 0</a:t>
            </a:r>
          </a:p>
          <a:p>
            <a:r>
              <a:rPr lang="en-US" sz="1600" dirty="0"/>
              <a:t>R2(</a:t>
            </a:r>
            <a:r>
              <a:rPr lang="en-US" sz="1600" dirty="0" err="1"/>
              <a:t>config</a:t>
            </a:r>
            <a:r>
              <a:rPr lang="en-US" sz="1600" dirty="0"/>
              <a:t>)#</a:t>
            </a:r>
            <a:r>
              <a:rPr lang="en-US" sz="1600" dirty="0" err="1"/>
              <a:t>ip</a:t>
            </a:r>
            <a:r>
              <a:rPr lang="en-US" sz="1600" dirty="0"/>
              <a:t> address 10.2.2.2 255.255.255.255</a:t>
            </a:r>
          </a:p>
          <a:p>
            <a:r>
              <a:rPr lang="en-US" sz="1600" dirty="0"/>
              <a:t>R3(</a:t>
            </a:r>
            <a:r>
              <a:rPr lang="en-US" sz="1600" dirty="0" err="1"/>
              <a:t>config</a:t>
            </a:r>
            <a:r>
              <a:rPr lang="en-US" sz="1600" dirty="0"/>
              <a:t>)#interface loopback 0</a:t>
            </a:r>
          </a:p>
          <a:p>
            <a:r>
              <a:rPr lang="en-US" sz="1600" dirty="0"/>
              <a:t>R3(</a:t>
            </a:r>
            <a:r>
              <a:rPr lang="en-US" sz="1600" dirty="0" err="1"/>
              <a:t>config</a:t>
            </a:r>
            <a:r>
              <a:rPr lang="en-US" sz="1600" dirty="0"/>
              <a:t>)#</a:t>
            </a:r>
            <a:r>
              <a:rPr lang="en-US" sz="1600" dirty="0" err="1"/>
              <a:t>ip</a:t>
            </a:r>
            <a:r>
              <a:rPr lang="en-US" sz="1600" dirty="0"/>
              <a:t> address 10.3.3.3 255.255.255.255</a:t>
            </a:r>
          </a:p>
          <a:p>
            <a:endParaRPr lang="en-US" sz="1600" dirty="0"/>
          </a:p>
        </p:txBody>
      </p:sp>
    </p:spTree>
    <p:extLst>
      <p:ext uri="{BB962C8B-B14F-4D97-AF65-F5344CB8AC3E}">
        <p14:creationId xmlns:p14="http://schemas.microsoft.com/office/powerpoint/2010/main" val="936738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does Ethernet fit Into OSI Model?</a:t>
            </a:r>
          </a:p>
        </p:txBody>
      </p:sp>
      <p:sp>
        <p:nvSpPr>
          <p:cNvPr id="3" name="Content Placeholder 2"/>
          <p:cNvSpPr>
            <a:spLocks noGrp="1"/>
          </p:cNvSpPr>
          <p:nvPr>
            <p:ph idx="1"/>
          </p:nvPr>
        </p:nvSpPr>
        <p:spPr/>
        <p:txBody>
          <a:bodyPr/>
          <a:lstStyle/>
          <a:p>
            <a:r>
              <a:rPr lang="en-US" dirty="0"/>
              <a:t>Ethernet is concentrated in the data link layer or layer 2 of the OSI model.</a:t>
            </a:r>
          </a:p>
          <a:p>
            <a:r>
              <a:rPr lang="en-US" dirty="0"/>
              <a:t>Ethernet also has specs that “reach” into the physical layer or layer 1of the OSI model.</a:t>
            </a:r>
          </a:p>
          <a:p>
            <a:r>
              <a:rPr lang="en-US" dirty="0"/>
              <a:t>Ethernet standard is governed by the ISO but the actual work standards are developed under the IEEE 802.3 Working Group.</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Router-ID Command</a:t>
            </a:r>
          </a:p>
        </p:txBody>
      </p:sp>
      <p:sp>
        <p:nvSpPr>
          <p:cNvPr id="3" name="Content Placeholder 2"/>
          <p:cNvSpPr>
            <a:spLocks noGrp="1"/>
          </p:cNvSpPr>
          <p:nvPr>
            <p:ph idx="1"/>
          </p:nvPr>
        </p:nvSpPr>
        <p:spPr/>
        <p:txBody>
          <a:bodyPr>
            <a:normAutofit/>
          </a:bodyPr>
          <a:lstStyle/>
          <a:p>
            <a:r>
              <a:rPr lang="en-US" sz="1400" dirty="0"/>
              <a:t>Router(</a:t>
            </a:r>
            <a:r>
              <a:rPr lang="en-US" sz="1400" dirty="0" err="1"/>
              <a:t>config</a:t>
            </a:r>
            <a:r>
              <a:rPr lang="en-US" sz="1400" dirty="0"/>
              <a:t>)#router </a:t>
            </a:r>
            <a:r>
              <a:rPr lang="en-US" sz="1400" dirty="0" err="1"/>
              <a:t>ospf</a:t>
            </a:r>
            <a:r>
              <a:rPr lang="en-US" sz="1400" dirty="0"/>
              <a:t> 1</a:t>
            </a:r>
          </a:p>
          <a:p>
            <a:r>
              <a:rPr lang="en-US" sz="1400" dirty="0"/>
              <a:t>Router(</a:t>
            </a:r>
            <a:r>
              <a:rPr lang="en-US" sz="1400" dirty="0" err="1"/>
              <a:t>config</a:t>
            </a:r>
            <a:r>
              <a:rPr lang="en-US" sz="1400" dirty="0"/>
              <a:t>)#router-id 10.1.1.1</a:t>
            </a:r>
          </a:p>
          <a:p>
            <a:r>
              <a:rPr lang="en-US" sz="1400" dirty="0"/>
              <a:t>To Clear ID:</a:t>
            </a:r>
          </a:p>
          <a:p>
            <a:pPr lvl="1"/>
            <a:r>
              <a:rPr lang="en-US" sz="1400" dirty="0"/>
              <a:t>Router(</a:t>
            </a:r>
            <a:r>
              <a:rPr lang="en-US" sz="1400" dirty="0" err="1"/>
              <a:t>config</a:t>
            </a:r>
            <a:r>
              <a:rPr lang="en-US" sz="1400" dirty="0"/>
              <a:t>)#clear </a:t>
            </a:r>
            <a:r>
              <a:rPr lang="en-US" sz="1400" dirty="0" err="1"/>
              <a:t>ip</a:t>
            </a:r>
            <a:r>
              <a:rPr lang="en-US" sz="1400" dirty="0"/>
              <a:t> </a:t>
            </a:r>
            <a:r>
              <a:rPr lang="en-US" sz="1400" dirty="0" err="1"/>
              <a:t>ospf</a:t>
            </a:r>
            <a:r>
              <a:rPr lang="en-US" sz="1400" dirty="0"/>
              <a:t> process</a:t>
            </a:r>
          </a:p>
          <a:p>
            <a:r>
              <a:rPr lang="en-US" sz="1800" dirty="0"/>
              <a:t>OR use a loopback interface (ensures legacy compatibility)</a:t>
            </a:r>
          </a:p>
          <a:p>
            <a:pPr lvl="1"/>
            <a:r>
              <a:rPr lang="en-US" sz="1400" dirty="0"/>
              <a:t>Router(</a:t>
            </a:r>
            <a:r>
              <a:rPr lang="en-US" sz="1400" dirty="0" err="1"/>
              <a:t>config</a:t>
            </a:r>
            <a:r>
              <a:rPr lang="en-US" sz="1400" dirty="0"/>
              <a:t>)# interface loopback 1</a:t>
            </a:r>
          </a:p>
          <a:p>
            <a:pPr lvl="1"/>
            <a:r>
              <a:rPr lang="en-US" sz="1400" dirty="0"/>
              <a:t>Router(</a:t>
            </a:r>
            <a:r>
              <a:rPr lang="en-US" sz="1400" dirty="0" err="1"/>
              <a:t>config</a:t>
            </a:r>
            <a:r>
              <a:rPr lang="en-US" sz="1400" dirty="0"/>
              <a:t>-if)#</a:t>
            </a:r>
            <a:r>
              <a:rPr lang="en-US" sz="1400" dirty="0" err="1"/>
              <a:t>ip</a:t>
            </a:r>
            <a:r>
              <a:rPr lang="en-US" sz="1400" dirty="0"/>
              <a:t> address 10.1.1.1 255.255.255.255</a:t>
            </a:r>
          </a:p>
          <a:p>
            <a:pPr lvl="1"/>
            <a:endParaRPr lang="en-US" sz="1400" dirty="0"/>
          </a:p>
        </p:txBody>
      </p:sp>
    </p:spTree>
    <p:extLst>
      <p:ext uri="{BB962C8B-B14F-4D97-AF65-F5344CB8AC3E}">
        <p14:creationId xmlns:p14="http://schemas.microsoft.com/office/powerpoint/2010/main" val="323050192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Out OSPF Settings</a:t>
            </a:r>
          </a:p>
        </p:txBody>
      </p:sp>
      <p:sp>
        <p:nvSpPr>
          <p:cNvPr id="3" name="Content Placeholder 2"/>
          <p:cNvSpPr>
            <a:spLocks noGrp="1"/>
          </p:cNvSpPr>
          <p:nvPr>
            <p:ph idx="1"/>
          </p:nvPr>
        </p:nvSpPr>
        <p:spPr/>
        <p:txBody>
          <a:bodyPr/>
          <a:lstStyle/>
          <a:p>
            <a:r>
              <a:rPr lang="en-US" dirty="0"/>
              <a:t>Show IP Protocols (displays router ID and networks)</a:t>
            </a:r>
          </a:p>
          <a:p>
            <a:r>
              <a:rPr lang="en-US" dirty="0"/>
              <a:t>Show IP OSPF (detailed OSPF parameters)</a:t>
            </a:r>
          </a:p>
          <a:p>
            <a:r>
              <a:rPr lang="en-US" dirty="0"/>
              <a:t>Show IP OSPF interface serial0/0/0 (for an interface)</a:t>
            </a:r>
          </a:p>
          <a:p>
            <a:r>
              <a:rPr lang="en-US" dirty="0"/>
              <a:t>Show IP OSPF neighbor (shows adjacencies)</a:t>
            </a:r>
          </a:p>
        </p:txBody>
      </p:sp>
    </p:spTree>
    <p:extLst>
      <p:ext uri="{BB962C8B-B14F-4D97-AF65-F5344CB8AC3E}">
        <p14:creationId xmlns:p14="http://schemas.microsoft.com/office/powerpoint/2010/main" val="189067533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24AC-96EB-43E0-986C-3BE1074978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65B7E9-757F-480F-A4CA-1A5D9CA7B6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789586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1836-12A8-47CA-9259-EB4D38494B0F}"/>
              </a:ext>
            </a:extLst>
          </p:cNvPr>
          <p:cNvSpPr>
            <a:spLocks noGrp="1"/>
          </p:cNvSpPr>
          <p:nvPr>
            <p:ph type="ctrTitle"/>
          </p:nvPr>
        </p:nvSpPr>
        <p:spPr/>
        <p:txBody>
          <a:bodyPr/>
          <a:lstStyle/>
          <a:p>
            <a:r>
              <a:rPr lang="en-US" dirty="0"/>
              <a:t>OSPF Implementation</a:t>
            </a:r>
          </a:p>
        </p:txBody>
      </p:sp>
      <p:sp>
        <p:nvSpPr>
          <p:cNvPr id="3" name="Subtitle 2">
            <a:extLst>
              <a:ext uri="{FF2B5EF4-FFF2-40B4-BE49-F238E27FC236}">
                <a16:creationId xmlns:a16="http://schemas.microsoft.com/office/drawing/2014/main" id="{05F706AC-ADE5-45D8-8753-E3E08EACF3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398680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OSPF Metric</a:t>
            </a:r>
          </a:p>
        </p:txBody>
      </p:sp>
      <p:sp>
        <p:nvSpPr>
          <p:cNvPr id="3" name="Content Placeholder 2"/>
          <p:cNvSpPr>
            <a:spLocks noGrp="1"/>
          </p:cNvSpPr>
          <p:nvPr>
            <p:ph idx="1"/>
          </p:nvPr>
        </p:nvSpPr>
        <p:spPr/>
        <p:txBody>
          <a:bodyPr/>
          <a:lstStyle/>
          <a:p>
            <a:r>
              <a:rPr lang="en-US" dirty="0"/>
              <a:t>Based on </a:t>
            </a:r>
            <a:r>
              <a:rPr lang="en-US" b="1" dirty="0"/>
              <a:t>Cumulative</a:t>
            </a:r>
            <a:r>
              <a:rPr lang="en-US" dirty="0"/>
              <a:t> Bandwidth of links.</a:t>
            </a:r>
          </a:p>
          <a:p>
            <a:r>
              <a:rPr lang="en-US" dirty="0"/>
              <a:t>Formula: OSPF Cost = 10</a:t>
            </a:r>
            <a:r>
              <a:rPr lang="en-US" baseline="30000" dirty="0"/>
              <a:t>8</a:t>
            </a:r>
            <a:r>
              <a:rPr lang="en-US" dirty="0"/>
              <a:t> / bandwidth in bps</a:t>
            </a:r>
          </a:p>
          <a:p>
            <a:r>
              <a:rPr lang="en-US" dirty="0"/>
              <a:t>Each interface is calculated and cumulative cost determined.</a:t>
            </a:r>
          </a:p>
        </p:txBody>
      </p:sp>
    </p:spTree>
    <p:extLst>
      <p:ext uri="{BB962C8B-B14F-4D97-AF65-F5344CB8AC3E}">
        <p14:creationId xmlns:p14="http://schemas.microsoft.com/office/powerpoint/2010/main" val="12546605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Modifying Cost Reference Bandwidth</a:t>
            </a:r>
          </a:p>
        </p:txBody>
      </p:sp>
      <p:sp>
        <p:nvSpPr>
          <p:cNvPr id="3" name="Content Placeholder 2"/>
          <p:cNvSpPr>
            <a:spLocks noGrp="1"/>
          </p:cNvSpPr>
          <p:nvPr>
            <p:ph idx="1"/>
          </p:nvPr>
        </p:nvSpPr>
        <p:spPr/>
        <p:txBody>
          <a:bodyPr/>
          <a:lstStyle/>
          <a:p>
            <a:r>
              <a:rPr lang="en-US" dirty="0"/>
              <a:t>Change the 10</a:t>
            </a:r>
            <a:r>
              <a:rPr lang="en-US" baseline="30000" dirty="0"/>
              <a:t>8 </a:t>
            </a:r>
            <a:r>
              <a:rPr lang="en-US" dirty="0"/>
              <a:t> base for bandwidth cost calculations</a:t>
            </a:r>
          </a:p>
          <a:p>
            <a:r>
              <a:rPr lang="en-US" dirty="0"/>
              <a:t>Expressed in Mbps with 100 being the default value.</a:t>
            </a:r>
          </a:p>
          <a:p>
            <a:r>
              <a:rPr lang="en-US" dirty="0"/>
              <a:t>To change if we are using Gigabit Ethernet on a link</a:t>
            </a:r>
          </a:p>
          <a:p>
            <a:pPr lvl="1"/>
            <a:r>
              <a:rPr lang="en-US" dirty="0"/>
              <a:t>Router(</a:t>
            </a:r>
            <a:r>
              <a:rPr lang="en-US" dirty="0" err="1"/>
              <a:t>config</a:t>
            </a:r>
            <a:r>
              <a:rPr lang="en-US" dirty="0"/>
              <a:t>-router)auto-cost reference-bandwidth 1000</a:t>
            </a:r>
          </a:p>
          <a:p>
            <a:r>
              <a:rPr lang="en-US" dirty="0"/>
              <a:t>Increases the cost numbers for each type of interface</a:t>
            </a:r>
          </a:p>
          <a:p>
            <a:pPr lvl="1"/>
            <a:r>
              <a:rPr lang="en-US" dirty="0"/>
              <a:t>T1 at cost of 64 becomes 10</a:t>
            </a:r>
            <a:r>
              <a:rPr lang="en-US" baseline="30000" dirty="0"/>
              <a:t>9 </a:t>
            </a:r>
            <a:r>
              <a:rPr lang="en-US" dirty="0"/>
              <a:t> / 1,544,000 = 648</a:t>
            </a:r>
          </a:p>
        </p:txBody>
      </p:sp>
    </p:spTree>
    <p:extLst>
      <p:ext uri="{BB962C8B-B14F-4D97-AF65-F5344CB8AC3E}">
        <p14:creationId xmlns:p14="http://schemas.microsoft.com/office/powerpoint/2010/main" val="411182410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Modifying OSPF Link Costs</a:t>
            </a:r>
          </a:p>
        </p:txBody>
      </p:sp>
      <p:sp>
        <p:nvSpPr>
          <p:cNvPr id="5" name="Content Placeholder 4"/>
          <p:cNvSpPr>
            <a:spLocks noGrp="1"/>
          </p:cNvSpPr>
          <p:nvPr>
            <p:ph idx="1"/>
          </p:nvPr>
        </p:nvSpPr>
        <p:spPr/>
        <p:txBody>
          <a:bodyPr/>
          <a:lstStyle/>
          <a:p>
            <a:r>
              <a:rPr lang="en-US" dirty="0"/>
              <a:t>Only affects cost calculations, does not change speed of link.</a:t>
            </a:r>
          </a:p>
          <a:p>
            <a:r>
              <a:rPr lang="en-US" dirty="0"/>
              <a:t>Bandwidth </a:t>
            </a:r>
            <a:r>
              <a:rPr lang="en-US" i="1" dirty="0"/>
              <a:t>bandwidth-kbps</a:t>
            </a:r>
          </a:p>
          <a:p>
            <a:pPr lvl="1"/>
            <a:r>
              <a:rPr lang="en-US" dirty="0"/>
              <a:t>Router(</a:t>
            </a:r>
            <a:r>
              <a:rPr lang="en-US" dirty="0" err="1"/>
              <a:t>config</a:t>
            </a:r>
            <a:r>
              <a:rPr lang="en-US" dirty="0"/>
              <a:t>-if)#bandwidth 64</a:t>
            </a:r>
          </a:p>
          <a:p>
            <a:r>
              <a:rPr lang="en-US" dirty="0"/>
              <a:t>IP OSPF cost </a:t>
            </a:r>
            <a:r>
              <a:rPr lang="en-US" i="1" dirty="0" err="1"/>
              <a:t>cost</a:t>
            </a:r>
            <a:r>
              <a:rPr lang="en-US" i="1" dirty="0"/>
              <a:t>  </a:t>
            </a:r>
            <a:r>
              <a:rPr lang="en-US" dirty="0"/>
              <a:t>(use in multivendor environments)</a:t>
            </a:r>
            <a:endParaRPr lang="en-US" i="1" dirty="0"/>
          </a:p>
          <a:p>
            <a:pPr lvl="1"/>
            <a:r>
              <a:rPr lang="en-US" dirty="0"/>
              <a:t>Router(</a:t>
            </a:r>
            <a:r>
              <a:rPr lang="en-US" dirty="0" err="1"/>
              <a:t>config</a:t>
            </a:r>
            <a:r>
              <a:rPr lang="en-US" dirty="0"/>
              <a:t>-if)#</a:t>
            </a:r>
            <a:r>
              <a:rPr lang="en-US" dirty="0" err="1"/>
              <a:t>ip</a:t>
            </a:r>
            <a:r>
              <a:rPr lang="en-US" dirty="0"/>
              <a:t> </a:t>
            </a:r>
            <a:r>
              <a:rPr lang="en-US" dirty="0" err="1"/>
              <a:t>ospf</a:t>
            </a:r>
            <a:r>
              <a:rPr lang="en-US" dirty="0"/>
              <a:t> cost 1562</a:t>
            </a:r>
          </a:p>
        </p:txBody>
      </p:sp>
    </p:spTree>
    <p:extLst>
      <p:ext uri="{BB962C8B-B14F-4D97-AF65-F5344CB8AC3E}">
        <p14:creationId xmlns:p14="http://schemas.microsoft.com/office/powerpoint/2010/main" val="427762534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Table</a:t>
            </a:r>
          </a:p>
        </p:txBody>
      </p:sp>
      <p:graphicFrame>
        <p:nvGraphicFramePr>
          <p:cNvPr id="4" name="Content Placeholder 3"/>
          <p:cNvGraphicFramePr>
            <a:graphicFrameLocks noGrp="1"/>
          </p:cNvGraphicFramePr>
          <p:nvPr>
            <p:ph idx="1"/>
          </p:nvPr>
        </p:nvGraphicFramePr>
        <p:xfrm>
          <a:off x="2700338" y="2490788"/>
          <a:ext cx="6799262" cy="2966720"/>
        </p:xfrm>
        <a:graphic>
          <a:graphicData uri="http://schemas.openxmlformats.org/drawingml/2006/table">
            <a:tbl>
              <a:tblPr firstRow="1" bandRow="1">
                <a:tableStyleId>{5C22544A-7EE6-4342-B048-85BDC9FD1C3A}</a:tableStyleId>
              </a:tblPr>
              <a:tblGrid>
                <a:gridCol w="3399631">
                  <a:extLst>
                    <a:ext uri="{9D8B030D-6E8A-4147-A177-3AD203B41FA5}">
                      <a16:colId xmlns:a16="http://schemas.microsoft.com/office/drawing/2014/main" val="20000"/>
                    </a:ext>
                  </a:extLst>
                </a:gridCol>
                <a:gridCol w="3399631">
                  <a:extLst>
                    <a:ext uri="{9D8B030D-6E8A-4147-A177-3AD203B41FA5}">
                      <a16:colId xmlns:a16="http://schemas.microsoft.com/office/drawing/2014/main" val="20001"/>
                    </a:ext>
                  </a:extLst>
                </a:gridCol>
              </a:tblGrid>
              <a:tr h="370840">
                <a:tc>
                  <a:txBody>
                    <a:bodyPr/>
                    <a:lstStyle/>
                    <a:p>
                      <a:r>
                        <a:rPr lang="en-US" dirty="0"/>
                        <a:t>Interface Type</a:t>
                      </a:r>
                    </a:p>
                  </a:txBody>
                  <a:tcPr/>
                </a:tc>
                <a:tc>
                  <a:txBody>
                    <a:bodyPr/>
                    <a:lstStyle/>
                    <a:p>
                      <a:r>
                        <a:rPr lang="en-US" dirty="0"/>
                        <a:t>10</a:t>
                      </a:r>
                      <a:r>
                        <a:rPr lang="en-US" baseline="30000" dirty="0"/>
                        <a:t>8 </a:t>
                      </a:r>
                      <a:r>
                        <a:rPr lang="en-US" baseline="0" dirty="0"/>
                        <a:t> / bps = Cost</a:t>
                      </a:r>
                      <a:endParaRPr lang="en-US" baseline="30000" dirty="0"/>
                    </a:p>
                  </a:txBody>
                  <a:tcPr/>
                </a:tc>
                <a:extLst>
                  <a:ext uri="{0D108BD9-81ED-4DB2-BD59-A6C34878D82A}">
                    <a16:rowId xmlns:a16="http://schemas.microsoft.com/office/drawing/2014/main" val="10000"/>
                  </a:ext>
                </a:extLst>
              </a:tr>
              <a:tr h="370840">
                <a:tc>
                  <a:txBody>
                    <a:bodyPr/>
                    <a:lstStyle/>
                    <a:p>
                      <a:r>
                        <a:rPr lang="en-US" dirty="0"/>
                        <a:t>Fast Ethernet or Faster</a:t>
                      </a:r>
                    </a:p>
                  </a:txBody>
                  <a:tcPr/>
                </a:tc>
                <a:tc>
                  <a:txBody>
                    <a:bodyPr/>
                    <a:lstStyle/>
                    <a:p>
                      <a:r>
                        <a:rPr lang="en-US" dirty="0"/>
                        <a:t>100,000,000/100,000,000 = 1</a:t>
                      </a:r>
                    </a:p>
                  </a:txBody>
                  <a:tcPr/>
                </a:tc>
                <a:extLst>
                  <a:ext uri="{0D108BD9-81ED-4DB2-BD59-A6C34878D82A}">
                    <a16:rowId xmlns:a16="http://schemas.microsoft.com/office/drawing/2014/main" val="10001"/>
                  </a:ext>
                </a:extLst>
              </a:tr>
              <a:tr h="370840">
                <a:tc>
                  <a:txBody>
                    <a:bodyPr/>
                    <a:lstStyle/>
                    <a:p>
                      <a:r>
                        <a:rPr lang="en-US" dirty="0"/>
                        <a:t>Ethernet (10Mbps)</a:t>
                      </a:r>
                    </a:p>
                  </a:txBody>
                  <a:tcPr/>
                </a:tc>
                <a:tc>
                  <a:txBody>
                    <a:bodyPr/>
                    <a:lstStyle/>
                    <a:p>
                      <a:r>
                        <a:rPr lang="en-US" dirty="0"/>
                        <a:t>100,000,000/10,000,000</a:t>
                      </a:r>
                      <a:r>
                        <a:rPr lang="en-US" baseline="0" dirty="0"/>
                        <a:t> = 10</a:t>
                      </a:r>
                      <a:endParaRPr lang="en-US" dirty="0"/>
                    </a:p>
                  </a:txBody>
                  <a:tcPr/>
                </a:tc>
                <a:extLst>
                  <a:ext uri="{0D108BD9-81ED-4DB2-BD59-A6C34878D82A}">
                    <a16:rowId xmlns:a16="http://schemas.microsoft.com/office/drawing/2014/main" val="10002"/>
                  </a:ext>
                </a:extLst>
              </a:tr>
              <a:tr h="370840">
                <a:tc>
                  <a:txBody>
                    <a:bodyPr/>
                    <a:lstStyle/>
                    <a:p>
                      <a:r>
                        <a:rPr lang="en-US" dirty="0"/>
                        <a:t>E1</a:t>
                      </a:r>
                    </a:p>
                  </a:txBody>
                  <a:tcPr/>
                </a:tc>
                <a:tc>
                  <a:txBody>
                    <a:bodyPr/>
                    <a:lstStyle/>
                    <a:p>
                      <a:r>
                        <a:rPr lang="en-US" dirty="0"/>
                        <a:t>100,000,000/2,048,000 = 48</a:t>
                      </a:r>
                    </a:p>
                  </a:txBody>
                  <a:tcPr/>
                </a:tc>
                <a:extLst>
                  <a:ext uri="{0D108BD9-81ED-4DB2-BD59-A6C34878D82A}">
                    <a16:rowId xmlns:a16="http://schemas.microsoft.com/office/drawing/2014/main" val="10003"/>
                  </a:ext>
                </a:extLst>
              </a:tr>
              <a:tr h="370840">
                <a:tc>
                  <a:txBody>
                    <a:bodyPr/>
                    <a:lstStyle/>
                    <a:p>
                      <a:r>
                        <a:rPr lang="en-US" dirty="0"/>
                        <a:t>T1</a:t>
                      </a:r>
                    </a:p>
                  </a:txBody>
                  <a:tcPr/>
                </a:tc>
                <a:tc>
                  <a:txBody>
                    <a:bodyPr/>
                    <a:lstStyle/>
                    <a:p>
                      <a:r>
                        <a:rPr lang="en-US" dirty="0"/>
                        <a:t>100,000,000/1,544,000 = 64</a:t>
                      </a:r>
                    </a:p>
                  </a:txBody>
                  <a:tcPr/>
                </a:tc>
                <a:extLst>
                  <a:ext uri="{0D108BD9-81ED-4DB2-BD59-A6C34878D82A}">
                    <a16:rowId xmlns:a16="http://schemas.microsoft.com/office/drawing/2014/main" val="10004"/>
                  </a:ext>
                </a:extLst>
              </a:tr>
              <a:tr h="370840">
                <a:tc>
                  <a:txBody>
                    <a:bodyPr/>
                    <a:lstStyle/>
                    <a:p>
                      <a:r>
                        <a:rPr lang="en-US" dirty="0"/>
                        <a:t>128 Kbps</a:t>
                      </a:r>
                    </a:p>
                  </a:txBody>
                  <a:tcPr/>
                </a:tc>
                <a:tc>
                  <a:txBody>
                    <a:bodyPr/>
                    <a:lstStyle/>
                    <a:p>
                      <a:r>
                        <a:rPr lang="en-US" dirty="0"/>
                        <a:t>100,000,000/128,000</a:t>
                      </a:r>
                      <a:r>
                        <a:rPr lang="en-US" baseline="0" dirty="0"/>
                        <a:t> = 781</a:t>
                      </a:r>
                      <a:endParaRPr lang="en-US" dirty="0"/>
                    </a:p>
                  </a:txBody>
                  <a:tcPr/>
                </a:tc>
                <a:extLst>
                  <a:ext uri="{0D108BD9-81ED-4DB2-BD59-A6C34878D82A}">
                    <a16:rowId xmlns:a16="http://schemas.microsoft.com/office/drawing/2014/main" val="10005"/>
                  </a:ext>
                </a:extLst>
              </a:tr>
              <a:tr h="370840">
                <a:tc>
                  <a:txBody>
                    <a:bodyPr/>
                    <a:lstStyle/>
                    <a:p>
                      <a:r>
                        <a:rPr lang="en-US" dirty="0"/>
                        <a:t>64 Kbps</a:t>
                      </a:r>
                    </a:p>
                  </a:txBody>
                  <a:tcPr/>
                </a:tc>
                <a:tc>
                  <a:txBody>
                    <a:bodyPr/>
                    <a:lstStyle/>
                    <a:p>
                      <a:r>
                        <a:rPr lang="en-US" dirty="0"/>
                        <a:t>100,000,000/64,000 = 1562</a:t>
                      </a:r>
                    </a:p>
                  </a:txBody>
                  <a:tcPr/>
                </a:tc>
                <a:extLst>
                  <a:ext uri="{0D108BD9-81ED-4DB2-BD59-A6C34878D82A}">
                    <a16:rowId xmlns:a16="http://schemas.microsoft.com/office/drawing/2014/main" val="10006"/>
                  </a:ext>
                </a:extLst>
              </a:tr>
              <a:tr h="370840">
                <a:tc>
                  <a:txBody>
                    <a:bodyPr/>
                    <a:lstStyle/>
                    <a:p>
                      <a:r>
                        <a:rPr lang="en-US" dirty="0"/>
                        <a:t>56 Kbps</a:t>
                      </a:r>
                    </a:p>
                  </a:txBody>
                  <a:tcPr/>
                </a:tc>
                <a:tc>
                  <a:txBody>
                    <a:bodyPr/>
                    <a:lstStyle/>
                    <a:p>
                      <a:r>
                        <a:rPr lang="en-US" dirty="0"/>
                        <a:t>100,000,000/56,000 = 1785</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2214033" y="5715001"/>
            <a:ext cx="7772400" cy="584775"/>
          </a:xfrm>
          <a:prstGeom prst="rect">
            <a:avLst/>
          </a:prstGeom>
          <a:noFill/>
        </p:spPr>
        <p:txBody>
          <a:bodyPr wrap="square" rtlCol="0">
            <a:spAutoFit/>
          </a:bodyPr>
          <a:lstStyle/>
          <a:p>
            <a:r>
              <a:rPr lang="en-US" sz="1600" dirty="0"/>
              <a:t>Reference bandwidth can be changed from 10</a:t>
            </a:r>
            <a:r>
              <a:rPr lang="en-US" sz="1600" baseline="30000" dirty="0"/>
              <a:t>8</a:t>
            </a:r>
            <a:r>
              <a:rPr lang="en-US" sz="1600" dirty="0"/>
              <a:t> using </a:t>
            </a:r>
            <a:r>
              <a:rPr lang="en-US" sz="1600" b="1" dirty="0"/>
              <a:t>auto-cost reference-bandwidth </a:t>
            </a:r>
            <a:r>
              <a:rPr lang="en-US" sz="1600" dirty="0"/>
              <a:t>command (for Gigabit Ethernet)</a:t>
            </a:r>
          </a:p>
        </p:txBody>
      </p:sp>
    </p:spTree>
    <p:extLst>
      <p:ext uri="{BB962C8B-B14F-4D97-AF65-F5344CB8AC3E}">
        <p14:creationId xmlns:p14="http://schemas.microsoft.com/office/powerpoint/2010/main" val="1842786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router icon.png"/>
          <p:cNvPicPr>
            <a:picLocks noChangeAspect="1"/>
          </p:cNvPicPr>
          <p:nvPr/>
        </p:nvPicPr>
        <p:blipFill>
          <a:blip r:embed="rId2" cstate="print"/>
          <a:stretch>
            <a:fillRect/>
          </a:stretch>
        </p:blipFill>
        <p:spPr>
          <a:xfrm>
            <a:off x="3575755" y="2873022"/>
            <a:ext cx="723900" cy="495300"/>
          </a:xfrm>
          <a:prstGeom prst="rect">
            <a:avLst/>
          </a:prstGeom>
        </p:spPr>
      </p:pic>
      <p:pic>
        <p:nvPicPr>
          <p:cNvPr id="31" name="Picture 30" descr="router icon.png"/>
          <p:cNvPicPr>
            <a:picLocks noChangeAspect="1"/>
          </p:cNvPicPr>
          <p:nvPr/>
        </p:nvPicPr>
        <p:blipFill>
          <a:blip r:embed="rId2" cstate="print"/>
          <a:stretch>
            <a:fillRect/>
          </a:stretch>
        </p:blipFill>
        <p:spPr>
          <a:xfrm>
            <a:off x="2432755" y="4549422"/>
            <a:ext cx="723900" cy="495300"/>
          </a:xfrm>
          <a:prstGeom prst="rect">
            <a:avLst/>
          </a:prstGeom>
        </p:spPr>
      </p:pic>
      <p:pic>
        <p:nvPicPr>
          <p:cNvPr id="32" name="Picture 31" descr="router icon.png"/>
          <p:cNvPicPr>
            <a:picLocks noChangeAspect="1"/>
          </p:cNvPicPr>
          <p:nvPr/>
        </p:nvPicPr>
        <p:blipFill>
          <a:blip r:embed="rId2" cstate="print"/>
          <a:stretch>
            <a:fillRect/>
          </a:stretch>
        </p:blipFill>
        <p:spPr>
          <a:xfrm>
            <a:off x="4947355" y="4549422"/>
            <a:ext cx="723900" cy="495300"/>
          </a:xfrm>
          <a:prstGeom prst="rect">
            <a:avLst/>
          </a:prstGeom>
        </p:spPr>
      </p:pic>
      <p:cxnSp>
        <p:nvCxnSpPr>
          <p:cNvPr id="33" name="Straight Connector 32"/>
          <p:cNvCxnSpPr>
            <a:stCxn id="31" idx="0"/>
            <a:endCxn id="30" idx="1"/>
          </p:cNvCxnSpPr>
          <p:nvPr/>
        </p:nvCxnSpPr>
        <p:spPr>
          <a:xfrm flipV="1">
            <a:off x="2794705" y="3120672"/>
            <a:ext cx="781050" cy="1428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3"/>
            <a:endCxn id="32" idx="1"/>
          </p:cNvCxnSpPr>
          <p:nvPr/>
        </p:nvCxnSpPr>
        <p:spPr>
          <a:xfrm>
            <a:off x="3156655" y="4797072"/>
            <a:ext cx="1790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2" idx="0"/>
            <a:endCxn id="30" idx="3"/>
          </p:cNvCxnSpPr>
          <p:nvPr/>
        </p:nvCxnSpPr>
        <p:spPr>
          <a:xfrm flipH="1" flipV="1">
            <a:off x="4299655" y="3120672"/>
            <a:ext cx="1009650" cy="142875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descr="cisco-switch-icon.png"/>
          <p:cNvPicPr>
            <a:picLocks noChangeAspect="1"/>
          </p:cNvPicPr>
          <p:nvPr/>
        </p:nvPicPr>
        <p:blipFill>
          <a:blip r:embed="rId3" cstate="print"/>
          <a:stretch>
            <a:fillRect/>
          </a:stretch>
        </p:blipFill>
        <p:spPr>
          <a:xfrm>
            <a:off x="3499555" y="2034822"/>
            <a:ext cx="809802" cy="340970"/>
          </a:xfrm>
          <a:prstGeom prst="rect">
            <a:avLst/>
          </a:prstGeom>
        </p:spPr>
      </p:pic>
      <p:pic>
        <p:nvPicPr>
          <p:cNvPr id="37" name="Picture 36" descr="cisco-switch-icon.png"/>
          <p:cNvPicPr>
            <a:picLocks noChangeAspect="1"/>
          </p:cNvPicPr>
          <p:nvPr/>
        </p:nvPicPr>
        <p:blipFill>
          <a:blip r:embed="rId3" cstate="print"/>
          <a:stretch>
            <a:fillRect/>
          </a:stretch>
        </p:blipFill>
        <p:spPr>
          <a:xfrm>
            <a:off x="756355" y="4701822"/>
            <a:ext cx="809802" cy="340970"/>
          </a:xfrm>
          <a:prstGeom prst="rect">
            <a:avLst/>
          </a:prstGeom>
        </p:spPr>
      </p:pic>
      <p:pic>
        <p:nvPicPr>
          <p:cNvPr id="38" name="Picture 37" descr="cisco-switch-icon.png"/>
          <p:cNvPicPr>
            <a:picLocks noChangeAspect="1"/>
          </p:cNvPicPr>
          <p:nvPr/>
        </p:nvPicPr>
        <p:blipFill>
          <a:blip r:embed="rId3" cstate="print"/>
          <a:stretch>
            <a:fillRect/>
          </a:stretch>
        </p:blipFill>
        <p:spPr>
          <a:xfrm>
            <a:off x="7080955" y="4625622"/>
            <a:ext cx="809802" cy="340970"/>
          </a:xfrm>
          <a:prstGeom prst="rect">
            <a:avLst/>
          </a:prstGeom>
        </p:spPr>
      </p:pic>
      <p:cxnSp>
        <p:nvCxnSpPr>
          <p:cNvPr id="39" name="Straight Connector 38"/>
          <p:cNvCxnSpPr>
            <a:stCxn id="30" idx="0"/>
            <a:endCxn id="36" idx="2"/>
          </p:cNvCxnSpPr>
          <p:nvPr/>
        </p:nvCxnSpPr>
        <p:spPr>
          <a:xfrm flipH="1" flipV="1">
            <a:off x="3904457" y="2375792"/>
            <a:ext cx="33249" cy="49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1" idx="1"/>
            <a:endCxn id="37" idx="3"/>
          </p:cNvCxnSpPr>
          <p:nvPr/>
        </p:nvCxnSpPr>
        <p:spPr>
          <a:xfrm flipH="1">
            <a:off x="1566157" y="4797073"/>
            <a:ext cx="866598" cy="75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2" idx="3"/>
            <a:endCxn id="38" idx="1"/>
          </p:cNvCxnSpPr>
          <p:nvPr/>
        </p:nvCxnSpPr>
        <p:spPr>
          <a:xfrm flipV="1">
            <a:off x="5671255" y="4796108"/>
            <a:ext cx="1409700" cy="965"/>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0355" y="5082822"/>
            <a:ext cx="914400" cy="553998"/>
          </a:xfrm>
          <a:prstGeom prst="rect">
            <a:avLst/>
          </a:prstGeom>
          <a:noFill/>
        </p:spPr>
        <p:txBody>
          <a:bodyPr wrap="square" rtlCol="0">
            <a:spAutoFit/>
          </a:bodyPr>
          <a:lstStyle/>
          <a:p>
            <a:r>
              <a:rPr lang="en-US" dirty="0"/>
              <a:t>R1</a:t>
            </a:r>
          </a:p>
          <a:p>
            <a:r>
              <a:rPr lang="en-US" sz="1200" dirty="0"/>
              <a:t>ID: 10.1.1.1</a:t>
            </a:r>
          </a:p>
        </p:txBody>
      </p:sp>
      <p:sp>
        <p:nvSpPr>
          <p:cNvPr id="43" name="TextBox 42"/>
          <p:cNvSpPr txBox="1"/>
          <p:nvPr/>
        </p:nvSpPr>
        <p:spPr>
          <a:xfrm>
            <a:off x="3499555" y="3406422"/>
            <a:ext cx="990600" cy="553998"/>
          </a:xfrm>
          <a:prstGeom prst="rect">
            <a:avLst/>
          </a:prstGeom>
          <a:noFill/>
        </p:spPr>
        <p:txBody>
          <a:bodyPr wrap="square" rtlCol="0">
            <a:spAutoFit/>
          </a:bodyPr>
          <a:lstStyle/>
          <a:p>
            <a:r>
              <a:rPr lang="en-US" dirty="0"/>
              <a:t>R2</a:t>
            </a:r>
          </a:p>
          <a:p>
            <a:r>
              <a:rPr lang="en-US" sz="1200" dirty="0"/>
              <a:t>ID: 10.2.2.2</a:t>
            </a:r>
          </a:p>
        </p:txBody>
      </p:sp>
      <p:sp>
        <p:nvSpPr>
          <p:cNvPr id="44" name="TextBox 43"/>
          <p:cNvSpPr txBox="1"/>
          <p:nvPr/>
        </p:nvSpPr>
        <p:spPr>
          <a:xfrm>
            <a:off x="4947355" y="5082822"/>
            <a:ext cx="990600" cy="553998"/>
          </a:xfrm>
          <a:prstGeom prst="rect">
            <a:avLst/>
          </a:prstGeom>
          <a:noFill/>
        </p:spPr>
        <p:txBody>
          <a:bodyPr wrap="square" rtlCol="0">
            <a:spAutoFit/>
          </a:bodyPr>
          <a:lstStyle/>
          <a:p>
            <a:r>
              <a:rPr lang="en-US" dirty="0"/>
              <a:t>R3</a:t>
            </a:r>
          </a:p>
          <a:p>
            <a:r>
              <a:rPr lang="en-US" sz="1200" dirty="0"/>
              <a:t>ID: 10.3.3.3</a:t>
            </a:r>
          </a:p>
        </p:txBody>
      </p:sp>
      <p:sp>
        <p:nvSpPr>
          <p:cNvPr id="45" name="TextBox 44"/>
          <p:cNvSpPr txBox="1"/>
          <p:nvPr/>
        </p:nvSpPr>
        <p:spPr>
          <a:xfrm>
            <a:off x="2813755" y="2949223"/>
            <a:ext cx="685800" cy="276999"/>
          </a:xfrm>
          <a:prstGeom prst="rect">
            <a:avLst/>
          </a:prstGeom>
          <a:noFill/>
        </p:spPr>
        <p:txBody>
          <a:bodyPr wrap="square" rtlCol="0">
            <a:spAutoFit/>
          </a:bodyPr>
          <a:lstStyle/>
          <a:p>
            <a:r>
              <a:rPr lang="en-US" sz="1200" dirty="0"/>
              <a:t>S0/0/0</a:t>
            </a:r>
          </a:p>
        </p:txBody>
      </p:sp>
      <p:sp>
        <p:nvSpPr>
          <p:cNvPr id="46" name="TextBox 45"/>
          <p:cNvSpPr txBox="1"/>
          <p:nvPr/>
        </p:nvSpPr>
        <p:spPr>
          <a:xfrm>
            <a:off x="2051755" y="4168423"/>
            <a:ext cx="685800" cy="461665"/>
          </a:xfrm>
          <a:prstGeom prst="rect">
            <a:avLst/>
          </a:prstGeom>
          <a:noFill/>
        </p:spPr>
        <p:txBody>
          <a:bodyPr wrap="square" rtlCol="0">
            <a:spAutoFit/>
          </a:bodyPr>
          <a:lstStyle/>
          <a:p>
            <a:r>
              <a:rPr lang="en-US" sz="1200" dirty="0"/>
              <a:t>S0/0/0</a:t>
            </a:r>
          </a:p>
          <a:p>
            <a:r>
              <a:rPr lang="en-US" sz="1200" dirty="0"/>
              <a:t>DCE</a:t>
            </a:r>
          </a:p>
        </p:txBody>
      </p:sp>
      <p:sp>
        <p:nvSpPr>
          <p:cNvPr id="47" name="TextBox 46"/>
          <p:cNvSpPr txBox="1"/>
          <p:nvPr/>
        </p:nvSpPr>
        <p:spPr>
          <a:xfrm>
            <a:off x="4413955" y="4930423"/>
            <a:ext cx="685800" cy="461665"/>
          </a:xfrm>
          <a:prstGeom prst="rect">
            <a:avLst/>
          </a:prstGeom>
          <a:noFill/>
        </p:spPr>
        <p:txBody>
          <a:bodyPr wrap="square" rtlCol="0">
            <a:spAutoFit/>
          </a:bodyPr>
          <a:lstStyle/>
          <a:p>
            <a:r>
              <a:rPr lang="en-US" sz="1200" dirty="0"/>
              <a:t>S0/0/0</a:t>
            </a:r>
          </a:p>
          <a:p>
            <a:r>
              <a:rPr lang="en-US" sz="1200" dirty="0"/>
              <a:t>DCE</a:t>
            </a:r>
          </a:p>
        </p:txBody>
      </p:sp>
      <p:sp>
        <p:nvSpPr>
          <p:cNvPr id="48" name="TextBox 47"/>
          <p:cNvSpPr txBox="1"/>
          <p:nvPr/>
        </p:nvSpPr>
        <p:spPr>
          <a:xfrm>
            <a:off x="4490155" y="2949223"/>
            <a:ext cx="685800" cy="461665"/>
          </a:xfrm>
          <a:prstGeom prst="rect">
            <a:avLst/>
          </a:prstGeom>
          <a:noFill/>
        </p:spPr>
        <p:txBody>
          <a:bodyPr wrap="square" rtlCol="0">
            <a:spAutoFit/>
          </a:bodyPr>
          <a:lstStyle/>
          <a:p>
            <a:r>
              <a:rPr lang="en-US" sz="1200" dirty="0"/>
              <a:t>S0/0/1</a:t>
            </a:r>
          </a:p>
          <a:p>
            <a:r>
              <a:rPr lang="en-US" sz="1200" dirty="0"/>
              <a:t>DCE</a:t>
            </a:r>
          </a:p>
        </p:txBody>
      </p:sp>
      <p:sp>
        <p:nvSpPr>
          <p:cNvPr id="49" name="TextBox 48"/>
          <p:cNvSpPr txBox="1"/>
          <p:nvPr/>
        </p:nvSpPr>
        <p:spPr>
          <a:xfrm>
            <a:off x="5404555" y="4168423"/>
            <a:ext cx="685800" cy="276999"/>
          </a:xfrm>
          <a:prstGeom prst="rect">
            <a:avLst/>
          </a:prstGeom>
          <a:noFill/>
        </p:spPr>
        <p:txBody>
          <a:bodyPr wrap="square" rtlCol="0">
            <a:spAutoFit/>
          </a:bodyPr>
          <a:lstStyle/>
          <a:p>
            <a:r>
              <a:rPr lang="en-US" sz="1200" dirty="0"/>
              <a:t>S0/0/1</a:t>
            </a:r>
          </a:p>
        </p:txBody>
      </p:sp>
      <p:sp>
        <p:nvSpPr>
          <p:cNvPr id="50" name="TextBox 49"/>
          <p:cNvSpPr txBox="1"/>
          <p:nvPr/>
        </p:nvSpPr>
        <p:spPr>
          <a:xfrm>
            <a:off x="3042355" y="4930423"/>
            <a:ext cx="685800" cy="276999"/>
          </a:xfrm>
          <a:prstGeom prst="rect">
            <a:avLst/>
          </a:prstGeom>
          <a:noFill/>
        </p:spPr>
        <p:txBody>
          <a:bodyPr wrap="square" rtlCol="0">
            <a:spAutoFit/>
          </a:bodyPr>
          <a:lstStyle/>
          <a:p>
            <a:r>
              <a:rPr lang="en-US" sz="1200" dirty="0"/>
              <a:t>S0/0/1</a:t>
            </a:r>
          </a:p>
        </p:txBody>
      </p:sp>
      <p:sp>
        <p:nvSpPr>
          <p:cNvPr id="51" name="TextBox 50"/>
          <p:cNvSpPr txBox="1"/>
          <p:nvPr/>
        </p:nvSpPr>
        <p:spPr>
          <a:xfrm>
            <a:off x="1823155" y="4854223"/>
            <a:ext cx="609600" cy="276999"/>
          </a:xfrm>
          <a:prstGeom prst="rect">
            <a:avLst/>
          </a:prstGeom>
          <a:noFill/>
        </p:spPr>
        <p:txBody>
          <a:bodyPr wrap="square" rtlCol="0">
            <a:spAutoFit/>
          </a:bodyPr>
          <a:lstStyle/>
          <a:p>
            <a:r>
              <a:rPr lang="en-US" sz="1200" dirty="0"/>
              <a:t>Fa0/0</a:t>
            </a:r>
          </a:p>
        </p:txBody>
      </p:sp>
      <p:sp>
        <p:nvSpPr>
          <p:cNvPr id="52" name="TextBox 51"/>
          <p:cNvSpPr txBox="1"/>
          <p:nvPr/>
        </p:nvSpPr>
        <p:spPr>
          <a:xfrm>
            <a:off x="5709355" y="4778023"/>
            <a:ext cx="609600" cy="276999"/>
          </a:xfrm>
          <a:prstGeom prst="rect">
            <a:avLst/>
          </a:prstGeom>
          <a:noFill/>
        </p:spPr>
        <p:txBody>
          <a:bodyPr wrap="square" rtlCol="0">
            <a:spAutoFit/>
          </a:bodyPr>
          <a:lstStyle/>
          <a:p>
            <a:r>
              <a:rPr lang="en-US" sz="1200" dirty="0"/>
              <a:t>Fa0/0</a:t>
            </a:r>
          </a:p>
        </p:txBody>
      </p:sp>
      <p:sp>
        <p:nvSpPr>
          <p:cNvPr id="53" name="TextBox 52"/>
          <p:cNvSpPr txBox="1"/>
          <p:nvPr/>
        </p:nvSpPr>
        <p:spPr>
          <a:xfrm>
            <a:off x="3956755" y="2492023"/>
            <a:ext cx="609600" cy="276999"/>
          </a:xfrm>
          <a:prstGeom prst="rect">
            <a:avLst/>
          </a:prstGeom>
          <a:noFill/>
        </p:spPr>
        <p:txBody>
          <a:bodyPr wrap="square" rtlCol="0">
            <a:spAutoFit/>
          </a:bodyPr>
          <a:lstStyle/>
          <a:p>
            <a:r>
              <a:rPr lang="en-US" sz="1200" dirty="0"/>
              <a:t>Fa0/0</a:t>
            </a:r>
          </a:p>
        </p:txBody>
      </p:sp>
      <p:sp>
        <p:nvSpPr>
          <p:cNvPr id="54" name="TextBox 53"/>
          <p:cNvSpPr txBox="1"/>
          <p:nvPr/>
        </p:nvSpPr>
        <p:spPr>
          <a:xfrm>
            <a:off x="7080955" y="5153170"/>
            <a:ext cx="1066800" cy="261610"/>
          </a:xfrm>
          <a:prstGeom prst="rect">
            <a:avLst/>
          </a:prstGeom>
          <a:solidFill>
            <a:schemeClr val="accent5">
              <a:lumMod val="40000"/>
              <a:lumOff val="60000"/>
            </a:schemeClr>
          </a:solidFill>
        </p:spPr>
        <p:txBody>
          <a:bodyPr wrap="square" rtlCol="0">
            <a:spAutoFit/>
          </a:bodyPr>
          <a:lstStyle/>
          <a:p>
            <a:r>
              <a:rPr lang="en-US" sz="1100" dirty="0"/>
              <a:t>172.16.1.32/29</a:t>
            </a:r>
          </a:p>
        </p:txBody>
      </p:sp>
      <p:sp>
        <p:nvSpPr>
          <p:cNvPr id="55" name="TextBox 54"/>
          <p:cNvSpPr txBox="1"/>
          <p:nvPr/>
        </p:nvSpPr>
        <p:spPr>
          <a:xfrm>
            <a:off x="299155" y="5207421"/>
            <a:ext cx="1066800" cy="261610"/>
          </a:xfrm>
          <a:prstGeom prst="rect">
            <a:avLst/>
          </a:prstGeom>
          <a:solidFill>
            <a:schemeClr val="accent5">
              <a:lumMod val="40000"/>
              <a:lumOff val="60000"/>
            </a:schemeClr>
          </a:solidFill>
        </p:spPr>
        <p:txBody>
          <a:bodyPr wrap="square" rtlCol="0">
            <a:spAutoFit/>
          </a:bodyPr>
          <a:lstStyle/>
          <a:p>
            <a:r>
              <a:rPr lang="en-US" sz="1100" dirty="0"/>
              <a:t>172.16.1.16/28</a:t>
            </a:r>
          </a:p>
        </p:txBody>
      </p:sp>
      <p:sp>
        <p:nvSpPr>
          <p:cNvPr id="56" name="TextBox 55"/>
          <p:cNvSpPr txBox="1"/>
          <p:nvPr/>
        </p:nvSpPr>
        <p:spPr>
          <a:xfrm>
            <a:off x="3447225" y="1749073"/>
            <a:ext cx="1066800" cy="261610"/>
          </a:xfrm>
          <a:prstGeom prst="rect">
            <a:avLst/>
          </a:prstGeom>
          <a:solidFill>
            <a:schemeClr val="accent5">
              <a:lumMod val="40000"/>
              <a:lumOff val="60000"/>
            </a:schemeClr>
          </a:solidFill>
        </p:spPr>
        <p:txBody>
          <a:bodyPr wrap="square" rtlCol="0">
            <a:spAutoFit/>
          </a:bodyPr>
          <a:lstStyle/>
          <a:p>
            <a:r>
              <a:rPr lang="en-US" sz="1100" dirty="0"/>
              <a:t>10.10.10.1/24</a:t>
            </a:r>
          </a:p>
        </p:txBody>
      </p:sp>
      <p:sp>
        <p:nvSpPr>
          <p:cNvPr id="57" name="TextBox 56"/>
          <p:cNvSpPr txBox="1"/>
          <p:nvPr/>
        </p:nvSpPr>
        <p:spPr>
          <a:xfrm>
            <a:off x="2179054" y="3569082"/>
            <a:ext cx="1066800" cy="430887"/>
          </a:xfrm>
          <a:prstGeom prst="rect">
            <a:avLst/>
          </a:prstGeom>
          <a:solidFill>
            <a:schemeClr val="accent5">
              <a:lumMod val="40000"/>
              <a:lumOff val="60000"/>
            </a:schemeClr>
          </a:solidFill>
        </p:spPr>
        <p:txBody>
          <a:bodyPr wrap="square" rtlCol="0">
            <a:spAutoFit/>
          </a:bodyPr>
          <a:lstStyle/>
          <a:p>
            <a:r>
              <a:rPr lang="en-US" sz="1100" dirty="0"/>
              <a:t>192.168.10.0/30</a:t>
            </a:r>
          </a:p>
        </p:txBody>
      </p:sp>
      <p:sp>
        <p:nvSpPr>
          <p:cNvPr id="58" name="TextBox 57"/>
          <p:cNvSpPr txBox="1"/>
          <p:nvPr/>
        </p:nvSpPr>
        <p:spPr>
          <a:xfrm>
            <a:off x="4909255" y="3525813"/>
            <a:ext cx="1066800" cy="430887"/>
          </a:xfrm>
          <a:prstGeom prst="rect">
            <a:avLst/>
          </a:prstGeom>
          <a:solidFill>
            <a:schemeClr val="accent5">
              <a:lumMod val="40000"/>
              <a:lumOff val="60000"/>
            </a:schemeClr>
          </a:solidFill>
        </p:spPr>
        <p:txBody>
          <a:bodyPr wrap="square" rtlCol="0">
            <a:spAutoFit/>
          </a:bodyPr>
          <a:lstStyle/>
          <a:p>
            <a:r>
              <a:rPr lang="en-US" sz="1100" dirty="0"/>
              <a:t>192.168.10.8/30</a:t>
            </a:r>
          </a:p>
        </p:txBody>
      </p:sp>
      <p:sp>
        <p:nvSpPr>
          <p:cNvPr id="59" name="TextBox 58"/>
          <p:cNvSpPr txBox="1"/>
          <p:nvPr/>
        </p:nvSpPr>
        <p:spPr>
          <a:xfrm>
            <a:off x="3613855" y="4399255"/>
            <a:ext cx="1066800" cy="430887"/>
          </a:xfrm>
          <a:prstGeom prst="rect">
            <a:avLst/>
          </a:prstGeom>
          <a:solidFill>
            <a:schemeClr val="accent5">
              <a:lumMod val="40000"/>
              <a:lumOff val="60000"/>
            </a:schemeClr>
          </a:solidFill>
        </p:spPr>
        <p:txBody>
          <a:bodyPr wrap="square" rtlCol="0">
            <a:spAutoFit/>
          </a:bodyPr>
          <a:lstStyle/>
          <a:p>
            <a:r>
              <a:rPr lang="en-US" sz="1100" dirty="0"/>
              <a:t>192.168.10.4/30</a:t>
            </a:r>
          </a:p>
        </p:txBody>
      </p:sp>
      <p:sp>
        <p:nvSpPr>
          <p:cNvPr id="61" name="TextBox 60"/>
          <p:cNvSpPr txBox="1"/>
          <p:nvPr/>
        </p:nvSpPr>
        <p:spPr>
          <a:xfrm>
            <a:off x="3061405" y="3998521"/>
            <a:ext cx="609600" cy="246221"/>
          </a:xfrm>
          <a:prstGeom prst="rect">
            <a:avLst/>
          </a:prstGeom>
          <a:solidFill>
            <a:schemeClr val="accent2">
              <a:lumMod val="40000"/>
              <a:lumOff val="60000"/>
            </a:schemeClr>
          </a:solidFill>
        </p:spPr>
        <p:txBody>
          <a:bodyPr wrap="square" rtlCol="0">
            <a:spAutoFit/>
          </a:bodyPr>
          <a:lstStyle/>
          <a:p>
            <a:r>
              <a:rPr lang="en-US" sz="1000" dirty="0"/>
              <a:t>64 Kbps</a:t>
            </a:r>
          </a:p>
        </p:txBody>
      </p:sp>
      <p:sp>
        <p:nvSpPr>
          <p:cNvPr id="62" name="TextBox 61"/>
          <p:cNvSpPr txBox="1"/>
          <p:nvPr/>
        </p:nvSpPr>
        <p:spPr>
          <a:xfrm>
            <a:off x="4191407" y="4018255"/>
            <a:ext cx="717848" cy="246221"/>
          </a:xfrm>
          <a:prstGeom prst="rect">
            <a:avLst/>
          </a:prstGeom>
          <a:solidFill>
            <a:schemeClr val="accent2">
              <a:lumMod val="40000"/>
              <a:lumOff val="60000"/>
            </a:schemeClr>
          </a:solidFill>
        </p:spPr>
        <p:txBody>
          <a:bodyPr wrap="square" rtlCol="0">
            <a:spAutoFit/>
          </a:bodyPr>
          <a:lstStyle/>
          <a:p>
            <a:r>
              <a:rPr lang="en-US" sz="1000" dirty="0"/>
              <a:t>128 Kbps</a:t>
            </a:r>
          </a:p>
        </p:txBody>
      </p:sp>
      <p:sp>
        <p:nvSpPr>
          <p:cNvPr id="63" name="TextBox 62"/>
          <p:cNvSpPr txBox="1"/>
          <p:nvPr/>
        </p:nvSpPr>
        <p:spPr>
          <a:xfrm>
            <a:off x="3690055" y="4822701"/>
            <a:ext cx="704850" cy="246221"/>
          </a:xfrm>
          <a:prstGeom prst="rect">
            <a:avLst/>
          </a:prstGeom>
          <a:solidFill>
            <a:schemeClr val="accent2">
              <a:lumMod val="40000"/>
              <a:lumOff val="60000"/>
            </a:schemeClr>
          </a:solidFill>
        </p:spPr>
        <p:txBody>
          <a:bodyPr wrap="square" rtlCol="0">
            <a:spAutoFit/>
          </a:bodyPr>
          <a:lstStyle/>
          <a:p>
            <a:r>
              <a:rPr lang="en-US" sz="1000" dirty="0"/>
              <a:t>256 Kbps</a:t>
            </a:r>
          </a:p>
        </p:txBody>
      </p:sp>
      <p:pic>
        <p:nvPicPr>
          <p:cNvPr id="4" name="Picture 3">
            <a:extLst>
              <a:ext uri="{FF2B5EF4-FFF2-40B4-BE49-F238E27FC236}">
                <a16:creationId xmlns:a16="http://schemas.microsoft.com/office/drawing/2014/main" id="{307A08C9-5388-409F-A244-BC6C4F56428C}"/>
              </a:ext>
            </a:extLst>
          </p:cNvPr>
          <p:cNvPicPr>
            <a:picLocks noChangeAspect="1"/>
          </p:cNvPicPr>
          <p:nvPr/>
        </p:nvPicPr>
        <p:blipFill>
          <a:blip r:embed="rId4"/>
          <a:stretch>
            <a:fillRect/>
          </a:stretch>
        </p:blipFill>
        <p:spPr>
          <a:xfrm>
            <a:off x="6242138" y="-69189"/>
            <a:ext cx="5946306" cy="3498808"/>
          </a:xfrm>
          <a:prstGeom prst="rect">
            <a:avLst/>
          </a:prstGeom>
        </p:spPr>
      </p:pic>
    </p:spTree>
    <p:extLst>
      <p:ext uri="{BB962C8B-B14F-4D97-AF65-F5344CB8AC3E}">
        <p14:creationId xmlns:p14="http://schemas.microsoft.com/office/powerpoint/2010/main" val="244012483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OSPF Configuration</a:t>
            </a:r>
          </a:p>
        </p:txBody>
      </p:sp>
      <p:sp>
        <p:nvSpPr>
          <p:cNvPr id="3" name="Content Placeholder 2"/>
          <p:cNvSpPr>
            <a:spLocks noGrp="1"/>
          </p:cNvSpPr>
          <p:nvPr>
            <p:ph idx="1"/>
          </p:nvPr>
        </p:nvSpPr>
        <p:spPr/>
        <p:txBody>
          <a:bodyPr/>
          <a:lstStyle/>
          <a:p>
            <a:r>
              <a:rPr lang="en-US" dirty="0"/>
              <a:t>OSPF command entered in configuration mode along with process id number.</a:t>
            </a:r>
          </a:p>
          <a:p>
            <a:r>
              <a:rPr lang="en-US" dirty="0"/>
              <a:t>Directly connected network’s will be entered along with their respective masks and area id.</a:t>
            </a:r>
          </a:p>
          <a:p>
            <a:r>
              <a:rPr lang="en-US" dirty="0"/>
              <a:t>Network masks are in the wildcard mask format.</a:t>
            </a:r>
          </a:p>
          <a:p>
            <a:pPr lvl="1"/>
            <a:r>
              <a:rPr lang="en-US" dirty="0"/>
              <a:t>Inverse of subnet masks</a:t>
            </a:r>
          </a:p>
          <a:p>
            <a:pPr lvl="1"/>
            <a:r>
              <a:rPr lang="en-US"/>
              <a:t>255.255.255.0 becomes 0.0.0.255</a:t>
            </a:r>
            <a:endParaRPr lang="en-US" dirty="0"/>
          </a:p>
        </p:txBody>
      </p:sp>
    </p:spTree>
    <p:extLst>
      <p:ext uri="{BB962C8B-B14F-4D97-AF65-F5344CB8AC3E}">
        <p14:creationId xmlns:p14="http://schemas.microsoft.com/office/powerpoint/2010/main" val="423815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1</a:t>
            </a:r>
          </a:p>
        </p:txBody>
      </p:sp>
      <p:sp>
        <p:nvSpPr>
          <p:cNvPr id="3" name="Subtitle 2"/>
          <p:cNvSpPr>
            <a:spLocks noGrp="1"/>
          </p:cNvSpPr>
          <p:nvPr>
            <p:ph type="subTitle" idx="1"/>
          </p:nvPr>
        </p:nvSpPr>
        <p:spPr/>
        <p:txBody>
          <a:bodyPr/>
          <a:lstStyle/>
          <a:p>
            <a:r>
              <a:rPr lang="en-US" dirty="0"/>
              <a:t>Network Basics and OSI Review</a:t>
            </a:r>
          </a:p>
        </p:txBody>
      </p:sp>
    </p:spTree>
    <p:extLst>
      <p:ext uri="{BB962C8B-B14F-4D97-AF65-F5344CB8AC3E}">
        <p14:creationId xmlns:p14="http://schemas.microsoft.com/office/powerpoint/2010/main" val="83708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47801"/>
            <a:ext cx="6934200" cy="3709797"/>
          </a:xfrm>
          <a:prstGeom prst="rect">
            <a:avLst/>
          </a:prstGeom>
        </p:spPr>
      </p:pic>
    </p:spTree>
    <p:extLst>
      <p:ext uri="{BB962C8B-B14F-4D97-AF65-F5344CB8AC3E}">
        <p14:creationId xmlns:p14="http://schemas.microsoft.com/office/powerpoint/2010/main" val="416068406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with Configuration</a:t>
            </a:r>
          </a:p>
        </p:txBody>
      </p:sp>
      <p:sp>
        <p:nvSpPr>
          <p:cNvPr id="3" name="Content Placeholder 2"/>
          <p:cNvSpPr>
            <a:spLocks noGrp="1"/>
          </p:cNvSpPr>
          <p:nvPr>
            <p:ph idx="1"/>
          </p:nvPr>
        </p:nvSpPr>
        <p:spPr/>
        <p:txBody>
          <a:bodyPr>
            <a:normAutofit/>
          </a:bodyPr>
          <a:lstStyle/>
          <a:p>
            <a:r>
              <a:rPr lang="en-US" sz="1400" dirty="0"/>
              <a:t>R1(</a:t>
            </a:r>
            <a:r>
              <a:rPr lang="en-US" sz="1400" dirty="0" err="1"/>
              <a:t>config</a:t>
            </a:r>
            <a:r>
              <a:rPr lang="en-US" sz="1400" dirty="0"/>
              <a:t>)#router </a:t>
            </a:r>
            <a:r>
              <a:rPr lang="en-US" sz="1400" dirty="0" err="1"/>
              <a:t>ospf</a:t>
            </a:r>
            <a:r>
              <a:rPr lang="en-US" sz="1400" dirty="0"/>
              <a:t> 1</a:t>
            </a:r>
          </a:p>
          <a:p>
            <a:r>
              <a:rPr lang="en-US" sz="1400" dirty="0"/>
              <a:t>R1(</a:t>
            </a:r>
            <a:r>
              <a:rPr lang="en-US" sz="1400" dirty="0" err="1"/>
              <a:t>config</a:t>
            </a:r>
            <a:r>
              <a:rPr lang="en-US" sz="1400" dirty="0"/>
              <a:t>-router)#network 172.16.1.17 0.0.0.15 area 0</a:t>
            </a:r>
          </a:p>
          <a:p>
            <a:r>
              <a:rPr lang="en-US" sz="1400" dirty="0"/>
              <a:t>R1(</a:t>
            </a:r>
            <a:r>
              <a:rPr lang="en-US" sz="1400" dirty="0" err="1"/>
              <a:t>config</a:t>
            </a:r>
            <a:r>
              <a:rPr lang="en-US" sz="1400" dirty="0"/>
              <a:t>-router)#network 192.168.10.1 0.0.0.3 area 0</a:t>
            </a:r>
          </a:p>
          <a:p>
            <a:r>
              <a:rPr lang="en-US" sz="1400" dirty="0"/>
              <a:t>R1(</a:t>
            </a:r>
            <a:r>
              <a:rPr lang="en-US" sz="1400" dirty="0" err="1"/>
              <a:t>config</a:t>
            </a:r>
            <a:r>
              <a:rPr lang="en-US" sz="1400" dirty="0"/>
              <a:t>-router)#network 192.168.10.5 0.0.0.3 area 0</a:t>
            </a:r>
          </a:p>
          <a:p>
            <a:r>
              <a:rPr lang="en-US" sz="1400" dirty="0"/>
              <a:t>R2(</a:t>
            </a:r>
            <a:r>
              <a:rPr lang="en-US" sz="1400" dirty="0" err="1"/>
              <a:t>config</a:t>
            </a:r>
            <a:r>
              <a:rPr lang="en-US" sz="1400" dirty="0"/>
              <a:t>)#router </a:t>
            </a:r>
            <a:r>
              <a:rPr lang="en-US" sz="1400" dirty="0" err="1"/>
              <a:t>ospf</a:t>
            </a:r>
            <a:r>
              <a:rPr lang="en-US" sz="1400" dirty="0"/>
              <a:t> 1</a:t>
            </a:r>
          </a:p>
          <a:p>
            <a:r>
              <a:rPr lang="en-US" sz="1400" dirty="0"/>
              <a:t>R2(</a:t>
            </a:r>
            <a:r>
              <a:rPr lang="en-US" sz="1400" dirty="0" err="1"/>
              <a:t>config</a:t>
            </a:r>
            <a:r>
              <a:rPr lang="en-US" sz="1400" dirty="0"/>
              <a:t>-router)#network 10.10.10.0 0.0.0.255 area 0</a:t>
            </a:r>
          </a:p>
          <a:p>
            <a:r>
              <a:rPr lang="en-US" sz="1400" dirty="0"/>
              <a:t>R2(</a:t>
            </a:r>
            <a:r>
              <a:rPr lang="en-US" sz="1400" dirty="0" err="1"/>
              <a:t>config</a:t>
            </a:r>
            <a:r>
              <a:rPr lang="en-US" sz="1400" dirty="0"/>
              <a:t>-router)#network 192.168.10.2 0.0.0.3 area 0</a:t>
            </a:r>
          </a:p>
          <a:p>
            <a:r>
              <a:rPr lang="en-US" sz="1400" dirty="0"/>
              <a:t>R2(</a:t>
            </a:r>
            <a:r>
              <a:rPr lang="en-US" sz="1400" dirty="0" err="1"/>
              <a:t>config</a:t>
            </a:r>
            <a:r>
              <a:rPr lang="en-US" sz="1400" dirty="0"/>
              <a:t>-router)#network 192.168.10.9 0.0.0.3 area 0</a:t>
            </a:r>
          </a:p>
          <a:p>
            <a:r>
              <a:rPr lang="en-US" sz="1400" dirty="0"/>
              <a:t>R3(</a:t>
            </a:r>
            <a:r>
              <a:rPr lang="en-US" sz="1400" dirty="0" err="1"/>
              <a:t>config</a:t>
            </a:r>
            <a:r>
              <a:rPr lang="en-US" sz="1400" dirty="0"/>
              <a:t>)#router </a:t>
            </a:r>
            <a:r>
              <a:rPr lang="en-US" sz="1400" dirty="0" err="1"/>
              <a:t>ospf</a:t>
            </a:r>
            <a:r>
              <a:rPr lang="en-US" sz="1400" dirty="0"/>
              <a:t> 1</a:t>
            </a:r>
          </a:p>
          <a:p>
            <a:r>
              <a:rPr lang="en-US" sz="1400" dirty="0"/>
              <a:t>R3(</a:t>
            </a:r>
            <a:r>
              <a:rPr lang="en-US" sz="1400" dirty="0" err="1"/>
              <a:t>config</a:t>
            </a:r>
            <a:r>
              <a:rPr lang="en-US" sz="1400" dirty="0"/>
              <a:t>-router)#network 172.16.1.32  0.0.0.7  area 0</a:t>
            </a:r>
          </a:p>
          <a:p>
            <a:r>
              <a:rPr lang="en-US" sz="1400" dirty="0"/>
              <a:t>R3(</a:t>
            </a:r>
            <a:r>
              <a:rPr lang="en-US" sz="1400" dirty="0" err="1"/>
              <a:t>config</a:t>
            </a:r>
            <a:r>
              <a:rPr lang="en-US" sz="1400" dirty="0"/>
              <a:t>-router)#network 192.168.10.6 0.0.0.3 area 0</a:t>
            </a:r>
          </a:p>
          <a:p>
            <a:r>
              <a:rPr lang="en-US" sz="1400" dirty="0"/>
              <a:t>R3(</a:t>
            </a:r>
            <a:r>
              <a:rPr lang="en-US" sz="1400" dirty="0" err="1"/>
              <a:t>config</a:t>
            </a:r>
            <a:r>
              <a:rPr lang="en-US" sz="1400" dirty="0"/>
              <a:t>-router)#network 192.168.10.10 0.0.0.3 area 0</a:t>
            </a:r>
          </a:p>
          <a:p>
            <a:endParaRPr lang="en-US" sz="1400" dirty="0"/>
          </a:p>
          <a:p>
            <a:endParaRPr lang="en-US" sz="1400" dirty="0"/>
          </a:p>
        </p:txBody>
      </p:sp>
    </p:spTree>
    <p:extLst>
      <p:ext uri="{BB962C8B-B14F-4D97-AF65-F5344CB8AC3E}">
        <p14:creationId xmlns:p14="http://schemas.microsoft.com/office/powerpoint/2010/main" val="21390120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2D9A-B3DB-468E-A1F8-7E5D83470C2E}"/>
              </a:ext>
            </a:extLst>
          </p:cNvPr>
          <p:cNvSpPr>
            <a:spLocks noGrp="1"/>
          </p:cNvSpPr>
          <p:nvPr>
            <p:ph type="title"/>
          </p:nvPr>
        </p:nvSpPr>
        <p:spPr/>
        <p:txBody>
          <a:bodyPr/>
          <a:lstStyle/>
          <a:p>
            <a:r>
              <a:rPr lang="en-US" dirty="0"/>
              <a:t>Configuring OSPF for Router 4 – Gateway</a:t>
            </a:r>
            <a:br>
              <a:rPr lang="en-US" dirty="0"/>
            </a:br>
            <a:r>
              <a:rPr lang="en-US" dirty="0"/>
              <a:t>Next Example</a:t>
            </a:r>
          </a:p>
        </p:txBody>
      </p:sp>
      <p:sp>
        <p:nvSpPr>
          <p:cNvPr id="3" name="Content Placeholder 2">
            <a:extLst>
              <a:ext uri="{FF2B5EF4-FFF2-40B4-BE49-F238E27FC236}">
                <a16:creationId xmlns:a16="http://schemas.microsoft.com/office/drawing/2014/main" id="{52ECE5FD-B874-4835-9AC1-FE8B660918E6}"/>
              </a:ext>
            </a:extLst>
          </p:cNvPr>
          <p:cNvSpPr>
            <a:spLocks noGrp="1"/>
          </p:cNvSpPr>
          <p:nvPr>
            <p:ph idx="1"/>
          </p:nvPr>
        </p:nvSpPr>
        <p:spPr/>
        <p:txBody>
          <a:bodyPr/>
          <a:lstStyle/>
          <a:p>
            <a:r>
              <a:rPr lang="en-US" dirty="0">
                <a:effectLst/>
              </a:rPr>
              <a:t>Router(config)#router </a:t>
            </a:r>
            <a:r>
              <a:rPr lang="en-US" dirty="0" err="1">
                <a:effectLst/>
              </a:rPr>
              <a:t>ospf</a:t>
            </a:r>
            <a:r>
              <a:rPr lang="en-US" dirty="0">
                <a:effectLst/>
              </a:rPr>
              <a:t> 1</a:t>
            </a:r>
          </a:p>
          <a:p>
            <a:r>
              <a:rPr lang="en-US" dirty="0">
                <a:effectLst/>
              </a:rPr>
              <a:t>Router(config-router)# network 172.16.30.0 0.0.0.255 area 0</a:t>
            </a:r>
          </a:p>
          <a:p>
            <a:r>
              <a:rPr lang="en-US" dirty="0">
                <a:effectLst/>
              </a:rPr>
              <a:t>Router(config-router)# network 10.10.10.0 0.0.0.255 area 0</a:t>
            </a:r>
          </a:p>
          <a:p>
            <a:r>
              <a:rPr lang="en-US" dirty="0">
                <a:effectLst/>
              </a:rPr>
              <a:t>Router(config-router)# default-information originate</a:t>
            </a:r>
          </a:p>
          <a:p>
            <a:r>
              <a:rPr lang="en-US" dirty="0">
                <a:effectLst/>
              </a:rPr>
              <a:t>Router(config-router)#</a:t>
            </a:r>
            <a:r>
              <a:rPr lang="en-US" dirty="0"/>
              <a:t>end</a:t>
            </a:r>
          </a:p>
        </p:txBody>
      </p:sp>
    </p:spTree>
    <p:extLst>
      <p:ext uri="{BB962C8B-B14F-4D97-AF65-F5344CB8AC3E}">
        <p14:creationId xmlns:p14="http://schemas.microsoft.com/office/powerpoint/2010/main" val="484315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FD9F6D-9143-4BD1-B086-33DFE0DE5A44}"/>
              </a:ext>
            </a:extLst>
          </p:cNvPr>
          <p:cNvPicPr>
            <a:picLocks noChangeAspect="1"/>
          </p:cNvPicPr>
          <p:nvPr/>
        </p:nvPicPr>
        <p:blipFill>
          <a:blip r:embed="rId2"/>
          <a:stretch>
            <a:fillRect/>
          </a:stretch>
        </p:blipFill>
        <p:spPr>
          <a:xfrm>
            <a:off x="0" y="11289"/>
            <a:ext cx="7789333" cy="6858000"/>
          </a:xfrm>
          <a:prstGeom prst="rect">
            <a:avLst/>
          </a:prstGeom>
        </p:spPr>
      </p:pic>
      <p:pic>
        <p:nvPicPr>
          <p:cNvPr id="3" name="Picture 2">
            <a:extLst>
              <a:ext uri="{FF2B5EF4-FFF2-40B4-BE49-F238E27FC236}">
                <a16:creationId xmlns:a16="http://schemas.microsoft.com/office/drawing/2014/main" id="{10CC47ED-2B72-4372-ADCA-79424EF0E6FC}"/>
              </a:ext>
            </a:extLst>
          </p:cNvPr>
          <p:cNvPicPr>
            <a:picLocks noChangeAspect="1"/>
          </p:cNvPicPr>
          <p:nvPr/>
        </p:nvPicPr>
        <p:blipFill>
          <a:blip r:embed="rId3"/>
          <a:stretch>
            <a:fillRect/>
          </a:stretch>
        </p:blipFill>
        <p:spPr>
          <a:xfrm>
            <a:off x="7789333" y="11289"/>
            <a:ext cx="4402667" cy="6858000"/>
          </a:xfrm>
          <a:prstGeom prst="rect">
            <a:avLst/>
          </a:prstGeom>
        </p:spPr>
      </p:pic>
      <p:sp>
        <p:nvSpPr>
          <p:cNvPr id="5" name="TextBox 4">
            <a:extLst>
              <a:ext uri="{FF2B5EF4-FFF2-40B4-BE49-F238E27FC236}">
                <a16:creationId xmlns:a16="http://schemas.microsoft.com/office/drawing/2014/main" id="{17DC918B-661C-4267-9EDE-C006AB23EA81}"/>
              </a:ext>
            </a:extLst>
          </p:cNvPr>
          <p:cNvSpPr txBox="1"/>
          <p:nvPr/>
        </p:nvSpPr>
        <p:spPr>
          <a:xfrm>
            <a:off x="4368798" y="1873956"/>
            <a:ext cx="1151468" cy="276999"/>
          </a:xfrm>
          <a:prstGeom prst="rect">
            <a:avLst/>
          </a:prstGeom>
          <a:noFill/>
        </p:spPr>
        <p:txBody>
          <a:bodyPr wrap="square" rtlCol="0">
            <a:spAutoFit/>
          </a:bodyPr>
          <a:lstStyle/>
          <a:p>
            <a:r>
              <a:rPr lang="en-US" sz="1200" dirty="0"/>
              <a:t>172.16.30.1</a:t>
            </a:r>
          </a:p>
        </p:txBody>
      </p:sp>
      <p:sp>
        <p:nvSpPr>
          <p:cNvPr id="7" name="TextBox 6">
            <a:extLst>
              <a:ext uri="{FF2B5EF4-FFF2-40B4-BE49-F238E27FC236}">
                <a16:creationId xmlns:a16="http://schemas.microsoft.com/office/drawing/2014/main" id="{6A176DBF-152F-4B5F-AA1A-ADF2A7EDA2D3}"/>
              </a:ext>
            </a:extLst>
          </p:cNvPr>
          <p:cNvSpPr txBox="1"/>
          <p:nvPr/>
        </p:nvSpPr>
        <p:spPr>
          <a:xfrm>
            <a:off x="5717820" y="1588701"/>
            <a:ext cx="1151468" cy="276999"/>
          </a:xfrm>
          <a:prstGeom prst="rect">
            <a:avLst/>
          </a:prstGeom>
          <a:noFill/>
        </p:spPr>
        <p:txBody>
          <a:bodyPr wrap="square" rtlCol="0">
            <a:spAutoFit/>
          </a:bodyPr>
          <a:lstStyle/>
          <a:p>
            <a:r>
              <a:rPr lang="en-US" sz="1200" dirty="0"/>
              <a:t>10.10.10.254</a:t>
            </a:r>
          </a:p>
        </p:txBody>
      </p:sp>
    </p:spTree>
    <p:extLst>
      <p:ext uri="{BB962C8B-B14F-4D97-AF65-F5344CB8AC3E}">
        <p14:creationId xmlns:p14="http://schemas.microsoft.com/office/powerpoint/2010/main" val="213420582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FD9F6D-9143-4BD1-B086-33DFE0DE5A44}"/>
              </a:ext>
            </a:extLst>
          </p:cNvPr>
          <p:cNvPicPr>
            <a:picLocks noChangeAspect="1"/>
          </p:cNvPicPr>
          <p:nvPr/>
        </p:nvPicPr>
        <p:blipFill>
          <a:blip r:embed="rId2"/>
          <a:stretch>
            <a:fillRect/>
          </a:stretch>
        </p:blipFill>
        <p:spPr>
          <a:xfrm>
            <a:off x="0" y="11289"/>
            <a:ext cx="7789333" cy="6858000"/>
          </a:xfrm>
          <a:prstGeom prst="rect">
            <a:avLst/>
          </a:prstGeom>
        </p:spPr>
      </p:pic>
      <p:pic>
        <p:nvPicPr>
          <p:cNvPr id="2" name="Picture 1">
            <a:extLst>
              <a:ext uri="{FF2B5EF4-FFF2-40B4-BE49-F238E27FC236}">
                <a16:creationId xmlns:a16="http://schemas.microsoft.com/office/drawing/2014/main" id="{FE8A3B33-75DD-45E2-9797-A3A5615AB593}"/>
              </a:ext>
            </a:extLst>
          </p:cNvPr>
          <p:cNvPicPr>
            <a:picLocks noChangeAspect="1"/>
          </p:cNvPicPr>
          <p:nvPr/>
        </p:nvPicPr>
        <p:blipFill>
          <a:blip r:embed="rId3" cstate="print"/>
          <a:stretch>
            <a:fillRect/>
          </a:stretch>
        </p:blipFill>
        <p:spPr>
          <a:xfrm>
            <a:off x="7789333" y="-1"/>
            <a:ext cx="4402667" cy="6846711"/>
          </a:xfrm>
          <a:prstGeom prst="rect">
            <a:avLst/>
          </a:prstGeom>
        </p:spPr>
      </p:pic>
    </p:spTree>
    <p:extLst>
      <p:ext uri="{BB962C8B-B14F-4D97-AF65-F5344CB8AC3E}">
        <p14:creationId xmlns:p14="http://schemas.microsoft.com/office/powerpoint/2010/main" val="256725450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Redistributing an OSPF Default Route</a:t>
            </a:r>
          </a:p>
        </p:txBody>
      </p:sp>
      <p:sp>
        <p:nvSpPr>
          <p:cNvPr id="3" name="Content Placeholder 2"/>
          <p:cNvSpPr>
            <a:spLocks noGrp="1"/>
          </p:cNvSpPr>
          <p:nvPr>
            <p:ph idx="1"/>
          </p:nvPr>
        </p:nvSpPr>
        <p:spPr/>
        <p:txBody>
          <a:bodyPr/>
          <a:lstStyle/>
          <a:p>
            <a:r>
              <a:rPr lang="en-US" dirty="0"/>
              <a:t>Since one router in an area, an area border router (ABR), has the only route out of the area, it handles default traffic out of the network.</a:t>
            </a:r>
          </a:p>
          <a:p>
            <a:r>
              <a:rPr lang="en-US" dirty="0"/>
              <a:t>ABR has a default route of quad-zero or 0.0.0.0/0.</a:t>
            </a:r>
          </a:p>
          <a:p>
            <a:r>
              <a:rPr lang="en-US" dirty="0"/>
              <a:t>We can use the default-information originate command on the ABR to send this route information to all routers in the area.</a:t>
            </a:r>
          </a:p>
        </p:txBody>
      </p:sp>
    </p:spTree>
    <p:extLst>
      <p:ext uri="{BB962C8B-B14F-4D97-AF65-F5344CB8AC3E}">
        <p14:creationId xmlns:p14="http://schemas.microsoft.com/office/powerpoint/2010/main" val="21827281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2E3-B4F1-473C-9835-E7C0ECAF6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5BC8F-D85A-4B64-8A2C-56AA52A160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10348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3DE6-C99C-4EEA-9C29-B3B9745471A9}"/>
              </a:ext>
            </a:extLst>
          </p:cNvPr>
          <p:cNvSpPr>
            <a:spLocks noGrp="1"/>
          </p:cNvSpPr>
          <p:nvPr>
            <p:ph type="ctrTitle"/>
          </p:nvPr>
        </p:nvSpPr>
        <p:spPr/>
        <p:txBody>
          <a:bodyPr/>
          <a:lstStyle/>
          <a:p>
            <a:r>
              <a:rPr lang="en-US" dirty="0"/>
              <a:t>OSPF DR and BDR</a:t>
            </a:r>
          </a:p>
        </p:txBody>
      </p:sp>
      <p:sp>
        <p:nvSpPr>
          <p:cNvPr id="3" name="Subtitle 2">
            <a:extLst>
              <a:ext uri="{FF2B5EF4-FFF2-40B4-BE49-F238E27FC236}">
                <a16:creationId xmlns:a16="http://schemas.microsoft.com/office/drawing/2014/main" id="{7075F5D7-FEFF-45BF-B585-F72F50890E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401501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Types</a:t>
            </a:r>
          </a:p>
        </p:txBody>
      </p:sp>
      <p:sp>
        <p:nvSpPr>
          <p:cNvPr id="3" name="Content Placeholder 2"/>
          <p:cNvSpPr>
            <a:spLocks noGrp="1"/>
          </p:cNvSpPr>
          <p:nvPr>
            <p:ph idx="1"/>
          </p:nvPr>
        </p:nvSpPr>
        <p:spPr/>
        <p:txBody>
          <a:bodyPr>
            <a:normAutofit/>
          </a:bodyPr>
          <a:lstStyle/>
          <a:p>
            <a:r>
              <a:rPr lang="en-US" dirty="0"/>
              <a:t>Point to Point – one link between two routers</a:t>
            </a:r>
          </a:p>
          <a:p>
            <a:r>
              <a:rPr lang="en-US" dirty="0"/>
              <a:t>Broadcast </a:t>
            </a:r>
            <a:r>
              <a:rPr lang="en-US" dirty="0" err="1"/>
              <a:t>multiaccess</a:t>
            </a:r>
            <a:r>
              <a:rPr lang="en-US" dirty="0"/>
              <a:t> – more than one router connected to a switch(s).</a:t>
            </a:r>
          </a:p>
          <a:p>
            <a:r>
              <a:rPr lang="en-US" dirty="0" err="1"/>
              <a:t>Nonbroadcast</a:t>
            </a:r>
            <a:r>
              <a:rPr lang="en-US" dirty="0"/>
              <a:t> </a:t>
            </a:r>
            <a:r>
              <a:rPr lang="en-US" dirty="0" err="1"/>
              <a:t>multiaccess</a:t>
            </a:r>
            <a:r>
              <a:rPr lang="en-US" dirty="0"/>
              <a:t> – Frame Relay, ATM WAN links</a:t>
            </a:r>
          </a:p>
          <a:p>
            <a:r>
              <a:rPr lang="en-US" dirty="0"/>
              <a:t>Point to multipoint – WAN links</a:t>
            </a:r>
          </a:p>
          <a:p>
            <a:r>
              <a:rPr lang="en-US" dirty="0"/>
              <a:t>Virtual Links – special link that can be used in multi-area OSPF.</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a:t>
            </a:r>
            <a:r>
              <a:rPr lang="en-US" dirty="0" err="1"/>
              <a:t>MultiAccess</a:t>
            </a:r>
            <a:r>
              <a:rPr lang="en-US" dirty="0"/>
              <a:t> Networks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3962400"/>
            <a:ext cx="962202" cy="405138"/>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968177"/>
            <a:ext cx="962202" cy="405138"/>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3962400"/>
            <a:ext cx="962202" cy="40513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9197" y="3581401"/>
            <a:ext cx="1063045" cy="106304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711" y="5059244"/>
            <a:ext cx="1063045" cy="106304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8078" y="3631812"/>
            <a:ext cx="1063045" cy="106304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248" y="2474347"/>
            <a:ext cx="1154711" cy="115471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2746" y="2474346"/>
            <a:ext cx="1154711" cy="1154711"/>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8711" y="2484513"/>
            <a:ext cx="1154711" cy="115471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118" y="4694857"/>
            <a:ext cx="1154711" cy="1154711"/>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2746" y="4748377"/>
            <a:ext cx="1154711" cy="1154711"/>
          </a:xfrm>
          <a:prstGeom prst="rect">
            <a:avLst/>
          </a:prstGeom>
        </p:spPr>
      </p:pic>
      <p:cxnSp>
        <p:nvCxnSpPr>
          <p:cNvPr id="17" name="Straight Connector 16"/>
          <p:cNvCxnSpPr>
            <a:endCxn id="4" idx="1"/>
          </p:cNvCxnSpPr>
          <p:nvPr/>
        </p:nvCxnSpPr>
        <p:spPr>
          <a:xfrm>
            <a:off x="3200400" y="4112923"/>
            <a:ext cx="838200" cy="5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0"/>
          </p:cNvCxnSpPr>
          <p:nvPr/>
        </p:nvCxnSpPr>
        <p:spPr>
          <a:xfrm flipH="1" flipV="1">
            <a:off x="4509603" y="3460306"/>
            <a:ext cx="10099" cy="502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0"/>
          </p:cNvCxnSpPr>
          <p:nvPr/>
        </p:nvCxnSpPr>
        <p:spPr>
          <a:xfrm flipH="1" flipV="1">
            <a:off x="6100233" y="3352801"/>
            <a:ext cx="19669" cy="615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0"/>
          </p:cNvCxnSpPr>
          <p:nvPr/>
        </p:nvCxnSpPr>
        <p:spPr>
          <a:xfrm flipH="1" flipV="1">
            <a:off x="7720101" y="3460306"/>
            <a:ext cx="1" cy="502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3"/>
            <a:endCxn id="5" idx="1"/>
          </p:cNvCxnSpPr>
          <p:nvPr/>
        </p:nvCxnSpPr>
        <p:spPr>
          <a:xfrm>
            <a:off x="5000802" y="4164970"/>
            <a:ext cx="637998" cy="5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3"/>
            <a:endCxn id="6" idx="1"/>
          </p:cNvCxnSpPr>
          <p:nvPr/>
        </p:nvCxnSpPr>
        <p:spPr>
          <a:xfrm flipV="1">
            <a:off x="6601002" y="4164970"/>
            <a:ext cx="637998" cy="5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3"/>
          </p:cNvCxnSpPr>
          <p:nvPr/>
        </p:nvCxnSpPr>
        <p:spPr>
          <a:xfrm>
            <a:off x="8201202" y="4164970"/>
            <a:ext cx="942798" cy="5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2"/>
          </p:cNvCxnSpPr>
          <p:nvPr/>
        </p:nvCxnSpPr>
        <p:spPr>
          <a:xfrm>
            <a:off x="4519702" y="4367538"/>
            <a:ext cx="12771" cy="58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2"/>
          </p:cNvCxnSpPr>
          <p:nvPr/>
        </p:nvCxnSpPr>
        <p:spPr>
          <a:xfrm flipH="1">
            <a:off x="6110067" y="4373315"/>
            <a:ext cx="9835" cy="952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2"/>
          </p:cNvCxnSpPr>
          <p:nvPr/>
        </p:nvCxnSpPr>
        <p:spPr>
          <a:xfrm>
            <a:off x="7720101" y="4367538"/>
            <a:ext cx="17982" cy="5854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26663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Adjacencies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3531069"/>
            <a:ext cx="904874" cy="381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4495800"/>
            <a:ext cx="1109134" cy="110913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2421935"/>
            <a:ext cx="1109134" cy="110913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3865" y="5074826"/>
            <a:ext cx="1109134" cy="110913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421935"/>
            <a:ext cx="1109134" cy="110913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400" y="4495800"/>
            <a:ext cx="1109134" cy="1109134"/>
          </a:xfrm>
          <a:prstGeom prst="rect">
            <a:avLst/>
          </a:prstGeom>
        </p:spPr>
      </p:pic>
      <p:cxnSp>
        <p:nvCxnSpPr>
          <p:cNvPr id="11" name="Straight Connector 10"/>
          <p:cNvCxnSpPr>
            <a:endCxn id="4" idx="1"/>
          </p:cNvCxnSpPr>
          <p:nvPr/>
        </p:nvCxnSpPr>
        <p:spPr>
          <a:xfrm>
            <a:off x="3733800" y="3043603"/>
            <a:ext cx="1828800" cy="67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 idx="3"/>
          </p:cNvCxnSpPr>
          <p:nvPr/>
        </p:nvCxnSpPr>
        <p:spPr>
          <a:xfrm flipH="1">
            <a:off x="6467474" y="2976503"/>
            <a:ext cx="1838326" cy="7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657600" y="3912069"/>
            <a:ext cx="1905000" cy="118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6248400" y="3912070"/>
            <a:ext cx="2057400" cy="1121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4" idx="2"/>
          </p:cNvCxnSpPr>
          <p:nvPr/>
        </p:nvCxnSpPr>
        <p:spPr>
          <a:xfrm flipH="1" flipV="1">
            <a:off x="6015038" y="3912070"/>
            <a:ext cx="13395" cy="1498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Left-Right Arrow 22"/>
          <p:cNvSpPr/>
          <p:nvPr/>
        </p:nvSpPr>
        <p:spPr>
          <a:xfrm>
            <a:off x="4195233" y="2837740"/>
            <a:ext cx="3810000" cy="1387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rot="680139">
            <a:off x="3968150" y="5307851"/>
            <a:ext cx="1233751" cy="1364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rot="20658628">
            <a:off x="6795476" y="5284081"/>
            <a:ext cx="1233751" cy="1364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8017544" y="3953309"/>
            <a:ext cx="1233751" cy="9231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Right Arrow 26"/>
          <p:cNvSpPr/>
          <p:nvPr/>
        </p:nvSpPr>
        <p:spPr>
          <a:xfrm rot="5400000">
            <a:off x="2699107" y="3962646"/>
            <a:ext cx="1233751" cy="736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Right Arrow 27"/>
          <p:cNvSpPr/>
          <p:nvPr/>
        </p:nvSpPr>
        <p:spPr>
          <a:xfrm>
            <a:off x="3987800" y="4927431"/>
            <a:ext cx="4224867" cy="125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Right Arrow 29"/>
          <p:cNvSpPr/>
          <p:nvPr/>
        </p:nvSpPr>
        <p:spPr>
          <a:xfrm rot="2611337">
            <a:off x="3397384" y="4303833"/>
            <a:ext cx="2651194" cy="1164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Right Arrow 30"/>
          <p:cNvSpPr/>
          <p:nvPr/>
        </p:nvSpPr>
        <p:spPr>
          <a:xfrm rot="7894901">
            <a:off x="5946244" y="4193287"/>
            <a:ext cx="2651194" cy="1050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p:cNvSpPr/>
          <p:nvPr/>
        </p:nvSpPr>
        <p:spPr>
          <a:xfrm rot="1331882">
            <a:off x="3719471" y="4014300"/>
            <a:ext cx="4664328" cy="8952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p:cNvSpPr/>
          <p:nvPr/>
        </p:nvSpPr>
        <p:spPr>
          <a:xfrm rot="20311177">
            <a:off x="3707075" y="3919909"/>
            <a:ext cx="4664328" cy="991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575049" y="6537575"/>
            <a:ext cx="5050367" cy="369332"/>
          </a:xfrm>
          <a:prstGeom prst="rect">
            <a:avLst/>
          </a:prstGeom>
          <a:noFill/>
        </p:spPr>
        <p:txBody>
          <a:bodyPr wrap="square" rtlCol="0">
            <a:spAutoFit/>
          </a:bodyPr>
          <a:lstStyle/>
          <a:p>
            <a:r>
              <a:rPr lang="en-US" dirty="0"/>
              <a:t>For N routers, adjacencies = n(n-1)/2</a:t>
            </a:r>
          </a:p>
        </p:txBody>
      </p:sp>
    </p:spTree>
    <p:extLst>
      <p:ext uri="{BB962C8B-B14F-4D97-AF65-F5344CB8AC3E}">
        <p14:creationId xmlns:p14="http://schemas.microsoft.com/office/powerpoint/2010/main" val="262438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2011 Pearson Education, Inc. Publishing as Prentice Hall</a:t>
            </a:r>
            <a:endParaRPr lang="en-US">
              <a:latin typeface="Lucida Sans Unicode" pitchFamily="34" charset="0"/>
            </a:endParaRPr>
          </a:p>
        </p:txBody>
      </p:sp>
      <p:sp>
        <p:nvSpPr>
          <p:cNvPr id="43010" name="Slide Number Placeholder 3"/>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75766F2F-714F-4FF1-A25D-06B82AD15E5A}" type="slidenum">
              <a:rPr lang="en-US">
                <a:cs typeface="Arial" charset="0"/>
              </a:rPr>
              <a:pPr fontAlgn="base">
                <a:spcBef>
                  <a:spcPct val="0"/>
                </a:spcBef>
                <a:spcAft>
                  <a:spcPct val="0"/>
                </a:spcAft>
              </a:pPr>
              <a:t>21</a:t>
            </a:fld>
            <a:endParaRPr lang="en-US">
              <a:cs typeface="Arial" charset="0"/>
            </a:endParaRPr>
          </a:p>
        </p:txBody>
      </p:sp>
      <p:graphicFrame>
        <p:nvGraphicFramePr>
          <p:cNvPr id="6" name="Table 5"/>
          <p:cNvGraphicFramePr>
            <a:graphicFrameLocks noGrp="1"/>
          </p:cNvGraphicFramePr>
          <p:nvPr/>
        </p:nvGraphicFramePr>
        <p:xfrm>
          <a:off x="1981200" y="457201"/>
          <a:ext cx="8381998" cy="4954211"/>
        </p:xfrm>
        <a:graphic>
          <a:graphicData uri="http://schemas.openxmlformats.org/drawingml/2006/table">
            <a:tbl>
              <a:tblPr/>
              <a:tblGrid>
                <a:gridCol w="1295400">
                  <a:extLst>
                    <a:ext uri="{9D8B030D-6E8A-4147-A177-3AD203B41FA5}">
                      <a16:colId xmlns:a16="http://schemas.microsoft.com/office/drawing/2014/main" val="20000"/>
                    </a:ext>
                  </a:extLst>
                </a:gridCol>
                <a:gridCol w="1927512">
                  <a:extLst>
                    <a:ext uri="{9D8B030D-6E8A-4147-A177-3AD203B41FA5}">
                      <a16:colId xmlns:a16="http://schemas.microsoft.com/office/drawing/2014/main" val="20001"/>
                    </a:ext>
                  </a:extLst>
                </a:gridCol>
                <a:gridCol w="1501488">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828798">
                  <a:extLst>
                    <a:ext uri="{9D8B030D-6E8A-4147-A177-3AD203B41FA5}">
                      <a16:colId xmlns:a16="http://schemas.microsoft.com/office/drawing/2014/main" val="20006"/>
                    </a:ext>
                  </a:extLst>
                </a:gridCol>
              </a:tblGrid>
              <a:tr h="861931">
                <a:tc gridSpan="2">
                  <a:txBody>
                    <a:bodyPr/>
                    <a:lstStyle/>
                    <a:p>
                      <a:pPr marL="0" marR="0" algn="ctr" hangingPunct="0">
                        <a:lnSpc>
                          <a:spcPct val="115000"/>
                        </a:lnSpc>
                        <a:spcBef>
                          <a:spcPts val="600"/>
                        </a:spcBef>
                        <a:spcAft>
                          <a:spcPts val="300"/>
                        </a:spcAft>
                        <a:tabLst>
                          <a:tab pos="457200" algn="l"/>
                        </a:tabLst>
                      </a:pPr>
                      <a:r>
                        <a:rPr lang="en-US" sz="1800" b="1" dirty="0">
                          <a:solidFill>
                            <a:srgbClr val="1F497D"/>
                          </a:solidFill>
                          <a:latin typeface="Arial"/>
                          <a:ea typeface="Times New Roman"/>
                          <a:cs typeface="Times New Roman"/>
                        </a:rPr>
                        <a:t>Internet Layer</a:t>
                      </a:r>
                      <a:endParaRPr lang="en-US" sz="1800" b="1" dirty="0">
                        <a:solidFill>
                          <a:srgbClr val="0000FF"/>
                        </a:solidFill>
                        <a:latin typeface="Arial"/>
                        <a:ea typeface="Times New Roman"/>
                        <a:cs typeface="Times New Roman"/>
                      </a:endParaRP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15000"/>
                        </a:lnSpc>
                      </a:pPr>
                      <a:r>
                        <a:rPr lang="en-US" sz="1800" dirty="0">
                          <a:latin typeface="Arial"/>
                          <a:ea typeface="Times New Roman"/>
                          <a:cs typeface="Times New Roman"/>
                        </a:rPr>
                        <a:t>TCP/IP Internet Layer Standards (IP, ARP, etc.)</a:t>
                      </a: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marL="0" marR="0" algn="ctr">
                        <a:lnSpc>
                          <a:spcPct val="115000"/>
                        </a:lnSpc>
                      </a:pPr>
                      <a:r>
                        <a:rPr lang="en-US" sz="1800" dirty="0">
                          <a:latin typeface="Arial"/>
                          <a:ea typeface="Times New Roman"/>
                          <a:cs typeface="Times New Roman"/>
                        </a:rPr>
                        <a:t>Other Internet Layer Standards</a:t>
                      </a:r>
                      <a:br>
                        <a:rPr lang="en-US" sz="1800" dirty="0">
                          <a:latin typeface="Arial"/>
                          <a:ea typeface="Times New Roman"/>
                          <a:cs typeface="Times New Roman"/>
                        </a:rPr>
                      </a:br>
                      <a:r>
                        <a:rPr lang="en-US" sz="1800" dirty="0">
                          <a:latin typeface="Arial"/>
                          <a:ea typeface="Times New Roman"/>
                          <a:cs typeface="Times New Roman"/>
                        </a:rPr>
                        <a:t>(IPX, etc.)</a:t>
                      </a: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57695">
                <a:tc rowSpan="2">
                  <a:txBody>
                    <a:bodyPr/>
                    <a:lstStyle/>
                    <a:p>
                      <a:pPr marL="0" marR="0" algn="ctr" hangingPunct="0">
                        <a:lnSpc>
                          <a:spcPct val="115000"/>
                        </a:lnSpc>
                        <a:spcBef>
                          <a:spcPts val="600"/>
                        </a:spcBef>
                        <a:spcAft>
                          <a:spcPts val="300"/>
                        </a:spcAft>
                        <a:tabLst>
                          <a:tab pos="457200" algn="l"/>
                        </a:tabLst>
                      </a:pPr>
                      <a:r>
                        <a:rPr lang="en-US" sz="2000" b="1">
                          <a:solidFill>
                            <a:srgbClr val="1F497D"/>
                          </a:solidFill>
                          <a:latin typeface="Arial"/>
                          <a:ea typeface="Times New Roman"/>
                          <a:cs typeface="Times New Roman"/>
                        </a:rPr>
                        <a:t>Data Link Layer</a:t>
                      </a:r>
                      <a:endParaRPr lang="en-US" sz="2000" b="1">
                        <a:solidFill>
                          <a:srgbClr val="0000FF"/>
                        </a:solidFill>
                        <a:latin typeface="Arial"/>
                        <a:ea typeface="Times New Roman"/>
                        <a:cs typeface="Times New Roman"/>
                      </a:endParaRP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115000"/>
                        </a:lnSpc>
                        <a:spcBef>
                          <a:spcPts val="600"/>
                        </a:spcBef>
                        <a:spcAft>
                          <a:spcPts val="300"/>
                        </a:spcAft>
                        <a:tabLst>
                          <a:tab pos="457200" algn="l"/>
                        </a:tabLst>
                      </a:pPr>
                      <a:r>
                        <a:rPr lang="en-US" sz="2000" b="1">
                          <a:solidFill>
                            <a:srgbClr val="1F497D"/>
                          </a:solidFill>
                          <a:latin typeface="Arial"/>
                          <a:ea typeface="Times New Roman"/>
                          <a:cs typeface="Times New Roman"/>
                        </a:rPr>
                        <a:t>Logical Link Control Layer</a:t>
                      </a:r>
                      <a:endParaRPr lang="en-US" sz="2000" b="1">
                        <a:solidFill>
                          <a:srgbClr val="0000FF"/>
                        </a:solidFill>
                        <a:latin typeface="Arial"/>
                        <a:ea typeface="Times New Roman"/>
                        <a:cs typeface="Times New Roman"/>
                      </a:endParaRP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15000"/>
                        </a:lnSpc>
                      </a:pPr>
                      <a:r>
                        <a:rPr lang="en-US" sz="2000" dirty="0">
                          <a:latin typeface="Arial"/>
                          <a:ea typeface="Times New Roman"/>
                          <a:cs typeface="Times New Roman"/>
                        </a:rPr>
                        <a:t>802.2</a:t>
                      </a: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614768">
                <a:tc vMerge="1">
                  <a:txBody>
                    <a:bodyPr/>
                    <a:lstStyle/>
                    <a:p>
                      <a:endParaRPr lang="en-US"/>
                    </a:p>
                  </a:txBody>
                  <a:tcPr/>
                </a:tc>
                <a:tc>
                  <a:txBody>
                    <a:bodyPr/>
                    <a:lstStyle/>
                    <a:p>
                      <a:pPr marL="0" marR="0" algn="ctr" hangingPunct="0">
                        <a:lnSpc>
                          <a:spcPct val="115000"/>
                        </a:lnSpc>
                        <a:spcBef>
                          <a:spcPts val="600"/>
                        </a:spcBef>
                        <a:spcAft>
                          <a:spcPts val="300"/>
                        </a:spcAft>
                        <a:tabLst>
                          <a:tab pos="457200" algn="l"/>
                        </a:tabLst>
                      </a:pPr>
                      <a:r>
                        <a:rPr lang="en-US" sz="2000" b="1">
                          <a:solidFill>
                            <a:srgbClr val="1F497D"/>
                          </a:solidFill>
                          <a:latin typeface="Arial"/>
                          <a:ea typeface="Times New Roman"/>
                          <a:cs typeface="Times New Roman"/>
                        </a:rPr>
                        <a:t>Media Access Control Layer</a:t>
                      </a:r>
                      <a:endParaRPr lang="en-US" sz="2000" b="1">
                        <a:solidFill>
                          <a:srgbClr val="0000FF"/>
                        </a:solidFill>
                        <a:latin typeface="Arial"/>
                        <a:ea typeface="Times New Roman"/>
                        <a:cs typeface="Times New Roman"/>
                      </a:endParaRP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ctr">
                        <a:lnSpc>
                          <a:spcPct val="115000"/>
                        </a:lnSpc>
                      </a:pPr>
                      <a:r>
                        <a:rPr lang="en-US" sz="2000" dirty="0">
                          <a:latin typeface="Arial"/>
                          <a:ea typeface="Times New Roman"/>
                          <a:cs typeface="Times New Roman"/>
                        </a:rPr>
                        <a:t>Ethernet 802.3 MAC Layer Standard</a:t>
                      </a: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15000"/>
                        </a:lnSpc>
                      </a:pPr>
                      <a:r>
                        <a:rPr lang="en-US" sz="2000">
                          <a:latin typeface="Arial"/>
                          <a:ea typeface="Times New Roman"/>
                          <a:cs typeface="Times New Roman"/>
                        </a:rPr>
                        <a:t>Non-Ethernet MAC Standards (802.11, 802.16, etc.)</a:t>
                      </a: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90006">
                <a:tc gridSpan="2">
                  <a:txBody>
                    <a:bodyPr/>
                    <a:lstStyle/>
                    <a:p>
                      <a:pPr marL="0" marR="0" algn="ctr" hangingPunct="0">
                        <a:lnSpc>
                          <a:spcPct val="115000"/>
                        </a:lnSpc>
                        <a:spcBef>
                          <a:spcPts val="600"/>
                        </a:spcBef>
                        <a:spcAft>
                          <a:spcPts val="300"/>
                        </a:spcAft>
                        <a:tabLst>
                          <a:tab pos="457200" algn="l"/>
                        </a:tabLst>
                      </a:pPr>
                      <a:r>
                        <a:rPr lang="en-US" sz="1800" b="1" dirty="0">
                          <a:solidFill>
                            <a:srgbClr val="1F497D"/>
                          </a:solidFill>
                          <a:latin typeface="Arial"/>
                          <a:ea typeface="Times New Roman"/>
                          <a:cs typeface="Times New Roman"/>
                        </a:rPr>
                        <a:t>Physical Layer</a:t>
                      </a:r>
                      <a:endParaRPr lang="en-US" sz="1800" b="1" dirty="0">
                        <a:solidFill>
                          <a:srgbClr val="0000FF"/>
                        </a:solidFill>
                        <a:latin typeface="Arial"/>
                        <a:ea typeface="Times New Roman"/>
                        <a:cs typeface="Times New Roman"/>
                      </a:endParaRP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pPr>
                      <a:r>
                        <a:rPr lang="en-US" sz="1800" dirty="0">
                          <a:latin typeface="Arial"/>
                          <a:ea typeface="Times New Roman"/>
                          <a:cs typeface="Times New Roman"/>
                        </a:rPr>
                        <a:t>100BASE-TX</a:t>
                      </a: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gridSpan="2">
                  <a:txBody>
                    <a:bodyPr/>
                    <a:lstStyle/>
                    <a:p>
                      <a:pPr marL="0" marR="0" algn="ctr">
                        <a:lnSpc>
                          <a:spcPct val="115000"/>
                        </a:lnSpc>
                      </a:pPr>
                      <a:r>
                        <a:rPr lang="en-US" sz="1800" dirty="0">
                          <a:latin typeface="Arial"/>
                          <a:ea typeface="Times New Roman"/>
                          <a:cs typeface="Times New Roman"/>
                        </a:rPr>
                        <a:t>1000BASE-SX</a:t>
                      </a: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hMerge="1">
                  <a:txBody>
                    <a:bodyPr/>
                    <a:lstStyle/>
                    <a:p>
                      <a:endParaRPr lang="en-US"/>
                    </a:p>
                  </a:txBody>
                  <a:tcPr/>
                </a:tc>
                <a:tc>
                  <a:txBody>
                    <a:bodyPr/>
                    <a:lstStyle/>
                    <a:p>
                      <a:pPr marL="0" marR="0" algn="ctr">
                        <a:lnSpc>
                          <a:spcPct val="115000"/>
                        </a:lnSpc>
                      </a:pPr>
                      <a:r>
                        <a:rPr lang="en-US" sz="1800" dirty="0">
                          <a:latin typeface="Arial"/>
                          <a:ea typeface="Times New Roman"/>
                          <a:cs typeface="Times New Roman"/>
                        </a:rPr>
                        <a:t>…</a:t>
                      </a: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pPr>
                      <a:r>
                        <a:rPr lang="en-US" sz="1800" dirty="0">
                          <a:latin typeface="Arial"/>
                          <a:ea typeface="Times New Roman"/>
                          <a:cs typeface="Times New Roman"/>
                        </a:rPr>
                        <a:t>…</a:t>
                      </a:r>
                    </a:p>
                  </a:txBody>
                  <a:tcPr marL="140807" marR="1408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TextBox 8"/>
          <p:cNvSpPr txBox="1"/>
          <p:nvPr/>
        </p:nvSpPr>
        <p:spPr>
          <a:xfrm>
            <a:off x="2514600" y="5593603"/>
            <a:ext cx="4343400" cy="646331"/>
          </a:xfrm>
          <a:prstGeom prst="rect">
            <a:avLst/>
          </a:prstGeom>
          <a:solidFill>
            <a:schemeClr val="bg2"/>
          </a:solidFill>
        </p:spPr>
        <p:txBody>
          <a:bodyPr wrap="square" rtlCol="0">
            <a:spAutoFit/>
          </a:bodyPr>
          <a:lstStyle/>
          <a:p>
            <a:r>
              <a:rPr lang="en-US" dirty="0">
                <a:solidFill>
                  <a:srgbClr val="FF0000"/>
                </a:solidFill>
              </a:rPr>
              <a:t>MAC Addresses/ Ethernet Frame Structure</a:t>
            </a:r>
          </a:p>
          <a:p>
            <a:endParaRPr lang="en-US" dirty="0">
              <a:solidFill>
                <a:srgbClr val="FF0000"/>
              </a:solidFil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Problems with Multiple Adjacencies</a:t>
            </a:r>
          </a:p>
        </p:txBody>
      </p:sp>
      <p:sp>
        <p:nvSpPr>
          <p:cNvPr id="3" name="Content Placeholder 2"/>
          <p:cNvSpPr>
            <a:spLocks noGrp="1"/>
          </p:cNvSpPr>
          <p:nvPr>
            <p:ph idx="1"/>
          </p:nvPr>
        </p:nvSpPr>
        <p:spPr/>
        <p:txBody>
          <a:bodyPr>
            <a:normAutofit/>
          </a:bodyPr>
          <a:lstStyle/>
          <a:p>
            <a:r>
              <a:rPr lang="en-US" dirty="0"/>
              <a:t>LSAs will be flooded from each router causing an overwhelming amount of traffic that will choke the network.</a:t>
            </a:r>
          </a:p>
          <a:p>
            <a:r>
              <a:rPr lang="en-US" dirty="0"/>
              <a:t>The solution is to elect one router per area to coordinate the distribution of update LSAs.</a:t>
            </a:r>
          </a:p>
          <a:p>
            <a:r>
              <a:rPr lang="en-US" dirty="0"/>
              <a:t>This router is the Designated Router or DR.</a:t>
            </a:r>
          </a:p>
          <a:p>
            <a:r>
              <a:rPr lang="en-US" dirty="0"/>
              <a:t>A second router is selected as the Backup Designated Router or BDR.</a:t>
            </a:r>
          </a:p>
          <a:p>
            <a:r>
              <a:rPr lang="en-US" dirty="0"/>
              <a:t>The DR and BDR are elected by the routers in the area.</a:t>
            </a:r>
          </a:p>
          <a:p>
            <a:r>
              <a:rPr lang="en-US" dirty="0"/>
              <a:t>Careful management must be exercised to configure the desired routers as DR and BDR.</a:t>
            </a:r>
          </a:p>
        </p:txBody>
      </p:sp>
    </p:spTree>
    <p:extLst>
      <p:ext uri="{BB962C8B-B14F-4D97-AF65-F5344CB8AC3E}">
        <p14:creationId xmlns:p14="http://schemas.microsoft.com/office/powerpoint/2010/main" val="228791436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3531069"/>
            <a:ext cx="904874" cy="381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4495800"/>
            <a:ext cx="1109134" cy="110913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2421935"/>
            <a:ext cx="1109134" cy="110913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3865" y="5074826"/>
            <a:ext cx="1109134" cy="110913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421935"/>
            <a:ext cx="1109134" cy="110913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400" y="4495800"/>
            <a:ext cx="1109134" cy="1109134"/>
          </a:xfrm>
          <a:prstGeom prst="rect">
            <a:avLst/>
          </a:prstGeom>
        </p:spPr>
      </p:pic>
      <p:cxnSp>
        <p:nvCxnSpPr>
          <p:cNvPr id="10" name="Straight Connector 9"/>
          <p:cNvCxnSpPr>
            <a:endCxn id="4" idx="1"/>
          </p:cNvCxnSpPr>
          <p:nvPr/>
        </p:nvCxnSpPr>
        <p:spPr>
          <a:xfrm>
            <a:off x="3733800" y="3043603"/>
            <a:ext cx="1828800" cy="67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4" idx="3"/>
          </p:cNvCxnSpPr>
          <p:nvPr/>
        </p:nvCxnSpPr>
        <p:spPr>
          <a:xfrm flipH="1">
            <a:off x="6467474" y="2976503"/>
            <a:ext cx="1838326" cy="7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57600" y="3912069"/>
            <a:ext cx="1905000" cy="118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6248400" y="3912070"/>
            <a:ext cx="2057400" cy="1121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4" idx="2"/>
          </p:cNvCxnSpPr>
          <p:nvPr/>
        </p:nvCxnSpPr>
        <p:spPr>
          <a:xfrm flipH="1" flipV="1">
            <a:off x="6015038" y="3912070"/>
            <a:ext cx="13395" cy="1498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48000" y="2286000"/>
            <a:ext cx="685800" cy="369332"/>
          </a:xfrm>
          <a:prstGeom prst="rect">
            <a:avLst/>
          </a:prstGeom>
          <a:noFill/>
        </p:spPr>
        <p:txBody>
          <a:bodyPr wrap="square" rtlCol="0">
            <a:spAutoFit/>
          </a:bodyPr>
          <a:lstStyle/>
          <a:p>
            <a:r>
              <a:rPr lang="en-US" dirty="0"/>
              <a:t>DR</a:t>
            </a:r>
          </a:p>
        </p:txBody>
      </p:sp>
      <p:sp>
        <p:nvSpPr>
          <p:cNvPr id="16" name="TextBox 15"/>
          <p:cNvSpPr txBox="1"/>
          <p:nvPr/>
        </p:nvSpPr>
        <p:spPr>
          <a:xfrm>
            <a:off x="8305800" y="2286000"/>
            <a:ext cx="804334" cy="369332"/>
          </a:xfrm>
          <a:prstGeom prst="rect">
            <a:avLst/>
          </a:prstGeom>
          <a:noFill/>
        </p:spPr>
        <p:txBody>
          <a:bodyPr wrap="square" rtlCol="0">
            <a:spAutoFit/>
          </a:bodyPr>
          <a:lstStyle/>
          <a:p>
            <a:r>
              <a:rPr lang="en-US" dirty="0"/>
              <a:t>BDR</a:t>
            </a:r>
          </a:p>
        </p:txBody>
      </p:sp>
      <p:sp>
        <p:nvSpPr>
          <p:cNvPr id="17" name="TextBox 16"/>
          <p:cNvSpPr txBox="1"/>
          <p:nvPr/>
        </p:nvSpPr>
        <p:spPr>
          <a:xfrm>
            <a:off x="4343400" y="2743200"/>
            <a:ext cx="685800" cy="369332"/>
          </a:xfrm>
          <a:prstGeom prst="rect">
            <a:avLst/>
          </a:prstGeom>
          <a:solidFill>
            <a:schemeClr val="accent1">
              <a:lumMod val="60000"/>
              <a:lumOff val="40000"/>
            </a:schemeClr>
          </a:solidFill>
        </p:spPr>
        <p:txBody>
          <a:bodyPr wrap="square" rtlCol="0">
            <a:spAutoFit/>
          </a:bodyPr>
          <a:lstStyle/>
          <a:p>
            <a:r>
              <a:rPr lang="en-US" dirty="0"/>
              <a:t>LSA</a:t>
            </a:r>
          </a:p>
        </p:txBody>
      </p:sp>
      <p:sp>
        <p:nvSpPr>
          <p:cNvPr id="18" name="TextBox 17"/>
          <p:cNvSpPr txBox="1"/>
          <p:nvPr/>
        </p:nvSpPr>
        <p:spPr>
          <a:xfrm>
            <a:off x="5086120" y="3141041"/>
            <a:ext cx="685800" cy="369332"/>
          </a:xfrm>
          <a:prstGeom prst="rect">
            <a:avLst/>
          </a:prstGeom>
          <a:solidFill>
            <a:schemeClr val="accent1">
              <a:lumMod val="60000"/>
              <a:lumOff val="40000"/>
            </a:schemeClr>
          </a:solidFill>
        </p:spPr>
        <p:txBody>
          <a:bodyPr wrap="square" rtlCol="0">
            <a:spAutoFit/>
          </a:bodyPr>
          <a:lstStyle/>
          <a:p>
            <a:r>
              <a:rPr lang="en-US" dirty="0"/>
              <a:t>LSA</a:t>
            </a:r>
          </a:p>
        </p:txBody>
      </p:sp>
      <p:sp>
        <p:nvSpPr>
          <p:cNvPr id="19" name="TextBox 18"/>
          <p:cNvSpPr txBox="1"/>
          <p:nvPr/>
        </p:nvSpPr>
        <p:spPr>
          <a:xfrm>
            <a:off x="5329237" y="4201095"/>
            <a:ext cx="685800" cy="369332"/>
          </a:xfrm>
          <a:prstGeom prst="rect">
            <a:avLst/>
          </a:prstGeom>
          <a:solidFill>
            <a:schemeClr val="accent1">
              <a:lumMod val="60000"/>
              <a:lumOff val="40000"/>
            </a:schemeClr>
          </a:solidFill>
        </p:spPr>
        <p:txBody>
          <a:bodyPr wrap="square" rtlCol="0">
            <a:spAutoFit/>
          </a:bodyPr>
          <a:lstStyle/>
          <a:p>
            <a:r>
              <a:rPr lang="en-US" dirty="0"/>
              <a:t>LSA</a:t>
            </a:r>
          </a:p>
        </p:txBody>
      </p:sp>
      <p:sp>
        <p:nvSpPr>
          <p:cNvPr id="20" name="TextBox 19"/>
          <p:cNvSpPr txBox="1"/>
          <p:nvPr/>
        </p:nvSpPr>
        <p:spPr>
          <a:xfrm>
            <a:off x="5335934" y="4811591"/>
            <a:ext cx="685800" cy="369332"/>
          </a:xfrm>
          <a:prstGeom prst="rect">
            <a:avLst/>
          </a:prstGeom>
          <a:solidFill>
            <a:schemeClr val="accent1">
              <a:lumMod val="60000"/>
              <a:lumOff val="40000"/>
            </a:schemeClr>
          </a:solidFill>
        </p:spPr>
        <p:txBody>
          <a:bodyPr wrap="square" rtlCol="0">
            <a:spAutoFit/>
          </a:bodyPr>
          <a:lstStyle/>
          <a:p>
            <a:r>
              <a:rPr lang="en-US" dirty="0"/>
              <a:t>LSA</a:t>
            </a:r>
          </a:p>
        </p:txBody>
      </p:sp>
      <p:cxnSp>
        <p:nvCxnSpPr>
          <p:cNvPr id="22" name="Straight Arrow Connector 21"/>
          <p:cNvCxnSpPr/>
          <p:nvPr/>
        </p:nvCxnSpPr>
        <p:spPr>
          <a:xfrm>
            <a:off x="4267200" y="2421936"/>
            <a:ext cx="1504720" cy="5545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48400" y="4201095"/>
            <a:ext cx="0" cy="9798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73968" y="1371600"/>
            <a:ext cx="5312833" cy="923330"/>
          </a:xfrm>
          <a:prstGeom prst="rect">
            <a:avLst/>
          </a:prstGeom>
          <a:noFill/>
        </p:spPr>
        <p:txBody>
          <a:bodyPr wrap="square" rtlCol="0">
            <a:spAutoFit/>
          </a:bodyPr>
          <a:lstStyle/>
          <a:p>
            <a:r>
              <a:rPr lang="en-US" dirty="0"/>
              <a:t>LSAs only pass between DR/BDR and router sending update LSAs.  The DR then multicasts the LSAs to all other routers.</a:t>
            </a:r>
          </a:p>
        </p:txBody>
      </p:sp>
    </p:spTree>
    <p:extLst>
      <p:ext uri="{BB962C8B-B14F-4D97-AF65-F5344CB8AC3E}">
        <p14:creationId xmlns:p14="http://schemas.microsoft.com/office/powerpoint/2010/main" val="30789007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 and BDR Election</a:t>
            </a:r>
          </a:p>
        </p:txBody>
      </p:sp>
      <p:sp>
        <p:nvSpPr>
          <p:cNvPr id="3" name="Content Placeholder 2"/>
          <p:cNvSpPr>
            <a:spLocks noGrp="1"/>
          </p:cNvSpPr>
          <p:nvPr>
            <p:ph idx="1"/>
          </p:nvPr>
        </p:nvSpPr>
        <p:spPr/>
        <p:txBody>
          <a:bodyPr/>
          <a:lstStyle/>
          <a:p>
            <a:r>
              <a:rPr lang="en-US" dirty="0"/>
              <a:t>Routers elect a DR and BDR upon start up of routers with active interfaces (including loopbacks)</a:t>
            </a:r>
          </a:p>
          <a:p>
            <a:r>
              <a:rPr lang="en-US" dirty="0"/>
              <a:t>Router with highest interface IP is elected DR and router with the next highest IP is elected BDR.</a:t>
            </a:r>
          </a:p>
          <a:p>
            <a:r>
              <a:rPr lang="en-US" dirty="0"/>
              <a:t>For an engineer to create the desired election results, interface priority and start up sequence has to be manipulated be it either router or interface.</a:t>
            </a:r>
          </a:p>
        </p:txBody>
      </p:sp>
    </p:spTree>
    <p:extLst>
      <p:ext uri="{BB962C8B-B14F-4D97-AF65-F5344CB8AC3E}">
        <p14:creationId xmlns:p14="http://schemas.microsoft.com/office/powerpoint/2010/main" val="135810955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4419601"/>
            <a:ext cx="1295400" cy="5454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2524" y="1219200"/>
            <a:ext cx="1638352" cy="163835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3873141"/>
            <a:ext cx="1638352" cy="163835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3873141"/>
            <a:ext cx="1638352" cy="1638352"/>
          </a:xfrm>
          <a:prstGeom prst="rect">
            <a:avLst/>
          </a:prstGeom>
        </p:spPr>
      </p:pic>
      <p:cxnSp>
        <p:nvCxnSpPr>
          <p:cNvPr id="9" name="Straight Connector 8"/>
          <p:cNvCxnSpPr>
            <a:endCxn id="4" idx="0"/>
          </p:cNvCxnSpPr>
          <p:nvPr/>
        </p:nvCxnSpPr>
        <p:spPr>
          <a:xfrm>
            <a:off x="5981700" y="2362201"/>
            <a:ext cx="0" cy="2057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p:cNvCxnSpPr>
          <p:nvPr/>
        </p:nvCxnSpPr>
        <p:spPr>
          <a:xfrm>
            <a:off x="6629400" y="4692317"/>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 idx="1"/>
          </p:cNvCxnSpPr>
          <p:nvPr/>
        </p:nvCxnSpPr>
        <p:spPr>
          <a:xfrm>
            <a:off x="3810000" y="4692317"/>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00676" y="1080701"/>
            <a:ext cx="1600200" cy="276999"/>
          </a:xfrm>
          <a:prstGeom prst="rect">
            <a:avLst/>
          </a:prstGeom>
          <a:noFill/>
        </p:spPr>
        <p:txBody>
          <a:bodyPr wrap="square" rtlCol="0">
            <a:spAutoFit/>
          </a:bodyPr>
          <a:lstStyle/>
          <a:p>
            <a:r>
              <a:rPr lang="en-US" sz="1200" dirty="0"/>
              <a:t>Lo0 192.168.31.22/32</a:t>
            </a:r>
          </a:p>
        </p:txBody>
      </p:sp>
      <p:sp>
        <p:nvSpPr>
          <p:cNvPr id="15" name="TextBox 14"/>
          <p:cNvSpPr txBox="1"/>
          <p:nvPr/>
        </p:nvSpPr>
        <p:spPr>
          <a:xfrm>
            <a:off x="2457476" y="3734642"/>
            <a:ext cx="1600200" cy="276999"/>
          </a:xfrm>
          <a:prstGeom prst="rect">
            <a:avLst/>
          </a:prstGeom>
          <a:noFill/>
        </p:spPr>
        <p:txBody>
          <a:bodyPr wrap="square" rtlCol="0">
            <a:spAutoFit/>
          </a:bodyPr>
          <a:lstStyle/>
          <a:p>
            <a:r>
              <a:rPr lang="en-US" sz="1200" dirty="0"/>
              <a:t>Lo0 192.168.31.11/32</a:t>
            </a:r>
          </a:p>
        </p:txBody>
      </p:sp>
      <p:sp>
        <p:nvSpPr>
          <p:cNvPr id="16" name="TextBox 15"/>
          <p:cNvSpPr txBox="1"/>
          <p:nvPr/>
        </p:nvSpPr>
        <p:spPr>
          <a:xfrm>
            <a:off x="8343952" y="3734641"/>
            <a:ext cx="1600200" cy="276999"/>
          </a:xfrm>
          <a:prstGeom prst="rect">
            <a:avLst/>
          </a:prstGeom>
          <a:noFill/>
        </p:spPr>
        <p:txBody>
          <a:bodyPr wrap="square" rtlCol="0">
            <a:spAutoFit/>
          </a:bodyPr>
          <a:lstStyle/>
          <a:p>
            <a:r>
              <a:rPr lang="en-US" sz="1200" dirty="0"/>
              <a:t>Lo0 192.168.31.33/32</a:t>
            </a:r>
          </a:p>
        </p:txBody>
      </p:sp>
      <p:sp>
        <p:nvSpPr>
          <p:cNvPr id="17" name="TextBox 16"/>
          <p:cNvSpPr txBox="1"/>
          <p:nvPr/>
        </p:nvSpPr>
        <p:spPr>
          <a:xfrm>
            <a:off x="6248400" y="2590801"/>
            <a:ext cx="1524000" cy="276999"/>
          </a:xfrm>
          <a:prstGeom prst="rect">
            <a:avLst/>
          </a:prstGeom>
          <a:noFill/>
        </p:spPr>
        <p:txBody>
          <a:bodyPr wrap="square" rtlCol="0">
            <a:spAutoFit/>
          </a:bodyPr>
          <a:lstStyle/>
          <a:p>
            <a:r>
              <a:rPr lang="en-US" sz="1200" dirty="0"/>
              <a:t>Fa0/0 192.168.1.2/24</a:t>
            </a:r>
          </a:p>
        </p:txBody>
      </p:sp>
      <p:sp>
        <p:nvSpPr>
          <p:cNvPr id="18" name="TextBox 17"/>
          <p:cNvSpPr txBox="1"/>
          <p:nvPr/>
        </p:nvSpPr>
        <p:spPr>
          <a:xfrm>
            <a:off x="7124648" y="4830816"/>
            <a:ext cx="1524000" cy="276999"/>
          </a:xfrm>
          <a:prstGeom prst="rect">
            <a:avLst/>
          </a:prstGeom>
          <a:noFill/>
        </p:spPr>
        <p:txBody>
          <a:bodyPr wrap="square" rtlCol="0">
            <a:spAutoFit/>
          </a:bodyPr>
          <a:lstStyle/>
          <a:p>
            <a:r>
              <a:rPr lang="en-US" sz="1200" dirty="0"/>
              <a:t>Fa0/0 192.168.1.3/24</a:t>
            </a:r>
          </a:p>
        </p:txBody>
      </p:sp>
      <p:sp>
        <p:nvSpPr>
          <p:cNvPr id="19" name="TextBox 18"/>
          <p:cNvSpPr txBox="1"/>
          <p:nvPr/>
        </p:nvSpPr>
        <p:spPr>
          <a:xfrm>
            <a:off x="3665304" y="4824907"/>
            <a:ext cx="1524000" cy="276999"/>
          </a:xfrm>
          <a:prstGeom prst="rect">
            <a:avLst/>
          </a:prstGeom>
          <a:noFill/>
        </p:spPr>
        <p:txBody>
          <a:bodyPr wrap="square" rtlCol="0">
            <a:spAutoFit/>
          </a:bodyPr>
          <a:lstStyle/>
          <a:p>
            <a:r>
              <a:rPr lang="en-US" sz="1200" dirty="0"/>
              <a:t>Fa0/0 192.168.1.1/24</a:t>
            </a:r>
          </a:p>
        </p:txBody>
      </p:sp>
      <p:sp>
        <p:nvSpPr>
          <p:cNvPr id="20" name="Oval 19"/>
          <p:cNvSpPr/>
          <p:nvPr/>
        </p:nvSpPr>
        <p:spPr>
          <a:xfrm>
            <a:off x="4876800" y="704876"/>
            <a:ext cx="2133600" cy="876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077252" y="3365975"/>
            <a:ext cx="2133600" cy="876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315200" y="3657600"/>
            <a:ext cx="571448" cy="369332"/>
          </a:xfrm>
          <a:prstGeom prst="rect">
            <a:avLst/>
          </a:prstGeom>
          <a:noFill/>
        </p:spPr>
        <p:txBody>
          <a:bodyPr wrap="square" rtlCol="0">
            <a:spAutoFit/>
          </a:bodyPr>
          <a:lstStyle/>
          <a:p>
            <a:r>
              <a:rPr lang="en-US" dirty="0"/>
              <a:t>DR</a:t>
            </a:r>
          </a:p>
        </p:txBody>
      </p:sp>
      <p:sp>
        <p:nvSpPr>
          <p:cNvPr id="23" name="TextBox 22"/>
          <p:cNvSpPr txBox="1"/>
          <p:nvPr/>
        </p:nvSpPr>
        <p:spPr>
          <a:xfrm>
            <a:off x="7315200" y="914400"/>
            <a:ext cx="1028752" cy="369332"/>
          </a:xfrm>
          <a:prstGeom prst="rect">
            <a:avLst/>
          </a:prstGeom>
          <a:noFill/>
        </p:spPr>
        <p:txBody>
          <a:bodyPr wrap="square" rtlCol="0">
            <a:spAutoFit/>
          </a:bodyPr>
          <a:lstStyle/>
          <a:p>
            <a:r>
              <a:rPr lang="en-US" dirty="0"/>
              <a:t>BDR</a:t>
            </a:r>
          </a:p>
        </p:txBody>
      </p:sp>
    </p:spTree>
    <p:extLst>
      <p:ext uri="{BB962C8B-B14F-4D97-AF65-F5344CB8AC3E}">
        <p14:creationId xmlns:p14="http://schemas.microsoft.com/office/powerpoint/2010/main" val="26582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P spid="23"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Interface Priority – Force Election of DR and BDR</a:t>
            </a:r>
          </a:p>
        </p:txBody>
      </p:sp>
      <p:sp>
        <p:nvSpPr>
          <p:cNvPr id="3" name="Content Placeholder 2"/>
          <p:cNvSpPr>
            <a:spLocks noGrp="1"/>
          </p:cNvSpPr>
          <p:nvPr>
            <p:ph idx="1"/>
          </p:nvPr>
        </p:nvSpPr>
        <p:spPr/>
        <p:txBody>
          <a:bodyPr/>
          <a:lstStyle/>
          <a:p>
            <a:r>
              <a:rPr lang="en-US" dirty="0"/>
              <a:t>Router(config-if)#ip </a:t>
            </a:r>
            <a:r>
              <a:rPr lang="en-US" dirty="0" err="1"/>
              <a:t>ospf</a:t>
            </a:r>
            <a:r>
              <a:rPr lang="en-US" dirty="0"/>
              <a:t> priority 0-255 (higher number is higher priority)</a:t>
            </a:r>
          </a:p>
          <a:p>
            <a:r>
              <a:rPr lang="en-US" dirty="0"/>
              <a:t>This takes precedence over router ID, but it is still a good idea to have ‘default’ interface values that would force the same results during the </a:t>
            </a:r>
            <a:r>
              <a:rPr lang="en-US"/>
              <a:t>DR election.</a:t>
            </a:r>
            <a:endParaRPr lang="en-US" dirty="0"/>
          </a:p>
          <a:p>
            <a:r>
              <a:rPr lang="en-US" dirty="0"/>
              <a:t>Ex:</a:t>
            </a:r>
          </a:p>
          <a:p>
            <a:pPr lvl="1"/>
            <a:r>
              <a:rPr lang="en-US" dirty="0"/>
              <a:t>Router(</a:t>
            </a:r>
            <a:r>
              <a:rPr lang="en-US" dirty="0" err="1"/>
              <a:t>config</a:t>
            </a:r>
            <a:r>
              <a:rPr lang="en-US" dirty="0"/>
              <a:t>)#</a:t>
            </a:r>
            <a:r>
              <a:rPr lang="en-US" dirty="0" err="1"/>
              <a:t>int</a:t>
            </a:r>
            <a:r>
              <a:rPr lang="en-US" dirty="0"/>
              <a:t> loopback 0</a:t>
            </a:r>
          </a:p>
          <a:p>
            <a:pPr lvl="1"/>
            <a:r>
              <a:rPr lang="en-US" dirty="0"/>
              <a:t>Router(</a:t>
            </a:r>
            <a:r>
              <a:rPr lang="en-US" dirty="0" err="1"/>
              <a:t>config</a:t>
            </a:r>
            <a:r>
              <a:rPr lang="en-US" dirty="0"/>
              <a:t>-if)#</a:t>
            </a:r>
            <a:r>
              <a:rPr lang="en-US" dirty="0" err="1"/>
              <a:t>ip</a:t>
            </a:r>
            <a:r>
              <a:rPr lang="en-US" dirty="0"/>
              <a:t> address 10.10.10.1 255.255.255.255</a:t>
            </a:r>
          </a:p>
          <a:p>
            <a:pPr lvl="1"/>
            <a:r>
              <a:rPr lang="en-US" dirty="0"/>
              <a:t>Router(</a:t>
            </a:r>
            <a:r>
              <a:rPr lang="en-US" dirty="0" err="1"/>
              <a:t>config</a:t>
            </a:r>
            <a:r>
              <a:rPr lang="en-US" dirty="0"/>
              <a:t>-if)#</a:t>
            </a:r>
            <a:r>
              <a:rPr lang="en-US" dirty="0" err="1"/>
              <a:t>ip</a:t>
            </a:r>
            <a:r>
              <a:rPr lang="en-US" dirty="0"/>
              <a:t> </a:t>
            </a:r>
            <a:r>
              <a:rPr lang="en-US" dirty="0" err="1"/>
              <a:t>ospf</a:t>
            </a:r>
            <a:r>
              <a:rPr lang="en-US" dirty="0"/>
              <a:t> priority 255</a:t>
            </a:r>
          </a:p>
          <a:p>
            <a:pPr lvl="1"/>
            <a:endParaRPr lang="en-US" dirty="0"/>
          </a:p>
          <a:p>
            <a:endParaRPr lang="en-US" dirty="0"/>
          </a:p>
        </p:txBody>
      </p:sp>
    </p:spTree>
    <p:extLst>
      <p:ext uri="{BB962C8B-B14F-4D97-AF65-F5344CB8AC3E}">
        <p14:creationId xmlns:p14="http://schemas.microsoft.com/office/powerpoint/2010/main" val="335777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t>6.4: Ethernet Physical Layer Standards</a:t>
            </a:r>
          </a:p>
        </p:txBody>
      </p:sp>
      <p:graphicFrame>
        <p:nvGraphicFramePr>
          <p:cNvPr id="6" name="Content Placeholder 5"/>
          <p:cNvGraphicFramePr>
            <a:graphicFrameLocks noGrp="1"/>
          </p:cNvGraphicFramePr>
          <p:nvPr>
            <p:ph idx="1"/>
          </p:nvPr>
        </p:nvGraphicFramePr>
        <p:xfrm>
          <a:off x="1981200" y="1481138"/>
          <a:ext cx="8229600" cy="4528184"/>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618172">
                <a:tc>
                  <a:txBody>
                    <a:bodyPr/>
                    <a:lstStyle/>
                    <a:p>
                      <a:r>
                        <a:rPr lang="en-US" sz="2400" dirty="0"/>
                        <a:t>Physical Standard</a:t>
                      </a:r>
                    </a:p>
                  </a:txBody>
                  <a:tcPr/>
                </a:tc>
                <a:tc>
                  <a:txBody>
                    <a:bodyPr/>
                    <a:lstStyle/>
                    <a:p>
                      <a:r>
                        <a:rPr lang="en-US" sz="2400" dirty="0"/>
                        <a:t>Speed</a:t>
                      </a:r>
                    </a:p>
                  </a:txBody>
                  <a:tcPr/>
                </a:tc>
                <a:tc>
                  <a:txBody>
                    <a:bodyPr/>
                    <a:lstStyle/>
                    <a:p>
                      <a:r>
                        <a:rPr lang="en-US" sz="2400" dirty="0"/>
                        <a:t>Max. Run Length</a:t>
                      </a:r>
                    </a:p>
                  </a:txBody>
                  <a:tcPr/>
                </a:tc>
                <a:tc>
                  <a:txBody>
                    <a:bodyPr/>
                    <a:lstStyle/>
                    <a:p>
                      <a:r>
                        <a:rPr lang="en-US" sz="2400" dirty="0"/>
                        <a:t>Medium</a:t>
                      </a:r>
                    </a:p>
                  </a:txBody>
                  <a:tcPr/>
                </a:tc>
                <a:extLst>
                  <a:ext uri="{0D108BD9-81ED-4DB2-BD59-A6C34878D82A}">
                    <a16:rowId xmlns:a16="http://schemas.microsoft.com/office/drawing/2014/main" val="10000"/>
                  </a:ext>
                </a:extLst>
              </a:tr>
              <a:tr h="618172">
                <a:tc>
                  <a:txBody>
                    <a:bodyPr/>
                    <a:lstStyle/>
                    <a:p>
                      <a:r>
                        <a:rPr lang="en-US" sz="2400" dirty="0">
                          <a:solidFill>
                            <a:schemeClr val="bg1"/>
                          </a:solidFill>
                        </a:rPr>
                        <a:t>4-Pair UTP</a:t>
                      </a:r>
                    </a:p>
                  </a:txBody>
                  <a:tcPr>
                    <a:solidFill>
                      <a:schemeClr val="bg2">
                        <a:lumMod val="50000"/>
                      </a:schemeClr>
                    </a:solidFill>
                  </a:tcPr>
                </a:tc>
                <a:tc>
                  <a:txBody>
                    <a:bodyPr/>
                    <a:lstStyle/>
                    <a:p>
                      <a:endParaRPr lang="en-US" sz="2400" dirty="0">
                        <a:solidFill>
                          <a:schemeClr val="bg1"/>
                        </a:solidFill>
                      </a:endParaRPr>
                    </a:p>
                  </a:txBody>
                  <a:tcPr>
                    <a:solidFill>
                      <a:schemeClr val="bg2">
                        <a:lumMod val="50000"/>
                      </a:schemeClr>
                    </a:solidFill>
                  </a:tcPr>
                </a:tc>
                <a:tc>
                  <a:txBody>
                    <a:bodyPr/>
                    <a:lstStyle/>
                    <a:p>
                      <a:endParaRPr lang="en-US" sz="2400" dirty="0">
                        <a:solidFill>
                          <a:schemeClr val="bg1"/>
                        </a:solidFill>
                      </a:endParaRPr>
                    </a:p>
                  </a:txBody>
                  <a:tcPr>
                    <a:solidFill>
                      <a:schemeClr val="bg2">
                        <a:lumMod val="50000"/>
                      </a:schemeClr>
                    </a:solidFill>
                  </a:tcPr>
                </a:tc>
                <a:tc>
                  <a:txBody>
                    <a:bodyPr/>
                    <a:lstStyle/>
                    <a:p>
                      <a:endParaRPr lang="en-US" sz="2400" dirty="0">
                        <a:solidFill>
                          <a:schemeClr val="bg1"/>
                        </a:solidFill>
                      </a:endParaRPr>
                    </a:p>
                  </a:txBody>
                  <a:tcPr>
                    <a:solidFill>
                      <a:schemeClr val="bg2">
                        <a:lumMod val="50000"/>
                      </a:schemeClr>
                    </a:solidFill>
                  </a:tcPr>
                </a:tc>
                <a:extLst>
                  <a:ext uri="{0D108BD9-81ED-4DB2-BD59-A6C34878D82A}">
                    <a16:rowId xmlns:a16="http://schemas.microsoft.com/office/drawing/2014/main" val="10001"/>
                  </a:ext>
                </a:extLst>
              </a:tr>
              <a:tr h="618172">
                <a:tc>
                  <a:txBody>
                    <a:bodyPr/>
                    <a:lstStyle/>
                    <a:p>
                      <a:r>
                        <a:rPr lang="en-US" sz="2400" dirty="0"/>
                        <a:t>100BASE-TX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100 Mbps</a:t>
                      </a:r>
                    </a:p>
                  </a:txBody>
                  <a:tcPr/>
                </a:tc>
                <a:tc>
                  <a:txBody>
                    <a:bodyPr/>
                    <a:lstStyle/>
                    <a:p>
                      <a:r>
                        <a:rPr lang="en-US" sz="2400" dirty="0"/>
                        <a:t>100 m</a:t>
                      </a:r>
                    </a:p>
                  </a:txBody>
                  <a:tcPr/>
                </a:tc>
                <a:tc>
                  <a:txBody>
                    <a:bodyPr/>
                    <a:lstStyle/>
                    <a:p>
                      <a:r>
                        <a:rPr lang="en-US" sz="2400" dirty="0"/>
                        <a:t>Category 5e or higher</a:t>
                      </a:r>
                    </a:p>
                  </a:txBody>
                  <a:tcPr/>
                </a:tc>
                <a:extLst>
                  <a:ext uri="{0D108BD9-81ED-4DB2-BD59-A6C34878D82A}">
                    <a16:rowId xmlns:a16="http://schemas.microsoft.com/office/drawing/2014/main" val="10002"/>
                  </a:ext>
                </a:extLst>
              </a:tr>
              <a:tr h="618172">
                <a:tc>
                  <a:txBody>
                    <a:bodyPr/>
                    <a:lstStyle/>
                    <a:p>
                      <a:r>
                        <a:rPr lang="en-US" sz="2400" dirty="0"/>
                        <a:t>1000BASE-T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1 Gbps</a:t>
                      </a:r>
                    </a:p>
                  </a:txBody>
                  <a:tcPr/>
                </a:tc>
                <a:tc>
                  <a:txBody>
                    <a:bodyPr/>
                    <a:lstStyle/>
                    <a:p>
                      <a:r>
                        <a:rPr lang="en-US" sz="2400" dirty="0"/>
                        <a:t>100 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Category 5e or higher</a:t>
                      </a:r>
                    </a:p>
                  </a:txBody>
                  <a:tcPr/>
                </a:tc>
                <a:extLst>
                  <a:ext uri="{0D108BD9-81ED-4DB2-BD59-A6C34878D82A}">
                    <a16:rowId xmlns:a16="http://schemas.microsoft.com/office/drawing/2014/main" val="10003"/>
                  </a:ext>
                </a:extLst>
              </a:tr>
              <a:tr h="618172">
                <a:tc>
                  <a:txBody>
                    <a:bodyPr/>
                    <a:lstStyle/>
                    <a:p>
                      <a:r>
                        <a:rPr lang="en-US" sz="2400" dirty="0"/>
                        <a:t>10GBASE-T</a:t>
                      </a:r>
                    </a:p>
                  </a:txBody>
                  <a:tcPr/>
                </a:tc>
                <a:tc>
                  <a:txBody>
                    <a:bodyPr/>
                    <a:lstStyle/>
                    <a:p>
                      <a:r>
                        <a:rPr lang="en-US" sz="2400" dirty="0"/>
                        <a:t>10 Gbps</a:t>
                      </a:r>
                    </a:p>
                  </a:txBody>
                  <a:tcPr/>
                </a:tc>
                <a:tc>
                  <a:txBody>
                    <a:bodyPr/>
                    <a:lstStyle/>
                    <a:p>
                      <a:r>
                        <a:rPr lang="en-US" sz="2400" dirty="0"/>
                        <a:t>55 m</a:t>
                      </a:r>
                    </a:p>
                  </a:txBody>
                  <a:tcPr/>
                </a:tc>
                <a:tc>
                  <a:txBody>
                    <a:bodyPr/>
                    <a:lstStyle/>
                    <a:p>
                      <a:r>
                        <a:rPr lang="en-US" sz="2400" dirty="0"/>
                        <a:t>Category 6</a:t>
                      </a:r>
                    </a:p>
                  </a:txBody>
                  <a:tcPr/>
                </a:tc>
                <a:extLst>
                  <a:ext uri="{0D108BD9-81ED-4DB2-BD59-A6C34878D82A}">
                    <a16:rowId xmlns:a16="http://schemas.microsoft.com/office/drawing/2014/main" val="10004"/>
                  </a:ext>
                </a:extLst>
              </a:tr>
              <a:tr h="618172">
                <a:tc>
                  <a:txBody>
                    <a:bodyPr/>
                    <a:lstStyle/>
                    <a:p>
                      <a:r>
                        <a:rPr lang="en-US" sz="2400" dirty="0"/>
                        <a:t>10GBASE-T</a:t>
                      </a:r>
                    </a:p>
                  </a:txBody>
                  <a:tcPr/>
                </a:tc>
                <a:tc>
                  <a:txBody>
                    <a:bodyPr/>
                    <a:lstStyle/>
                    <a:p>
                      <a:r>
                        <a:rPr lang="en-US" sz="2400" dirty="0"/>
                        <a:t>10 Gbps</a:t>
                      </a:r>
                    </a:p>
                  </a:txBody>
                  <a:tcPr/>
                </a:tc>
                <a:tc>
                  <a:txBody>
                    <a:bodyPr/>
                    <a:lstStyle/>
                    <a:p>
                      <a:r>
                        <a:rPr lang="en-US" sz="2400" dirty="0"/>
                        <a:t>100 m</a:t>
                      </a:r>
                    </a:p>
                  </a:txBody>
                  <a:tcPr/>
                </a:tc>
                <a:tc>
                  <a:txBody>
                    <a:bodyPr/>
                    <a:lstStyle/>
                    <a:p>
                      <a:r>
                        <a:rPr lang="en-US" sz="2400" dirty="0"/>
                        <a:t>Category 6a or</a:t>
                      </a:r>
                    </a:p>
                    <a:p>
                      <a:r>
                        <a:rPr lang="en-US" sz="2400" dirty="0"/>
                        <a:t>Category 7</a:t>
                      </a:r>
                    </a:p>
                  </a:txBody>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en-US"/>
              <a:t>© 2011 Pearson Education, Inc. Publishing as Prentice Hall</a:t>
            </a:r>
            <a:endParaRPr lang="en-US">
              <a:latin typeface="Lucida Sans Unicode" pitchFamily="34" charset="0"/>
            </a:endParaRPr>
          </a:p>
        </p:txBody>
      </p:sp>
      <p:sp>
        <p:nvSpPr>
          <p:cNvPr id="29735" name="Slide Number Placeholder 3"/>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57104F3C-17BA-4555-BBE5-CF6A8ED595B2}" type="slidenum">
              <a:rPr lang="en-US">
                <a:cs typeface="Arial" charset="0"/>
              </a:rPr>
              <a:pPr fontAlgn="base">
                <a:spcBef>
                  <a:spcPct val="0"/>
                </a:spcBef>
                <a:spcAft>
                  <a:spcPct val="0"/>
                </a:spcAft>
              </a:pPr>
              <a:t>22</a:t>
            </a:fld>
            <a:endParaRPr lang="en-US">
              <a:cs typeface="Arial" charset="0"/>
            </a:endParaRPr>
          </a:p>
        </p:txBody>
      </p:sp>
      <p:pic>
        <p:nvPicPr>
          <p:cNvPr id="29737" name="Picture 6" descr="CEPT.png"/>
          <p:cNvPicPr>
            <a:picLocks noChangeAspect="1"/>
          </p:cNvPicPr>
          <p:nvPr/>
        </p:nvPicPr>
        <p:blipFill>
          <a:blip r:embed="rId3" cstate="print"/>
          <a:srcRect/>
          <a:stretch>
            <a:fillRect/>
          </a:stretch>
        </p:blipFill>
        <p:spPr bwMode="auto">
          <a:xfrm>
            <a:off x="9372600" y="1066800"/>
            <a:ext cx="838200" cy="736600"/>
          </a:xfrm>
          <a:prstGeom prst="rect">
            <a:avLst/>
          </a:prstGeom>
          <a:noFill/>
          <a:ln w="9525">
            <a:noFill/>
            <a:miter lim="800000"/>
            <a:headEnd/>
            <a:tailEnd/>
          </a:ln>
        </p:spPr>
      </p:pic>
      <p:pic>
        <p:nvPicPr>
          <p:cNvPr id="29738" name="Picture 7" descr="Warning.png"/>
          <p:cNvPicPr>
            <a:picLocks noChangeAspect="1"/>
          </p:cNvPicPr>
          <p:nvPr/>
        </p:nvPicPr>
        <p:blipFill>
          <a:blip r:embed="rId4" cstate="print"/>
          <a:srcRect/>
          <a:stretch>
            <a:fillRect/>
          </a:stretch>
        </p:blipFill>
        <p:spPr bwMode="auto">
          <a:xfrm>
            <a:off x="9067801" y="1265238"/>
            <a:ext cx="733425" cy="658812"/>
          </a:xfrm>
          <a:prstGeom prst="rect">
            <a:avLst/>
          </a:prstGeom>
          <a:noFill/>
          <a:ln w="9525">
            <a:noFill/>
            <a:miter lim="800000"/>
            <a:headEnd/>
            <a:tailEnd/>
          </a:ln>
        </p:spPr>
      </p:pic>
      <p:sp>
        <p:nvSpPr>
          <p:cNvPr id="8" name="Rounded Rectangle 7"/>
          <p:cNvSpPr/>
          <p:nvPr/>
        </p:nvSpPr>
        <p:spPr>
          <a:xfrm>
            <a:off x="1905000" y="2209800"/>
            <a:ext cx="2209800" cy="685800"/>
          </a:xfrm>
          <a:prstGeom prst="roundRect">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t>6.4: Ethernet Physical Layer Standards</a:t>
            </a:r>
          </a:p>
        </p:txBody>
      </p:sp>
      <p:graphicFrame>
        <p:nvGraphicFramePr>
          <p:cNvPr id="6" name="Content Placeholder 5"/>
          <p:cNvGraphicFramePr>
            <a:graphicFrameLocks noGrp="1"/>
          </p:cNvGraphicFramePr>
          <p:nvPr>
            <p:ph idx="1"/>
          </p:nvPr>
        </p:nvGraphicFramePr>
        <p:xfrm>
          <a:off x="1981201" y="1481139"/>
          <a:ext cx="8229599" cy="5463881"/>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2057399">
                  <a:extLst>
                    <a:ext uri="{9D8B030D-6E8A-4147-A177-3AD203B41FA5}">
                      <a16:colId xmlns:a16="http://schemas.microsoft.com/office/drawing/2014/main" val="20004"/>
                    </a:ext>
                  </a:extLst>
                </a:gridCol>
              </a:tblGrid>
              <a:tr h="782749">
                <a:tc>
                  <a:txBody>
                    <a:bodyPr/>
                    <a:lstStyle/>
                    <a:p>
                      <a:r>
                        <a:rPr lang="en-US" sz="2000" dirty="0"/>
                        <a:t>Physical Standard</a:t>
                      </a:r>
                    </a:p>
                  </a:txBody>
                  <a:tcPr/>
                </a:tc>
                <a:tc>
                  <a:txBody>
                    <a:bodyPr/>
                    <a:lstStyle/>
                    <a:p>
                      <a:r>
                        <a:rPr lang="en-US" sz="2000" dirty="0"/>
                        <a:t>Speed</a:t>
                      </a:r>
                    </a:p>
                  </a:txBody>
                  <a:tcPr/>
                </a:tc>
                <a:tc>
                  <a:txBody>
                    <a:bodyPr/>
                    <a:lstStyle/>
                    <a:p>
                      <a:r>
                        <a:rPr lang="en-US" sz="2000" dirty="0"/>
                        <a:t>Max. Run Length</a:t>
                      </a:r>
                    </a:p>
                  </a:txBody>
                  <a:tcPr/>
                </a:tc>
                <a:tc>
                  <a:txBody>
                    <a:bodyPr/>
                    <a:lstStyle/>
                    <a:p>
                      <a:r>
                        <a:rPr lang="en-US" sz="2000" dirty="0"/>
                        <a:t>Core (microns)</a:t>
                      </a:r>
                    </a:p>
                  </a:txBody>
                  <a:tcPr/>
                </a:tc>
                <a:tc>
                  <a:txBody>
                    <a:bodyPr/>
                    <a:lstStyle/>
                    <a:p>
                      <a:r>
                        <a:rPr lang="en-US" sz="2000" dirty="0"/>
                        <a:t>Modal Bandwidth</a:t>
                      </a:r>
                    </a:p>
                  </a:txBody>
                  <a:tcPr/>
                </a:tc>
                <a:extLst>
                  <a:ext uri="{0D108BD9-81ED-4DB2-BD59-A6C34878D82A}">
                    <a16:rowId xmlns:a16="http://schemas.microsoft.com/office/drawing/2014/main" val="10000"/>
                  </a:ext>
                </a:extLst>
              </a:tr>
              <a:tr h="690223">
                <a:tc gridSpan="5">
                  <a:txBody>
                    <a:bodyPr/>
                    <a:lstStyle/>
                    <a:p>
                      <a:r>
                        <a:rPr lang="en-US" sz="2000" b="1" dirty="0">
                          <a:solidFill>
                            <a:schemeClr val="bg1"/>
                          </a:solidFill>
                        </a:rPr>
                        <a:t>Optical fiber (850 nm)</a:t>
                      </a:r>
                    </a:p>
                  </a:txBody>
                  <a:tcPr>
                    <a:solidFill>
                      <a:schemeClr val="bg2">
                        <a:lumMod val="50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solidFill>
                      <a:schemeClr val="bg2">
                        <a:lumMod val="50000"/>
                      </a:schemeClr>
                    </a:solidFill>
                  </a:tcPr>
                </a:tc>
                <a:tc hMerge="1">
                  <a:txBody>
                    <a:bodyPr/>
                    <a:lstStyle/>
                    <a:p>
                      <a:endParaRPr lang="en-US" sz="2000" dirty="0"/>
                    </a:p>
                  </a:txBody>
                  <a:tcPr>
                    <a:solidFill>
                      <a:schemeClr val="bg2">
                        <a:lumMod val="50000"/>
                      </a:schemeClr>
                    </a:solidFill>
                  </a:tcPr>
                </a:tc>
                <a:tc hMerge="1">
                  <a:txBody>
                    <a:bodyPr/>
                    <a:lstStyle/>
                    <a:p>
                      <a:endParaRPr lang="en-US" sz="2000" dirty="0"/>
                    </a:p>
                  </a:txBody>
                  <a:tcPr>
                    <a:solidFill>
                      <a:schemeClr val="bg2">
                        <a:lumMod val="50000"/>
                      </a:schemeClr>
                    </a:solidFill>
                  </a:tcPr>
                </a:tc>
                <a:tc hMerge="1">
                  <a:txBody>
                    <a:bodyPr/>
                    <a:lstStyle/>
                    <a:p>
                      <a:endParaRPr lang="en-US" sz="2000" dirty="0"/>
                    </a:p>
                  </a:txBody>
                  <a:tcPr>
                    <a:solidFill>
                      <a:schemeClr val="bg2">
                        <a:lumMod val="50000"/>
                      </a:schemeClr>
                    </a:solidFill>
                  </a:tcPr>
                </a:tc>
                <a:extLst>
                  <a:ext uri="{0D108BD9-81ED-4DB2-BD59-A6C34878D82A}">
                    <a16:rowId xmlns:a16="http://schemas.microsoft.com/office/drawing/2014/main" val="10001"/>
                  </a:ext>
                </a:extLst>
              </a:tr>
              <a:tr h="690223">
                <a:tc>
                  <a:txBody>
                    <a:bodyPr/>
                    <a:lstStyle/>
                    <a:p>
                      <a:r>
                        <a:rPr lang="en-US" sz="2000" dirty="0"/>
                        <a:t>1000BASE-SX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 Gbps</a:t>
                      </a:r>
                    </a:p>
                  </a:txBody>
                  <a:tcPr/>
                </a:tc>
                <a:tc>
                  <a:txBody>
                    <a:bodyPr/>
                    <a:lstStyle/>
                    <a:p>
                      <a:r>
                        <a:rPr lang="en-US" sz="2000" dirty="0"/>
                        <a:t>220m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62.5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160 MHz*km</a:t>
                      </a:r>
                    </a:p>
                  </a:txBody>
                  <a:tcPr/>
                </a:tc>
                <a:extLst>
                  <a:ext uri="{0D108BD9-81ED-4DB2-BD59-A6C34878D82A}">
                    <a16:rowId xmlns:a16="http://schemas.microsoft.com/office/drawing/2014/main" val="10002"/>
                  </a:ext>
                </a:extLst>
              </a:tr>
              <a:tr h="690223">
                <a:tc>
                  <a:txBody>
                    <a:bodyPr/>
                    <a:lstStyle/>
                    <a:p>
                      <a:r>
                        <a:rPr lang="en-US" sz="2000" dirty="0"/>
                        <a:t>1000BASE-SX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 Gbps</a:t>
                      </a:r>
                    </a:p>
                  </a:txBody>
                  <a:tcPr/>
                </a:tc>
                <a:tc>
                  <a:txBody>
                    <a:bodyPr/>
                    <a:lstStyle/>
                    <a:p>
                      <a:r>
                        <a:rPr lang="en-US" sz="2000" dirty="0"/>
                        <a:t>275 m</a:t>
                      </a:r>
                    </a:p>
                  </a:txBody>
                  <a:tcPr/>
                </a:tc>
                <a:tc>
                  <a:txBody>
                    <a:bodyPr/>
                    <a:lstStyle/>
                    <a:p>
                      <a:r>
                        <a:rPr lang="en-US" sz="2000" dirty="0"/>
                        <a:t>62.5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160 MHz*km</a:t>
                      </a:r>
                    </a:p>
                  </a:txBody>
                  <a:tcPr/>
                </a:tc>
                <a:extLst>
                  <a:ext uri="{0D108BD9-81ED-4DB2-BD59-A6C34878D82A}">
                    <a16:rowId xmlns:a16="http://schemas.microsoft.com/office/drawing/2014/main" val="10003"/>
                  </a:ext>
                </a:extLst>
              </a:tr>
              <a:tr h="690223">
                <a:tc>
                  <a:txBody>
                    <a:bodyPr/>
                    <a:lstStyle/>
                    <a:p>
                      <a:r>
                        <a:rPr lang="en-US" sz="2000" dirty="0"/>
                        <a:t>1000BASE-SX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 Gbps</a:t>
                      </a:r>
                    </a:p>
                  </a:txBody>
                  <a:tcPr/>
                </a:tc>
                <a:tc>
                  <a:txBody>
                    <a:bodyPr/>
                    <a:lstStyle/>
                    <a:p>
                      <a:r>
                        <a:rPr lang="en-US" sz="2000" dirty="0"/>
                        <a:t>500 m</a:t>
                      </a:r>
                    </a:p>
                  </a:txBody>
                  <a:tcPr/>
                </a:tc>
                <a:tc>
                  <a:txBody>
                    <a:bodyPr/>
                    <a:lstStyle/>
                    <a:p>
                      <a:r>
                        <a:rPr lang="en-US" sz="2000" dirty="0"/>
                        <a:t>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160 MHz*km</a:t>
                      </a:r>
                    </a:p>
                  </a:txBody>
                  <a:tcPr/>
                </a:tc>
                <a:extLst>
                  <a:ext uri="{0D108BD9-81ED-4DB2-BD59-A6C34878D82A}">
                    <a16:rowId xmlns:a16="http://schemas.microsoft.com/office/drawing/2014/main" val="10004"/>
                  </a:ext>
                </a:extLst>
              </a:tr>
              <a:tr h="233021">
                <a:tc>
                  <a:txBody>
                    <a:bodyPr/>
                    <a:lstStyle/>
                    <a:p>
                      <a:r>
                        <a:rPr lang="en-US" sz="2000" dirty="0"/>
                        <a:t>1000BASE-LX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 Gbps</a:t>
                      </a:r>
                    </a:p>
                  </a:txBody>
                  <a:tcPr/>
                </a:tc>
                <a:tc>
                  <a:txBody>
                    <a:bodyPr/>
                    <a:lstStyle/>
                    <a:p>
                      <a:r>
                        <a:rPr lang="en-US" sz="2000" dirty="0"/>
                        <a:t>5000 m (single mode)</a:t>
                      </a:r>
                    </a:p>
                    <a:p>
                      <a:r>
                        <a:rPr lang="en-US" sz="2000" dirty="0"/>
                        <a:t>550 m (multi-mode)</a:t>
                      </a:r>
                    </a:p>
                  </a:txBody>
                  <a:tcPr/>
                </a:tc>
                <a:tc>
                  <a:txBody>
                    <a:bodyPr/>
                    <a:lstStyle/>
                    <a:p>
                      <a:r>
                        <a:rPr lang="en-US" sz="2000" dirty="0"/>
                        <a:t>8.3/50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160 MHz*km</a:t>
                      </a:r>
                    </a:p>
                  </a:txBody>
                  <a:tcPr/>
                </a:tc>
                <a:extLst>
                  <a:ext uri="{0D108BD9-81ED-4DB2-BD59-A6C34878D82A}">
                    <a16:rowId xmlns:a16="http://schemas.microsoft.com/office/drawing/2014/main" val="10005"/>
                  </a:ext>
                </a:extLst>
              </a:tr>
            </a:tbl>
          </a:graphicData>
        </a:graphic>
      </p:graphicFrame>
      <p:sp>
        <p:nvSpPr>
          <p:cNvPr id="30766" name="Slide Number Placeholder 3"/>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02A5ED29-FA23-483C-8077-D5B38D81831F}" type="slidenum">
              <a:rPr lang="en-US">
                <a:cs typeface="Arial" charset="0"/>
              </a:rPr>
              <a:pPr fontAlgn="base">
                <a:spcBef>
                  <a:spcPct val="0"/>
                </a:spcBef>
                <a:spcAft>
                  <a:spcPct val="0"/>
                </a:spcAft>
              </a:pPr>
              <a:t>23</a:t>
            </a:fld>
            <a:endParaRPr lang="en-US">
              <a:cs typeface="Arial" charset="0"/>
            </a:endParaRPr>
          </a:p>
        </p:txBody>
      </p:sp>
      <p:sp>
        <p:nvSpPr>
          <p:cNvPr id="8" name="Rounded Rectangle 7"/>
          <p:cNvSpPr/>
          <p:nvPr/>
        </p:nvSpPr>
        <p:spPr>
          <a:xfrm>
            <a:off x="1828800" y="2133600"/>
            <a:ext cx="3200400" cy="533400"/>
          </a:xfrm>
          <a:prstGeom prst="roundRect">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t>6.9: Ethernet MAC Layer Frame </a:t>
            </a:r>
          </a:p>
        </p:txBody>
      </p:sp>
      <p:graphicFrame>
        <p:nvGraphicFramePr>
          <p:cNvPr id="6" name="Content Placeholder 5"/>
          <p:cNvGraphicFramePr>
            <a:graphicFrameLocks noGrp="1"/>
          </p:cNvGraphicFramePr>
          <p:nvPr>
            <p:ph idx="1"/>
          </p:nvPr>
        </p:nvGraphicFramePr>
        <p:xfrm>
          <a:off x="1981200" y="501675"/>
          <a:ext cx="8229600" cy="54864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2400" dirty="0"/>
                        <a:t>Ethernet Frame</a:t>
                      </a:r>
                      <a:r>
                        <a:rPr lang="en-US" sz="2400" baseline="0" dirty="0"/>
                        <a:t> Structure – Data Link Layer</a:t>
                      </a:r>
                      <a:endParaRPr lang="en-US" sz="2400" dirty="0"/>
                    </a:p>
                  </a:txBody>
                  <a:tcPr/>
                </a:tc>
                <a:extLst>
                  <a:ext uri="{0D108BD9-81ED-4DB2-BD59-A6C34878D82A}">
                    <a16:rowId xmlns:a16="http://schemas.microsoft.com/office/drawing/2014/main" val="10000"/>
                  </a:ext>
                </a:extLst>
              </a:tr>
              <a:tr h="370840">
                <a:tc>
                  <a:txBody>
                    <a:bodyPr/>
                    <a:lstStyle/>
                    <a:p>
                      <a:pPr algn="ctr"/>
                      <a:r>
                        <a:rPr lang="en-US" sz="2400" dirty="0"/>
                        <a:t>Preamble (</a:t>
                      </a:r>
                      <a:r>
                        <a:rPr lang="en-US" sz="2400" dirty="0">
                          <a:solidFill>
                            <a:srgbClr val="FF0000"/>
                          </a:solidFill>
                        </a:rPr>
                        <a:t>7 octets of 10101010 for synchronization</a:t>
                      </a:r>
                    </a:p>
                  </a:txBody>
                  <a:tcPr>
                    <a:solidFill>
                      <a:schemeClr val="bg2"/>
                    </a:solidFill>
                  </a:tcPr>
                </a:tc>
                <a:extLst>
                  <a:ext uri="{0D108BD9-81ED-4DB2-BD59-A6C34878D82A}">
                    <a16:rowId xmlns:a16="http://schemas.microsoft.com/office/drawing/2014/main" val="10001"/>
                  </a:ext>
                </a:extLst>
              </a:tr>
              <a:tr h="370840">
                <a:tc>
                  <a:txBody>
                    <a:bodyPr/>
                    <a:lstStyle/>
                    <a:p>
                      <a:pPr algn="ctr"/>
                      <a:r>
                        <a:rPr lang="en-US" sz="2400" dirty="0"/>
                        <a:t>Start Frame Delimiter (</a:t>
                      </a:r>
                      <a:r>
                        <a:rPr lang="en-US" sz="2400" dirty="0">
                          <a:solidFill>
                            <a:srgbClr val="FF0000"/>
                          </a:solidFill>
                        </a:rPr>
                        <a:t>10101011 to end synch</a:t>
                      </a:r>
                      <a:r>
                        <a:rPr lang="en-US" sz="2400" dirty="0"/>
                        <a:t>)</a:t>
                      </a:r>
                    </a:p>
                  </a:txBody>
                  <a:tcPr>
                    <a:solidFill>
                      <a:schemeClr val="bg2"/>
                    </a:solidFill>
                  </a:tcPr>
                </a:tc>
                <a:extLst>
                  <a:ext uri="{0D108BD9-81ED-4DB2-BD59-A6C34878D82A}">
                    <a16:rowId xmlns:a16="http://schemas.microsoft.com/office/drawing/2014/main" val="10002"/>
                  </a:ext>
                </a:extLst>
              </a:tr>
              <a:tr h="370840">
                <a:tc>
                  <a:txBody>
                    <a:bodyPr/>
                    <a:lstStyle/>
                    <a:p>
                      <a:pPr algn="ctr"/>
                      <a:r>
                        <a:rPr lang="en-US" sz="2400" dirty="0"/>
                        <a:t>Destination MAC address (48 bits) (</a:t>
                      </a:r>
                      <a:r>
                        <a:rPr lang="en-US" sz="2400" dirty="0">
                          <a:solidFill>
                            <a:srgbClr val="FF0000"/>
                          </a:solidFill>
                        </a:rPr>
                        <a:t>destination host</a:t>
                      </a:r>
                      <a:r>
                        <a:rPr lang="en-US" sz="2400" dirty="0"/>
                        <a:t>)</a:t>
                      </a:r>
                    </a:p>
                  </a:txBody>
                  <a:tcPr>
                    <a:solidFill>
                      <a:schemeClr val="bg2"/>
                    </a:solidFill>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Source MAC address (48 bits) (</a:t>
                      </a:r>
                      <a:r>
                        <a:rPr lang="en-US" sz="2400" dirty="0">
                          <a:solidFill>
                            <a:srgbClr val="FF0000"/>
                          </a:solidFill>
                        </a:rPr>
                        <a:t>source host</a:t>
                      </a:r>
                      <a:r>
                        <a:rPr lang="en-US" sz="2400" dirty="0"/>
                        <a:t>)</a:t>
                      </a:r>
                    </a:p>
                  </a:txBody>
                  <a:tcPr>
                    <a:solidFill>
                      <a:schemeClr val="bg2"/>
                    </a:solidFill>
                  </a:tcPr>
                </a:tc>
                <a:extLst>
                  <a:ext uri="{0D108BD9-81ED-4DB2-BD59-A6C34878D82A}">
                    <a16:rowId xmlns:a16="http://schemas.microsoft.com/office/drawing/2014/main" val="10004"/>
                  </a:ext>
                </a:extLst>
              </a:tr>
              <a:tr h="370840">
                <a:tc>
                  <a:txBody>
                    <a:bodyPr/>
                    <a:lstStyle/>
                    <a:p>
                      <a:pPr algn="ctr"/>
                      <a:r>
                        <a:rPr lang="en-US" sz="2400" dirty="0"/>
                        <a:t>Tag Protocol ID (TPID,</a:t>
                      </a:r>
                      <a:r>
                        <a:rPr lang="en-US" sz="2400" baseline="0" dirty="0"/>
                        <a:t> </a:t>
                      </a:r>
                      <a:r>
                        <a:rPr lang="en-US" sz="2400" dirty="0"/>
                        <a:t>Optional, 2 octets) (</a:t>
                      </a:r>
                      <a:r>
                        <a:rPr lang="en-US" sz="2400" dirty="0">
                          <a:solidFill>
                            <a:srgbClr val="FF0000"/>
                          </a:solidFill>
                        </a:rPr>
                        <a:t>VLANs</a:t>
                      </a:r>
                      <a:r>
                        <a:rPr lang="en-US" sz="2400" dirty="0"/>
                        <a:t>)</a:t>
                      </a:r>
                    </a:p>
                  </a:txBody>
                  <a:tcPr>
                    <a:solidFill>
                      <a:schemeClr val="bg2"/>
                    </a:solidFill>
                  </a:tcPr>
                </a:tc>
                <a:extLst>
                  <a:ext uri="{0D108BD9-81ED-4DB2-BD59-A6C34878D82A}">
                    <a16:rowId xmlns:a16="http://schemas.microsoft.com/office/drawing/2014/main" val="10005"/>
                  </a:ext>
                </a:extLst>
              </a:tr>
              <a:tr h="370840">
                <a:tc>
                  <a:txBody>
                    <a:bodyPr/>
                    <a:lstStyle/>
                    <a:p>
                      <a:pPr algn="ctr"/>
                      <a:r>
                        <a:rPr lang="en-US" sz="2400" dirty="0"/>
                        <a:t>Tag Control Information (TCI, optional, 2 octets) (</a:t>
                      </a:r>
                      <a:r>
                        <a:rPr lang="en-US" sz="2400" dirty="0">
                          <a:solidFill>
                            <a:srgbClr val="FF0000"/>
                          </a:solidFill>
                        </a:rPr>
                        <a:t>VLANs</a:t>
                      </a:r>
                      <a:r>
                        <a:rPr lang="en-US" sz="2400" dirty="0"/>
                        <a:t>)</a:t>
                      </a:r>
                    </a:p>
                  </a:txBody>
                  <a:tcPr>
                    <a:solidFill>
                      <a:schemeClr val="bg2"/>
                    </a:solidFill>
                  </a:tcPr>
                </a:tc>
                <a:extLst>
                  <a:ext uri="{0D108BD9-81ED-4DB2-BD59-A6C34878D82A}">
                    <a16:rowId xmlns:a16="http://schemas.microsoft.com/office/drawing/2014/main" val="10006"/>
                  </a:ext>
                </a:extLst>
              </a:tr>
              <a:tr h="370840">
                <a:tc>
                  <a:txBody>
                    <a:bodyPr/>
                    <a:lstStyle/>
                    <a:p>
                      <a:pPr algn="ctr"/>
                      <a:r>
                        <a:rPr lang="en-US" sz="2400" dirty="0"/>
                        <a:t>Length (2 octets) (</a:t>
                      </a:r>
                      <a:r>
                        <a:rPr lang="en-US" sz="2400" dirty="0">
                          <a:solidFill>
                            <a:srgbClr val="FF0000"/>
                          </a:solidFill>
                        </a:rPr>
                        <a:t>length of data field</a:t>
                      </a:r>
                      <a:r>
                        <a:rPr lang="en-US" sz="2400" dirty="0"/>
                        <a:t>)</a:t>
                      </a:r>
                    </a:p>
                  </a:txBody>
                  <a:tcPr>
                    <a:solidFill>
                      <a:schemeClr val="bg2"/>
                    </a:solidFill>
                  </a:tcPr>
                </a:tc>
                <a:extLst>
                  <a:ext uri="{0D108BD9-81ED-4DB2-BD59-A6C34878D82A}">
                    <a16:rowId xmlns:a16="http://schemas.microsoft.com/office/drawing/2014/main" val="10007"/>
                  </a:ext>
                </a:extLst>
              </a:tr>
              <a:tr h="370840">
                <a:tc>
                  <a:txBody>
                    <a:bodyPr/>
                    <a:lstStyle/>
                    <a:p>
                      <a:pPr algn="ctr"/>
                      <a:r>
                        <a:rPr lang="en-US" sz="2400" dirty="0"/>
                        <a:t>Logical Link Control (LLC </a:t>
                      </a:r>
                      <a:r>
                        <a:rPr lang="en-US" sz="2400" dirty="0" err="1"/>
                        <a:t>subheader</a:t>
                      </a:r>
                      <a:r>
                        <a:rPr lang="en-US" sz="2400" dirty="0"/>
                        <a:t>,</a:t>
                      </a:r>
                      <a:r>
                        <a:rPr lang="en-US" sz="2400" baseline="0" dirty="0"/>
                        <a:t> 8 octets) (</a:t>
                      </a:r>
                      <a:r>
                        <a:rPr lang="en-US" sz="2400" baseline="0" dirty="0">
                          <a:solidFill>
                            <a:srgbClr val="FF0000"/>
                          </a:solidFill>
                        </a:rPr>
                        <a:t>Packet type</a:t>
                      </a:r>
                      <a:r>
                        <a:rPr lang="en-US" sz="2400" baseline="0" dirty="0"/>
                        <a:t>)</a:t>
                      </a:r>
                      <a:endParaRPr lang="en-US" sz="2400" dirty="0"/>
                    </a:p>
                  </a:txBody>
                  <a:tcPr>
                    <a:solidFill>
                      <a:schemeClr val="bg2"/>
                    </a:solidFill>
                  </a:tcPr>
                </a:tc>
                <a:extLst>
                  <a:ext uri="{0D108BD9-81ED-4DB2-BD59-A6C34878D82A}">
                    <a16:rowId xmlns:a16="http://schemas.microsoft.com/office/drawing/2014/main" val="10008"/>
                  </a:ext>
                </a:extLst>
              </a:tr>
              <a:tr h="370840">
                <a:tc>
                  <a:txBody>
                    <a:bodyPr/>
                    <a:lstStyle/>
                    <a:p>
                      <a:pPr algn="ctr"/>
                      <a:r>
                        <a:rPr lang="en-US" sz="2400" dirty="0"/>
                        <a:t>Packet (variable length) (</a:t>
                      </a:r>
                      <a:r>
                        <a:rPr lang="en-US" sz="2400" dirty="0">
                          <a:solidFill>
                            <a:srgbClr val="FF0000"/>
                          </a:solidFill>
                        </a:rPr>
                        <a:t>usually an IP packet</a:t>
                      </a:r>
                      <a:r>
                        <a:rPr lang="en-US" sz="2400" dirty="0"/>
                        <a:t>)</a:t>
                      </a:r>
                    </a:p>
                  </a:txBody>
                  <a:tcPr>
                    <a:solidFill>
                      <a:schemeClr val="bg2"/>
                    </a:solidFill>
                  </a:tcPr>
                </a:tc>
                <a:extLst>
                  <a:ext uri="{0D108BD9-81ED-4DB2-BD59-A6C34878D82A}">
                    <a16:rowId xmlns:a16="http://schemas.microsoft.com/office/drawing/2014/main" val="10009"/>
                  </a:ext>
                </a:extLst>
              </a:tr>
              <a:tr h="370840">
                <a:tc>
                  <a:txBody>
                    <a:bodyPr/>
                    <a:lstStyle/>
                    <a:p>
                      <a:pPr algn="ctr"/>
                      <a:r>
                        <a:rPr lang="en-US" sz="2400" dirty="0"/>
                        <a:t>PAD (Situation-Specific) (</a:t>
                      </a:r>
                      <a:r>
                        <a:rPr lang="en-US" sz="2400" dirty="0">
                          <a:solidFill>
                            <a:srgbClr val="FF0000"/>
                          </a:solidFill>
                        </a:rPr>
                        <a:t>“fill” data</a:t>
                      </a:r>
                      <a:r>
                        <a:rPr lang="en-US" sz="2400" baseline="0" dirty="0">
                          <a:solidFill>
                            <a:srgbClr val="FF0000"/>
                          </a:solidFill>
                        </a:rPr>
                        <a:t> field</a:t>
                      </a:r>
                      <a:r>
                        <a:rPr lang="en-US" sz="2400" baseline="0" dirty="0"/>
                        <a:t>)</a:t>
                      </a:r>
                      <a:endParaRPr lang="en-US" sz="2400" dirty="0"/>
                    </a:p>
                  </a:txBody>
                  <a:tcPr>
                    <a:solidFill>
                      <a:schemeClr val="bg2"/>
                    </a:solidFill>
                  </a:tcPr>
                </a:tc>
                <a:extLst>
                  <a:ext uri="{0D108BD9-81ED-4DB2-BD59-A6C34878D82A}">
                    <a16:rowId xmlns:a16="http://schemas.microsoft.com/office/drawing/2014/main" val="10010"/>
                  </a:ext>
                </a:extLst>
              </a:tr>
              <a:tr h="370840">
                <a:tc>
                  <a:txBody>
                    <a:bodyPr/>
                    <a:lstStyle/>
                    <a:p>
                      <a:pPr algn="ctr"/>
                      <a:r>
                        <a:rPr lang="en-US" sz="2400" dirty="0"/>
                        <a:t>Frame Check</a:t>
                      </a:r>
                      <a:r>
                        <a:rPr lang="en-US" sz="2400" baseline="0" dirty="0"/>
                        <a:t> Sequence (</a:t>
                      </a:r>
                      <a:r>
                        <a:rPr lang="en-US" sz="2400" baseline="0" dirty="0">
                          <a:solidFill>
                            <a:srgbClr val="FF0000"/>
                          </a:solidFill>
                        </a:rPr>
                        <a:t>for error checking</a:t>
                      </a:r>
                      <a:r>
                        <a:rPr lang="en-US" sz="2400" baseline="0" dirty="0"/>
                        <a:t>)</a:t>
                      </a:r>
                      <a:endParaRPr lang="en-US" sz="2400" dirty="0"/>
                    </a:p>
                  </a:txBody>
                  <a:tcPr>
                    <a:solidFill>
                      <a:schemeClr val="bg2"/>
                    </a:solidFill>
                  </a:tcPr>
                </a:tc>
                <a:extLst>
                  <a:ext uri="{0D108BD9-81ED-4DB2-BD59-A6C34878D82A}">
                    <a16:rowId xmlns:a16="http://schemas.microsoft.com/office/drawing/2014/main" val="10011"/>
                  </a:ext>
                </a:extLst>
              </a:tr>
            </a:tbl>
          </a:graphicData>
        </a:graphic>
      </p:graphicFrame>
      <p:sp>
        <p:nvSpPr>
          <p:cNvPr id="51230" name="Slide Number Placeholder 3"/>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4684202-8A1A-43F4-B206-1DCAD6ADCC6A}"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MAC Addresses</a:t>
            </a:r>
          </a:p>
        </p:txBody>
      </p:sp>
      <p:sp>
        <p:nvSpPr>
          <p:cNvPr id="5" name="Content Placeholder 4"/>
          <p:cNvSpPr>
            <a:spLocks noGrp="1"/>
          </p:cNvSpPr>
          <p:nvPr>
            <p:ph idx="1"/>
          </p:nvPr>
        </p:nvSpPr>
        <p:spPr>
          <a:xfrm>
            <a:off x="2700865" y="2490136"/>
            <a:ext cx="6798736" cy="1548465"/>
          </a:xfrm>
        </p:spPr>
        <p:txBody>
          <a:bodyPr>
            <a:normAutofit fontScale="85000" lnSpcReduction="10000"/>
          </a:bodyPr>
          <a:lstStyle/>
          <a:p>
            <a:r>
              <a:rPr lang="en-US" dirty="0"/>
              <a:t>48-bit number expressed in Hexadecimal Form</a:t>
            </a:r>
          </a:p>
          <a:p>
            <a:pPr lvl="1"/>
            <a:r>
              <a:rPr lang="en-US" dirty="0"/>
              <a:t>Bit 1 for broadcast, Bit 2 for local setting</a:t>
            </a:r>
          </a:p>
          <a:p>
            <a:pPr lvl="1"/>
            <a:r>
              <a:rPr lang="en-US" dirty="0"/>
              <a:t>Bits 3-24 are the Organizational Unique Identifier (OUI)</a:t>
            </a:r>
          </a:p>
          <a:p>
            <a:pPr lvl="1"/>
            <a:r>
              <a:rPr lang="en-US" dirty="0"/>
              <a:t>Bits 25-48 are the vendor-assigned end station address</a:t>
            </a:r>
          </a:p>
        </p:txBody>
      </p:sp>
      <p:sp>
        <p:nvSpPr>
          <p:cNvPr id="6" name="Rectangle 5"/>
          <p:cNvSpPr/>
          <p:nvPr/>
        </p:nvSpPr>
        <p:spPr>
          <a:xfrm>
            <a:off x="3877019" y="49530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OUI</a:t>
            </a:r>
          </a:p>
        </p:txBody>
      </p:sp>
      <p:sp>
        <p:nvSpPr>
          <p:cNvPr id="7" name="Rectangle 6"/>
          <p:cNvSpPr/>
          <p:nvPr/>
        </p:nvSpPr>
        <p:spPr>
          <a:xfrm>
            <a:off x="6096000" y="49530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Assigned</a:t>
            </a:r>
          </a:p>
        </p:txBody>
      </p:sp>
      <p:sp>
        <p:nvSpPr>
          <p:cNvPr id="8" name="Rectangle 7"/>
          <p:cNvSpPr/>
          <p:nvPr/>
        </p:nvSpPr>
        <p:spPr>
          <a:xfrm>
            <a:off x="3608277" y="4953000"/>
            <a:ext cx="1203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9" name="Rectangle 8"/>
          <p:cNvSpPr/>
          <p:nvPr/>
        </p:nvSpPr>
        <p:spPr>
          <a:xfrm>
            <a:off x="3744255" y="4953000"/>
            <a:ext cx="1203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p:cNvSpPr txBox="1"/>
          <p:nvPr/>
        </p:nvSpPr>
        <p:spPr>
          <a:xfrm>
            <a:off x="3566298" y="4561901"/>
            <a:ext cx="120371" cy="381000"/>
          </a:xfrm>
          <a:prstGeom prst="rect">
            <a:avLst/>
          </a:prstGeom>
          <a:noFill/>
        </p:spPr>
        <p:txBody>
          <a:bodyPr wrap="square" rtlCol="0">
            <a:spAutoFit/>
          </a:bodyPr>
          <a:lstStyle/>
          <a:p>
            <a:r>
              <a:rPr lang="en-US" dirty="0"/>
              <a:t>1</a:t>
            </a:r>
          </a:p>
        </p:txBody>
      </p:sp>
      <p:sp>
        <p:nvSpPr>
          <p:cNvPr id="13" name="TextBox 12"/>
          <p:cNvSpPr txBox="1"/>
          <p:nvPr/>
        </p:nvSpPr>
        <p:spPr>
          <a:xfrm>
            <a:off x="3718904" y="4561901"/>
            <a:ext cx="120371" cy="381000"/>
          </a:xfrm>
          <a:prstGeom prst="rect">
            <a:avLst/>
          </a:prstGeom>
          <a:noFill/>
        </p:spPr>
        <p:txBody>
          <a:bodyPr wrap="square" rtlCol="0">
            <a:spAutoFit/>
          </a:bodyPr>
          <a:lstStyle/>
          <a:p>
            <a:r>
              <a:rPr lang="en-US" dirty="0"/>
              <a:t>1</a:t>
            </a:r>
          </a:p>
        </p:txBody>
      </p:sp>
      <p:sp>
        <p:nvSpPr>
          <p:cNvPr id="14" name="TextBox 13"/>
          <p:cNvSpPr txBox="1"/>
          <p:nvPr/>
        </p:nvSpPr>
        <p:spPr>
          <a:xfrm>
            <a:off x="4572000" y="4561901"/>
            <a:ext cx="838200" cy="369332"/>
          </a:xfrm>
          <a:prstGeom prst="rect">
            <a:avLst/>
          </a:prstGeom>
          <a:noFill/>
        </p:spPr>
        <p:txBody>
          <a:bodyPr wrap="square" rtlCol="0">
            <a:spAutoFit/>
          </a:bodyPr>
          <a:lstStyle/>
          <a:p>
            <a:r>
              <a:rPr lang="en-US" dirty="0"/>
              <a:t>22-bits</a:t>
            </a:r>
          </a:p>
        </p:txBody>
      </p:sp>
      <p:sp>
        <p:nvSpPr>
          <p:cNvPr id="15" name="TextBox 14"/>
          <p:cNvSpPr txBox="1"/>
          <p:nvPr/>
        </p:nvSpPr>
        <p:spPr>
          <a:xfrm>
            <a:off x="6629400" y="4561901"/>
            <a:ext cx="838200" cy="369332"/>
          </a:xfrm>
          <a:prstGeom prst="rect">
            <a:avLst/>
          </a:prstGeom>
          <a:noFill/>
        </p:spPr>
        <p:txBody>
          <a:bodyPr wrap="square" rtlCol="0">
            <a:spAutoFit/>
          </a:bodyPr>
          <a:lstStyle/>
          <a:p>
            <a:r>
              <a:rPr lang="en-US" dirty="0"/>
              <a:t>24-bits</a:t>
            </a:r>
          </a:p>
        </p:txBody>
      </p:sp>
    </p:spTree>
    <p:extLst>
      <p:ext uri="{BB962C8B-B14F-4D97-AF65-F5344CB8AC3E}">
        <p14:creationId xmlns:p14="http://schemas.microsoft.com/office/powerpoint/2010/main" val="365655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609600"/>
            <a:ext cx="3848100" cy="2419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025" y="914400"/>
            <a:ext cx="3181350" cy="4991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5488" y="3810001"/>
            <a:ext cx="4276725" cy="2009775"/>
          </a:xfrm>
          <a:prstGeom prst="rect">
            <a:avLst/>
          </a:prstGeom>
        </p:spPr>
      </p:pic>
    </p:spTree>
    <p:extLst>
      <p:ext uri="{BB962C8B-B14F-4D97-AF65-F5344CB8AC3E}">
        <p14:creationId xmlns:p14="http://schemas.microsoft.com/office/powerpoint/2010/main" val="865799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isco.com/image/gif/paws/46792/eth_cross_cable_pin_hu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1" y="1524001"/>
            <a:ext cx="2867025" cy="1609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1" y="3581401"/>
            <a:ext cx="4276725" cy="2009775"/>
          </a:xfrm>
          <a:prstGeom prst="rect">
            <a:avLst/>
          </a:prstGeom>
        </p:spPr>
      </p:pic>
      <p:sp>
        <p:nvSpPr>
          <p:cNvPr id="2" name="TextBox 1"/>
          <p:cNvSpPr txBox="1"/>
          <p:nvPr/>
        </p:nvSpPr>
        <p:spPr>
          <a:xfrm>
            <a:off x="3505200" y="914400"/>
            <a:ext cx="4800600" cy="369332"/>
          </a:xfrm>
          <a:prstGeom prst="rect">
            <a:avLst/>
          </a:prstGeom>
          <a:noFill/>
        </p:spPr>
        <p:txBody>
          <a:bodyPr wrap="square" rtlCol="0">
            <a:spAutoFit/>
          </a:bodyPr>
          <a:lstStyle/>
          <a:p>
            <a:r>
              <a:rPr lang="en-US" dirty="0"/>
              <a:t>Cross-over Cable Wiring Diagram</a:t>
            </a:r>
          </a:p>
        </p:txBody>
      </p:sp>
    </p:spTree>
    <p:extLst>
      <p:ext uri="{BB962C8B-B14F-4D97-AF65-F5344CB8AC3E}">
        <p14:creationId xmlns:p14="http://schemas.microsoft.com/office/powerpoint/2010/main" val="2847778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1" y="685800"/>
            <a:ext cx="7248265" cy="3962400"/>
          </a:xfrm>
          <a:prstGeom prst="rect">
            <a:avLst/>
          </a:prstGeom>
        </p:spPr>
      </p:pic>
      <p:sp>
        <p:nvSpPr>
          <p:cNvPr id="5" name="TextBox 4"/>
          <p:cNvSpPr txBox="1"/>
          <p:nvPr/>
        </p:nvSpPr>
        <p:spPr>
          <a:xfrm>
            <a:off x="2667000" y="5105400"/>
            <a:ext cx="6781800" cy="923330"/>
          </a:xfrm>
          <a:prstGeom prst="rect">
            <a:avLst/>
          </a:prstGeom>
          <a:noFill/>
        </p:spPr>
        <p:txBody>
          <a:bodyPr wrap="square" rtlCol="0">
            <a:spAutoFit/>
          </a:bodyPr>
          <a:lstStyle/>
          <a:p>
            <a:pPr marL="342900" indent="-342900">
              <a:buFont typeface="Arial" panose="020B0604020202020204" pitchFamily="34" charset="0"/>
              <a:buChar char="•"/>
            </a:pPr>
            <a:r>
              <a:rPr lang="en-US" dirty="0"/>
              <a:t>Like devices use cross-over, unlike devices use straight-through</a:t>
            </a:r>
          </a:p>
          <a:p>
            <a:pPr marL="342900" indent="-342900">
              <a:buFont typeface="Arial" panose="020B0604020202020204" pitchFamily="34" charset="0"/>
              <a:buChar char="•"/>
            </a:pPr>
            <a:r>
              <a:rPr lang="en-US" b="1" dirty="0"/>
              <a:t>Auto-MDIX</a:t>
            </a:r>
            <a:r>
              <a:rPr lang="en-US" dirty="0"/>
              <a:t> or automatic medium-dependent interface crossover can accommodate </a:t>
            </a:r>
            <a:r>
              <a:rPr lang="en-US" b="1" dirty="0"/>
              <a:t>any</a:t>
            </a:r>
            <a:r>
              <a:rPr lang="en-US" dirty="0"/>
              <a:t> wiring configuration</a:t>
            </a:r>
          </a:p>
        </p:txBody>
      </p:sp>
    </p:spTree>
    <p:extLst>
      <p:ext uri="{BB962C8B-B14F-4D97-AF65-F5344CB8AC3E}">
        <p14:creationId xmlns:p14="http://schemas.microsoft.com/office/powerpoint/2010/main" val="95207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Optics</a:t>
            </a:r>
          </a:p>
        </p:txBody>
      </p:sp>
      <p:sp>
        <p:nvSpPr>
          <p:cNvPr id="3" name="Content Placeholder 2"/>
          <p:cNvSpPr>
            <a:spLocks noGrp="1"/>
          </p:cNvSpPr>
          <p:nvPr>
            <p:ph idx="1"/>
          </p:nvPr>
        </p:nvSpPr>
        <p:spPr/>
        <p:txBody>
          <a:bodyPr/>
          <a:lstStyle/>
          <a:p>
            <a:r>
              <a:rPr lang="en-US" dirty="0"/>
              <a:t>Fiber-optic cables can be used instead of UTP.</a:t>
            </a:r>
          </a:p>
          <a:p>
            <a:r>
              <a:rPr lang="en-US" dirty="0"/>
              <a:t>More expensive than copper UTP</a:t>
            </a:r>
          </a:p>
          <a:p>
            <a:r>
              <a:rPr lang="en-US" dirty="0"/>
              <a:t>Higher bandwidth and longer distance signal propagation</a:t>
            </a:r>
          </a:p>
          <a:p>
            <a:r>
              <a:rPr lang="en-US" dirty="0"/>
              <a:t>Usually used in the core portions of LAN’s</a:t>
            </a:r>
          </a:p>
        </p:txBody>
      </p:sp>
    </p:spTree>
    <p:extLst>
      <p:ext uri="{BB962C8B-B14F-4D97-AF65-F5344CB8AC3E}">
        <p14:creationId xmlns:p14="http://schemas.microsoft.com/office/powerpoint/2010/main" val="123463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4605395" y="2944486"/>
            <a:ext cx="2393070" cy="118982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Internet/WAN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420" y="3959875"/>
            <a:ext cx="1714500" cy="17145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502" y="4189393"/>
            <a:ext cx="1714500" cy="17145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5002" y="871212"/>
            <a:ext cx="1143000" cy="189865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796" y="729519"/>
            <a:ext cx="2266950" cy="1506855"/>
          </a:xfrm>
          <a:prstGeom prst="rect">
            <a:avLst/>
          </a:prstGeom>
        </p:spPr>
      </p:pic>
      <p:cxnSp>
        <p:nvCxnSpPr>
          <p:cNvPr id="10" name="Straight Connector 9"/>
          <p:cNvCxnSpPr>
            <a:endCxn id="7" idx="1"/>
          </p:cNvCxnSpPr>
          <p:nvPr/>
        </p:nvCxnSpPr>
        <p:spPr>
          <a:xfrm flipV="1">
            <a:off x="6907576" y="1820537"/>
            <a:ext cx="1897426" cy="150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2"/>
          </p:cNvCxnSpPr>
          <p:nvPr/>
        </p:nvCxnSpPr>
        <p:spPr>
          <a:xfrm>
            <a:off x="2707271" y="2236374"/>
            <a:ext cx="2368512" cy="991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227942" y="3855905"/>
            <a:ext cx="1652530" cy="1190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1"/>
          </p:cNvCxnSpPr>
          <p:nvPr/>
        </p:nvCxnSpPr>
        <p:spPr>
          <a:xfrm flipH="1" flipV="1">
            <a:off x="6466901" y="3959875"/>
            <a:ext cx="1766601" cy="108676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73796" y="2533880"/>
            <a:ext cx="1015168" cy="646331"/>
          </a:xfrm>
          <a:prstGeom prst="rect">
            <a:avLst/>
          </a:prstGeom>
          <a:noFill/>
        </p:spPr>
        <p:txBody>
          <a:bodyPr wrap="square" rtlCol="0">
            <a:spAutoFit/>
          </a:bodyPr>
          <a:lstStyle/>
          <a:p>
            <a:r>
              <a:rPr lang="en-US" dirty="0"/>
              <a:t>Home Office</a:t>
            </a:r>
          </a:p>
        </p:txBody>
      </p:sp>
      <p:sp>
        <p:nvSpPr>
          <p:cNvPr id="26" name="TextBox 25"/>
          <p:cNvSpPr txBox="1"/>
          <p:nvPr/>
        </p:nvSpPr>
        <p:spPr>
          <a:xfrm>
            <a:off x="3564124" y="5257562"/>
            <a:ext cx="1015168" cy="646331"/>
          </a:xfrm>
          <a:prstGeom prst="rect">
            <a:avLst/>
          </a:prstGeom>
          <a:noFill/>
        </p:spPr>
        <p:txBody>
          <a:bodyPr wrap="square" rtlCol="0">
            <a:spAutoFit/>
          </a:bodyPr>
          <a:lstStyle/>
          <a:p>
            <a:r>
              <a:rPr lang="en-US" dirty="0"/>
              <a:t>Main Office</a:t>
            </a:r>
          </a:p>
        </p:txBody>
      </p:sp>
      <p:sp>
        <p:nvSpPr>
          <p:cNvPr id="27" name="TextBox 26"/>
          <p:cNvSpPr txBox="1"/>
          <p:nvPr/>
        </p:nvSpPr>
        <p:spPr>
          <a:xfrm>
            <a:off x="10308336" y="5251084"/>
            <a:ext cx="1015168" cy="646331"/>
          </a:xfrm>
          <a:prstGeom prst="rect">
            <a:avLst/>
          </a:prstGeom>
          <a:noFill/>
        </p:spPr>
        <p:txBody>
          <a:bodyPr wrap="square" rtlCol="0">
            <a:spAutoFit/>
          </a:bodyPr>
          <a:lstStyle/>
          <a:p>
            <a:r>
              <a:rPr lang="en-US" dirty="0"/>
              <a:t>Branch Office</a:t>
            </a:r>
          </a:p>
        </p:txBody>
      </p:sp>
      <p:sp>
        <p:nvSpPr>
          <p:cNvPr id="28" name="TextBox 27"/>
          <p:cNvSpPr txBox="1"/>
          <p:nvPr/>
        </p:nvSpPr>
        <p:spPr>
          <a:xfrm>
            <a:off x="7348705" y="1096163"/>
            <a:ext cx="1015168" cy="646331"/>
          </a:xfrm>
          <a:prstGeom prst="rect">
            <a:avLst/>
          </a:prstGeom>
          <a:noFill/>
        </p:spPr>
        <p:txBody>
          <a:bodyPr wrap="square" rtlCol="0">
            <a:spAutoFit/>
          </a:bodyPr>
          <a:lstStyle/>
          <a:p>
            <a:r>
              <a:rPr lang="en-US" dirty="0"/>
              <a:t>Mobile User</a:t>
            </a:r>
          </a:p>
        </p:txBody>
      </p:sp>
    </p:spTree>
    <p:extLst>
      <p:ext uri="{BB962C8B-B14F-4D97-AF65-F5344CB8AC3E}">
        <p14:creationId xmlns:p14="http://schemas.microsoft.com/office/powerpoint/2010/main" val="2697539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Characteristics</a:t>
            </a:r>
          </a:p>
        </p:txBody>
      </p:sp>
      <p:graphicFrame>
        <p:nvGraphicFramePr>
          <p:cNvPr id="4" name="Content Placeholder 3"/>
          <p:cNvGraphicFramePr>
            <a:graphicFrameLocks noGrp="1"/>
          </p:cNvGraphicFramePr>
          <p:nvPr>
            <p:ph idx="1"/>
          </p:nvPr>
        </p:nvGraphicFramePr>
        <p:xfrm>
          <a:off x="2700338" y="2490788"/>
          <a:ext cx="6799262" cy="2225040"/>
        </p:xfrm>
        <a:graphic>
          <a:graphicData uri="http://schemas.openxmlformats.org/drawingml/2006/table">
            <a:tbl>
              <a:tblPr firstRow="1" bandRow="1">
                <a:tableStyleId>{5C22544A-7EE6-4342-B048-85BDC9FD1C3A}</a:tableStyleId>
              </a:tblPr>
              <a:tblGrid>
                <a:gridCol w="3399631">
                  <a:extLst>
                    <a:ext uri="{9D8B030D-6E8A-4147-A177-3AD203B41FA5}">
                      <a16:colId xmlns:a16="http://schemas.microsoft.com/office/drawing/2014/main" val="20000"/>
                    </a:ext>
                  </a:extLst>
                </a:gridCol>
                <a:gridCol w="3399631">
                  <a:extLst>
                    <a:ext uri="{9D8B030D-6E8A-4147-A177-3AD203B41FA5}">
                      <a16:colId xmlns:a16="http://schemas.microsoft.com/office/drawing/2014/main" val="20001"/>
                    </a:ext>
                  </a:extLst>
                </a:gridCol>
              </a:tblGrid>
              <a:tr h="370840">
                <a:tc>
                  <a:txBody>
                    <a:bodyPr/>
                    <a:lstStyle/>
                    <a:p>
                      <a:r>
                        <a:rPr lang="en-US" dirty="0"/>
                        <a:t>Multi-mode</a:t>
                      </a:r>
                      <a:r>
                        <a:rPr lang="en-US" baseline="0" dirty="0"/>
                        <a:t> Fiber MMF</a:t>
                      </a:r>
                      <a:endParaRPr lang="en-US" dirty="0"/>
                    </a:p>
                  </a:txBody>
                  <a:tcPr/>
                </a:tc>
                <a:tc>
                  <a:txBody>
                    <a:bodyPr/>
                    <a:lstStyle/>
                    <a:p>
                      <a:r>
                        <a:rPr lang="en-US" dirty="0"/>
                        <a:t>Single-mode</a:t>
                      </a:r>
                      <a:r>
                        <a:rPr lang="en-US" baseline="0" dirty="0"/>
                        <a:t> Fiber SMF</a:t>
                      </a:r>
                      <a:endParaRPr lang="en-US" dirty="0"/>
                    </a:p>
                  </a:txBody>
                  <a:tcPr/>
                </a:tc>
                <a:extLst>
                  <a:ext uri="{0D108BD9-81ED-4DB2-BD59-A6C34878D82A}">
                    <a16:rowId xmlns:a16="http://schemas.microsoft.com/office/drawing/2014/main" val="10000"/>
                  </a:ext>
                </a:extLst>
              </a:tr>
              <a:tr h="370840">
                <a:tc>
                  <a:txBody>
                    <a:bodyPr/>
                    <a:lstStyle/>
                    <a:p>
                      <a:r>
                        <a:rPr lang="en-US" dirty="0"/>
                        <a:t>LED transmitter</a:t>
                      </a:r>
                    </a:p>
                  </a:txBody>
                  <a:tcPr/>
                </a:tc>
                <a:tc>
                  <a:txBody>
                    <a:bodyPr/>
                    <a:lstStyle/>
                    <a:p>
                      <a:r>
                        <a:rPr lang="en-US" dirty="0"/>
                        <a:t>LED or Laser</a:t>
                      </a:r>
                    </a:p>
                  </a:txBody>
                  <a:tcPr/>
                </a:tc>
                <a:extLst>
                  <a:ext uri="{0D108BD9-81ED-4DB2-BD59-A6C34878D82A}">
                    <a16:rowId xmlns:a16="http://schemas.microsoft.com/office/drawing/2014/main" val="10001"/>
                  </a:ext>
                </a:extLst>
              </a:tr>
              <a:tr h="370840">
                <a:tc>
                  <a:txBody>
                    <a:bodyPr/>
                    <a:lstStyle/>
                    <a:p>
                      <a:r>
                        <a:rPr lang="en-US" dirty="0"/>
                        <a:t>Lower Bandwidth</a:t>
                      </a:r>
                    </a:p>
                  </a:txBody>
                  <a:tcPr/>
                </a:tc>
                <a:tc>
                  <a:txBody>
                    <a:bodyPr/>
                    <a:lstStyle/>
                    <a:p>
                      <a:r>
                        <a:rPr lang="en-US" dirty="0"/>
                        <a:t>Higher Bandwidth</a:t>
                      </a:r>
                    </a:p>
                  </a:txBody>
                  <a:tcPr/>
                </a:tc>
                <a:extLst>
                  <a:ext uri="{0D108BD9-81ED-4DB2-BD59-A6C34878D82A}">
                    <a16:rowId xmlns:a16="http://schemas.microsoft.com/office/drawing/2014/main" val="10002"/>
                  </a:ext>
                </a:extLst>
              </a:tr>
              <a:tr h="370840">
                <a:tc>
                  <a:txBody>
                    <a:bodyPr/>
                    <a:lstStyle/>
                    <a:p>
                      <a:r>
                        <a:rPr lang="en-US" dirty="0"/>
                        <a:t>Shorter Distances</a:t>
                      </a:r>
                    </a:p>
                  </a:txBody>
                  <a:tcPr/>
                </a:tc>
                <a:tc>
                  <a:txBody>
                    <a:bodyPr/>
                    <a:lstStyle/>
                    <a:p>
                      <a:r>
                        <a:rPr lang="en-US" dirty="0"/>
                        <a:t>Longer Distances</a:t>
                      </a:r>
                    </a:p>
                  </a:txBody>
                  <a:tcPr/>
                </a:tc>
                <a:extLst>
                  <a:ext uri="{0D108BD9-81ED-4DB2-BD59-A6C34878D82A}">
                    <a16:rowId xmlns:a16="http://schemas.microsoft.com/office/drawing/2014/main" val="10003"/>
                  </a:ext>
                </a:extLst>
              </a:tr>
              <a:tr h="370840">
                <a:tc>
                  <a:txBody>
                    <a:bodyPr/>
                    <a:lstStyle/>
                    <a:p>
                      <a:r>
                        <a:rPr lang="en-US" dirty="0"/>
                        <a:t>Less Expensive</a:t>
                      </a:r>
                    </a:p>
                  </a:txBody>
                  <a:tcPr/>
                </a:tc>
                <a:tc>
                  <a:txBody>
                    <a:bodyPr/>
                    <a:lstStyle/>
                    <a:p>
                      <a:r>
                        <a:rPr lang="en-US" dirty="0"/>
                        <a:t>More Expensive</a:t>
                      </a:r>
                    </a:p>
                  </a:txBody>
                  <a:tcPr/>
                </a:tc>
                <a:extLst>
                  <a:ext uri="{0D108BD9-81ED-4DB2-BD59-A6C34878D82A}">
                    <a16:rowId xmlns:a16="http://schemas.microsoft.com/office/drawing/2014/main" val="10004"/>
                  </a:ext>
                </a:extLst>
              </a:tr>
              <a:tr h="370840">
                <a:tc>
                  <a:txBody>
                    <a:bodyPr/>
                    <a:lstStyle/>
                    <a:p>
                      <a:r>
                        <a:rPr lang="en-US" dirty="0"/>
                        <a:t>LAN’s</a:t>
                      </a:r>
                    </a:p>
                  </a:txBody>
                  <a:tcPr/>
                </a:tc>
                <a:tc>
                  <a:txBody>
                    <a:bodyPr/>
                    <a:lstStyle/>
                    <a:p>
                      <a:r>
                        <a:rPr lang="en-US" dirty="0"/>
                        <a:t>Trunks/Core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46939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Current Standards</a:t>
            </a:r>
          </a:p>
        </p:txBody>
      </p:sp>
      <p:graphicFrame>
        <p:nvGraphicFramePr>
          <p:cNvPr id="4" name="Content Placeholder 3"/>
          <p:cNvGraphicFramePr>
            <a:graphicFrameLocks noGrp="1"/>
          </p:cNvGraphicFramePr>
          <p:nvPr>
            <p:ph idx="1"/>
          </p:nvPr>
        </p:nvGraphicFramePr>
        <p:xfrm>
          <a:off x="2700340" y="2362200"/>
          <a:ext cx="6799260" cy="3942080"/>
        </p:xfrm>
        <a:graphic>
          <a:graphicData uri="http://schemas.openxmlformats.org/drawingml/2006/table">
            <a:tbl>
              <a:tblPr firstRow="1" bandRow="1">
                <a:tableStyleId>{5C22544A-7EE6-4342-B048-85BDC9FD1C3A}</a:tableStyleId>
              </a:tblPr>
              <a:tblGrid>
                <a:gridCol w="1359852">
                  <a:extLst>
                    <a:ext uri="{9D8B030D-6E8A-4147-A177-3AD203B41FA5}">
                      <a16:colId xmlns:a16="http://schemas.microsoft.com/office/drawing/2014/main" val="20000"/>
                    </a:ext>
                  </a:extLst>
                </a:gridCol>
                <a:gridCol w="1359852">
                  <a:extLst>
                    <a:ext uri="{9D8B030D-6E8A-4147-A177-3AD203B41FA5}">
                      <a16:colId xmlns:a16="http://schemas.microsoft.com/office/drawing/2014/main" val="20001"/>
                    </a:ext>
                  </a:extLst>
                </a:gridCol>
                <a:gridCol w="1359852">
                  <a:extLst>
                    <a:ext uri="{9D8B030D-6E8A-4147-A177-3AD203B41FA5}">
                      <a16:colId xmlns:a16="http://schemas.microsoft.com/office/drawing/2014/main" val="20002"/>
                    </a:ext>
                  </a:extLst>
                </a:gridCol>
                <a:gridCol w="1359852">
                  <a:extLst>
                    <a:ext uri="{9D8B030D-6E8A-4147-A177-3AD203B41FA5}">
                      <a16:colId xmlns:a16="http://schemas.microsoft.com/office/drawing/2014/main" val="20003"/>
                    </a:ext>
                  </a:extLst>
                </a:gridCol>
                <a:gridCol w="1359852">
                  <a:extLst>
                    <a:ext uri="{9D8B030D-6E8A-4147-A177-3AD203B41FA5}">
                      <a16:colId xmlns:a16="http://schemas.microsoft.com/office/drawing/2014/main" val="20004"/>
                    </a:ext>
                  </a:extLst>
                </a:gridCol>
              </a:tblGrid>
              <a:tr h="370840">
                <a:tc>
                  <a:txBody>
                    <a:bodyPr/>
                    <a:lstStyle/>
                    <a:p>
                      <a:r>
                        <a:rPr lang="en-US" dirty="0"/>
                        <a:t>Name</a:t>
                      </a:r>
                    </a:p>
                  </a:txBody>
                  <a:tcPr/>
                </a:tc>
                <a:tc>
                  <a:txBody>
                    <a:bodyPr/>
                    <a:lstStyle/>
                    <a:p>
                      <a:r>
                        <a:rPr lang="en-US" dirty="0"/>
                        <a:t>Mode</a:t>
                      </a:r>
                    </a:p>
                  </a:txBody>
                  <a:tcPr/>
                </a:tc>
                <a:tc>
                  <a:txBody>
                    <a:bodyPr/>
                    <a:lstStyle/>
                    <a:p>
                      <a:r>
                        <a:rPr lang="en-US" dirty="0"/>
                        <a:t>Wavelength</a:t>
                      </a:r>
                    </a:p>
                  </a:txBody>
                  <a:tcPr/>
                </a:tc>
                <a:tc>
                  <a:txBody>
                    <a:bodyPr/>
                    <a:lstStyle/>
                    <a:p>
                      <a:r>
                        <a:rPr lang="en-US" dirty="0"/>
                        <a:t>Distance</a:t>
                      </a:r>
                    </a:p>
                  </a:txBody>
                  <a:tcPr/>
                </a:tc>
                <a:tc>
                  <a:txBody>
                    <a:bodyPr/>
                    <a:lstStyle/>
                    <a:p>
                      <a:r>
                        <a:rPr lang="en-US" dirty="0"/>
                        <a:t>Core size</a:t>
                      </a:r>
                    </a:p>
                  </a:txBody>
                  <a:tcPr/>
                </a:tc>
                <a:extLst>
                  <a:ext uri="{0D108BD9-81ED-4DB2-BD59-A6C34878D82A}">
                    <a16:rowId xmlns:a16="http://schemas.microsoft.com/office/drawing/2014/main" val="10000"/>
                  </a:ext>
                </a:extLst>
              </a:tr>
              <a:tr h="370840">
                <a:tc>
                  <a:txBody>
                    <a:bodyPr/>
                    <a:lstStyle/>
                    <a:p>
                      <a:r>
                        <a:rPr lang="en-US" dirty="0"/>
                        <a:t>100Base FX</a:t>
                      </a:r>
                    </a:p>
                  </a:txBody>
                  <a:tcPr/>
                </a:tc>
                <a:tc>
                  <a:txBody>
                    <a:bodyPr/>
                    <a:lstStyle/>
                    <a:p>
                      <a:r>
                        <a:rPr lang="en-US" dirty="0"/>
                        <a:t>Multimode</a:t>
                      </a:r>
                    </a:p>
                  </a:txBody>
                  <a:tcPr/>
                </a:tc>
                <a:tc>
                  <a:txBody>
                    <a:bodyPr/>
                    <a:lstStyle/>
                    <a:p>
                      <a:r>
                        <a:rPr lang="en-US" dirty="0"/>
                        <a:t>1350 nm</a:t>
                      </a:r>
                    </a:p>
                  </a:txBody>
                  <a:tcPr/>
                </a:tc>
                <a:tc>
                  <a:txBody>
                    <a:bodyPr/>
                    <a:lstStyle/>
                    <a:p>
                      <a:r>
                        <a:rPr lang="en-US" dirty="0"/>
                        <a:t>412 meters</a:t>
                      </a:r>
                    </a:p>
                  </a:txBody>
                  <a:tcPr/>
                </a:tc>
                <a:tc>
                  <a:txBody>
                    <a:bodyPr/>
                    <a:lstStyle/>
                    <a:p>
                      <a:r>
                        <a:rPr lang="en-US" dirty="0"/>
                        <a:t>50 or 62.5 microns</a:t>
                      </a:r>
                    </a:p>
                  </a:txBody>
                  <a:tcPr/>
                </a:tc>
                <a:extLst>
                  <a:ext uri="{0D108BD9-81ED-4DB2-BD59-A6C34878D82A}">
                    <a16:rowId xmlns:a16="http://schemas.microsoft.com/office/drawing/2014/main" val="10001"/>
                  </a:ext>
                </a:extLst>
              </a:tr>
              <a:tr h="370840">
                <a:tc>
                  <a:txBody>
                    <a:bodyPr/>
                    <a:lstStyle/>
                    <a:p>
                      <a:r>
                        <a:rPr lang="en-US" dirty="0"/>
                        <a:t>100Base SX</a:t>
                      </a:r>
                    </a:p>
                  </a:txBody>
                  <a:tcPr/>
                </a:tc>
                <a:tc>
                  <a:txBody>
                    <a:bodyPr/>
                    <a:lstStyle/>
                    <a:p>
                      <a:r>
                        <a:rPr lang="en-US" dirty="0"/>
                        <a:t>Multimode</a:t>
                      </a:r>
                    </a:p>
                  </a:txBody>
                  <a:tcPr/>
                </a:tc>
                <a:tc>
                  <a:txBody>
                    <a:bodyPr/>
                    <a:lstStyle/>
                    <a:p>
                      <a:r>
                        <a:rPr lang="en-US" dirty="0"/>
                        <a:t>850 nm</a:t>
                      </a:r>
                    </a:p>
                  </a:txBody>
                  <a:tcPr/>
                </a:tc>
                <a:tc>
                  <a:txBody>
                    <a:bodyPr/>
                    <a:lstStyle/>
                    <a:p>
                      <a:r>
                        <a:rPr lang="en-US" dirty="0"/>
                        <a:t>550 meters</a:t>
                      </a:r>
                    </a:p>
                  </a:txBody>
                  <a:tcPr/>
                </a:tc>
                <a:tc>
                  <a:txBody>
                    <a:bodyPr/>
                    <a:lstStyle/>
                    <a:p>
                      <a:r>
                        <a:rPr lang="en-US" dirty="0"/>
                        <a:t>50 microns</a:t>
                      </a:r>
                    </a:p>
                  </a:txBody>
                  <a:tcPr/>
                </a:tc>
                <a:extLst>
                  <a:ext uri="{0D108BD9-81ED-4DB2-BD59-A6C34878D82A}">
                    <a16:rowId xmlns:a16="http://schemas.microsoft.com/office/drawing/2014/main" val="10002"/>
                  </a:ext>
                </a:extLst>
              </a:tr>
              <a:tr h="370840">
                <a:tc>
                  <a:txBody>
                    <a:bodyPr/>
                    <a:lstStyle/>
                    <a:p>
                      <a:r>
                        <a:rPr lang="en-US" dirty="0"/>
                        <a:t>100Base LX</a:t>
                      </a:r>
                    </a:p>
                  </a:txBody>
                  <a:tcPr/>
                </a:tc>
                <a:tc>
                  <a:txBody>
                    <a:bodyPr/>
                    <a:lstStyle/>
                    <a:p>
                      <a:r>
                        <a:rPr lang="en-US" dirty="0" err="1"/>
                        <a:t>Singlemode</a:t>
                      </a:r>
                      <a:endParaRPr lang="en-US" dirty="0"/>
                    </a:p>
                  </a:txBody>
                  <a:tcPr/>
                </a:tc>
                <a:tc>
                  <a:txBody>
                    <a:bodyPr/>
                    <a:lstStyle/>
                    <a:p>
                      <a:r>
                        <a:rPr lang="en-US" dirty="0"/>
                        <a:t>1310/1550 nm</a:t>
                      </a:r>
                    </a:p>
                  </a:txBody>
                  <a:tcPr/>
                </a:tc>
                <a:tc>
                  <a:txBody>
                    <a:bodyPr/>
                    <a:lstStyle/>
                    <a:p>
                      <a:r>
                        <a:rPr lang="en-US" dirty="0"/>
                        <a:t>10 kilometers</a:t>
                      </a:r>
                    </a:p>
                  </a:txBody>
                  <a:tcPr/>
                </a:tc>
                <a:tc>
                  <a:txBody>
                    <a:bodyPr/>
                    <a:lstStyle/>
                    <a:p>
                      <a:r>
                        <a:rPr lang="en-US" dirty="0"/>
                        <a:t>8.3 microns (dual strand)</a:t>
                      </a:r>
                    </a:p>
                  </a:txBody>
                  <a:tcPr/>
                </a:tc>
                <a:extLst>
                  <a:ext uri="{0D108BD9-81ED-4DB2-BD59-A6C34878D82A}">
                    <a16:rowId xmlns:a16="http://schemas.microsoft.com/office/drawing/2014/main" val="10003"/>
                  </a:ext>
                </a:extLst>
              </a:tr>
              <a:tr h="370840">
                <a:tc>
                  <a:txBody>
                    <a:bodyPr/>
                    <a:lstStyle/>
                    <a:p>
                      <a:r>
                        <a:rPr lang="en-US" dirty="0"/>
                        <a:t>1000Base SX</a:t>
                      </a:r>
                    </a:p>
                  </a:txBody>
                  <a:tcPr/>
                </a:tc>
                <a:tc>
                  <a:txBody>
                    <a:bodyPr/>
                    <a:lstStyle/>
                    <a:p>
                      <a:r>
                        <a:rPr lang="en-US" dirty="0"/>
                        <a:t>Multimode</a:t>
                      </a:r>
                    </a:p>
                  </a:txBody>
                  <a:tcPr/>
                </a:tc>
                <a:tc>
                  <a:txBody>
                    <a:bodyPr/>
                    <a:lstStyle/>
                    <a:p>
                      <a:r>
                        <a:rPr lang="en-US" dirty="0"/>
                        <a:t>770 – 860 nm</a:t>
                      </a:r>
                    </a:p>
                  </a:txBody>
                  <a:tcPr/>
                </a:tc>
                <a:tc>
                  <a:txBody>
                    <a:bodyPr/>
                    <a:lstStyle/>
                    <a:p>
                      <a:r>
                        <a:rPr lang="en-US" dirty="0"/>
                        <a:t>220-550</a:t>
                      </a:r>
                      <a:r>
                        <a:rPr lang="en-US" baseline="0" dirty="0"/>
                        <a:t> meters</a:t>
                      </a:r>
                      <a:endParaRPr lang="en-US" dirty="0"/>
                    </a:p>
                  </a:txBody>
                  <a:tcPr/>
                </a:tc>
                <a:tc>
                  <a:txBody>
                    <a:bodyPr/>
                    <a:lstStyle/>
                    <a:p>
                      <a:r>
                        <a:rPr lang="en-US" dirty="0"/>
                        <a:t>50 or 62.5 microns</a:t>
                      </a:r>
                    </a:p>
                  </a:txBody>
                  <a:tcPr/>
                </a:tc>
                <a:extLst>
                  <a:ext uri="{0D108BD9-81ED-4DB2-BD59-A6C34878D82A}">
                    <a16:rowId xmlns:a16="http://schemas.microsoft.com/office/drawing/2014/main" val="10004"/>
                  </a:ext>
                </a:extLst>
              </a:tr>
              <a:tr h="370840">
                <a:tc>
                  <a:txBody>
                    <a:bodyPr/>
                    <a:lstStyle/>
                    <a:p>
                      <a:r>
                        <a:rPr lang="en-US" dirty="0"/>
                        <a:t>1000Base LX</a:t>
                      </a:r>
                    </a:p>
                  </a:txBody>
                  <a:tcPr/>
                </a:tc>
                <a:tc>
                  <a:txBody>
                    <a:bodyPr/>
                    <a:lstStyle/>
                    <a:p>
                      <a:r>
                        <a:rPr lang="en-US" dirty="0" err="1"/>
                        <a:t>Singlemode</a:t>
                      </a:r>
                      <a:endParaRPr lang="en-US" dirty="0"/>
                    </a:p>
                  </a:txBody>
                  <a:tcPr/>
                </a:tc>
                <a:tc>
                  <a:txBody>
                    <a:bodyPr/>
                    <a:lstStyle/>
                    <a:p>
                      <a:r>
                        <a:rPr lang="en-US" dirty="0"/>
                        <a:t>1270 - 1355</a:t>
                      </a:r>
                    </a:p>
                  </a:txBody>
                  <a:tcPr/>
                </a:tc>
                <a:tc>
                  <a:txBody>
                    <a:bodyPr/>
                    <a:lstStyle/>
                    <a:p>
                      <a:r>
                        <a:rPr lang="en-US" dirty="0"/>
                        <a:t>5 kilometers</a:t>
                      </a:r>
                    </a:p>
                  </a:txBody>
                  <a:tcPr/>
                </a:tc>
                <a:tc>
                  <a:txBody>
                    <a:bodyPr/>
                    <a:lstStyle/>
                    <a:p>
                      <a:r>
                        <a:rPr lang="en-US" dirty="0"/>
                        <a:t>10 microns</a:t>
                      </a:r>
                    </a:p>
                  </a:txBody>
                  <a:tcPr/>
                </a:tc>
                <a:extLst>
                  <a:ext uri="{0D108BD9-81ED-4DB2-BD59-A6C34878D82A}">
                    <a16:rowId xmlns:a16="http://schemas.microsoft.com/office/drawing/2014/main" val="10005"/>
                  </a:ext>
                </a:extLst>
              </a:tr>
              <a:tr h="370840">
                <a:tc>
                  <a:txBody>
                    <a:bodyPr/>
                    <a:lstStyle/>
                    <a:p>
                      <a:r>
                        <a:rPr lang="en-US" dirty="0"/>
                        <a:t>1000Base LX</a:t>
                      </a:r>
                    </a:p>
                  </a:txBody>
                  <a:tcPr/>
                </a:tc>
                <a:tc>
                  <a:txBody>
                    <a:bodyPr/>
                    <a:lstStyle/>
                    <a:p>
                      <a:r>
                        <a:rPr lang="en-US" dirty="0"/>
                        <a:t>Multimode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1270 - 1355</a:t>
                      </a:r>
                    </a:p>
                    <a:p>
                      <a:endParaRPr lang="en-US" dirty="0"/>
                    </a:p>
                  </a:txBody>
                  <a:tcPr/>
                </a:tc>
                <a:tc>
                  <a:txBody>
                    <a:bodyPr/>
                    <a:lstStyle/>
                    <a:p>
                      <a:r>
                        <a:rPr lang="en-US" dirty="0"/>
                        <a:t>300-550 meters</a:t>
                      </a:r>
                    </a:p>
                  </a:txBody>
                  <a:tcPr/>
                </a:tc>
                <a:tc>
                  <a:txBody>
                    <a:bodyPr/>
                    <a:lstStyle/>
                    <a:p>
                      <a:r>
                        <a:rPr lang="en-US" dirty="0"/>
                        <a:t>50 microns</a:t>
                      </a:r>
                    </a:p>
                  </a:txBody>
                  <a:tcPr/>
                </a:tc>
                <a:extLst>
                  <a:ext uri="{0D108BD9-81ED-4DB2-BD59-A6C34878D82A}">
                    <a16:rowId xmlns:a16="http://schemas.microsoft.com/office/drawing/2014/main" val="1035051188"/>
                  </a:ext>
                </a:extLst>
              </a:tr>
            </a:tbl>
          </a:graphicData>
        </a:graphic>
      </p:graphicFrame>
    </p:spTree>
    <p:extLst>
      <p:ext uri="{BB962C8B-B14F-4D97-AF65-F5344CB8AC3E}">
        <p14:creationId xmlns:p14="http://schemas.microsoft.com/office/powerpoint/2010/main" val="3662932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43000"/>
            <a:ext cx="2362200" cy="2362200"/>
          </a:xfrm>
          <a:prstGeom prst="rect">
            <a:avLst/>
          </a:prstGeom>
        </p:spPr>
      </p:pic>
      <p:sp>
        <p:nvSpPr>
          <p:cNvPr id="7" name="TextBox 6"/>
          <p:cNvSpPr txBox="1"/>
          <p:nvPr/>
        </p:nvSpPr>
        <p:spPr>
          <a:xfrm>
            <a:off x="3962400" y="3962400"/>
            <a:ext cx="3733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ST: patch panels</a:t>
            </a:r>
          </a:p>
          <a:p>
            <a:pPr marL="285750" indent="-285750">
              <a:buFont typeface="Arial" panose="020B0604020202020204" pitchFamily="34" charset="0"/>
              <a:buChar char="•"/>
            </a:pPr>
            <a:r>
              <a:rPr lang="en-US" dirty="0"/>
              <a:t>FC: patch panels</a:t>
            </a:r>
          </a:p>
          <a:p>
            <a:pPr marL="285750" indent="-285750">
              <a:buFont typeface="Arial" panose="020B0604020202020204" pitchFamily="34" charset="0"/>
              <a:buChar char="•"/>
            </a:pPr>
            <a:r>
              <a:rPr lang="en-US" dirty="0"/>
              <a:t>SC: enterprise hardware</a:t>
            </a:r>
          </a:p>
          <a:p>
            <a:pPr marL="285750" indent="-285750">
              <a:buFont typeface="Arial" panose="020B0604020202020204" pitchFamily="34" charset="0"/>
              <a:buChar char="•"/>
            </a:pPr>
            <a:r>
              <a:rPr lang="en-US" dirty="0"/>
              <a:t>LC: newer, smaller for enterprise hardware</a:t>
            </a:r>
          </a:p>
        </p:txBody>
      </p:sp>
    </p:spTree>
    <p:extLst>
      <p:ext uri="{BB962C8B-B14F-4D97-AF65-F5344CB8AC3E}">
        <p14:creationId xmlns:p14="http://schemas.microsoft.com/office/powerpoint/2010/main" val="426154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1"/>
            <a:ext cx="8734356" cy="47720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676401" y="152400"/>
            <a:ext cx="2362200" cy="1438968"/>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48201" y="76201"/>
            <a:ext cx="2393680" cy="13716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8153400" y="609600"/>
            <a:ext cx="2305050" cy="1342632"/>
          </a:xfrm>
          <a:prstGeom prst="rect">
            <a:avLst/>
          </a:prstGeom>
          <a:noFill/>
          <a:ln w="9525">
            <a:noFill/>
            <a:miter lim="800000"/>
            <a:headEnd/>
            <a:tailEnd/>
          </a:ln>
        </p:spPr>
      </p:pic>
      <p:sp>
        <p:nvSpPr>
          <p:cNvPr id="8" name="TextBox 7"/>
          <p:cNvSpPr txBox="1"/>
          <p:nvPr/>
        </p:nvSpPr>
        <p:spPr>
          <a:xfrm>
            <a:off x="4038600" y="5181601"/>
            <a:ext cx="2819400" cy="1200329"/>
          </a:xfrm>
          <a:prstGeom prst="rect">
            <a:avLst/>
          </a:prstGeom>
          <a:solidFill>
            <a:schemeClr val="bg2"/>
          </a:solidFill>
        </p:spPr>
        <p:txBody>
          <a:bodyPr wrap="square" rtlCol="0">
            <a:spAutoFit/>
          </a:bodyPr>
          <a:lstStyle/>
          <a:p>
            <a:r>
              <a:rPr lang="en-US" dirty="0"/>
              <a:t>Ports travelled:</a:t>
            </a:r>
          </a:p>
          <a:p>
            <a:r>
              <a:rPr lang="en-US" dirty="0"/>
              <a:t>Switch 1, Port 5</a:t>
            </a:r>
          </a:p>
          <a:p>
            <a:r>
              <a:rPr lang="en-US" dirty="0"/>
              <a:t>Switch 2, Port 7</a:t>
            </a:r>
          </a:p>
          <a:p>
            <a:r>
              <a:rPr lang="en-US" dirty="0"/>
              <a:t>Switch 3, Port 6</a:t>
            </a:r>
          </a:p>
        </p:txBody>
      </p:sp>
      <p:sp>
        <p:nvSpPr>
          <p:cNvPr id="9" name="5-Point Star 8"/>
          <p:cNvSpPr/>
          <p:nvPr/>
        </p:nvSpPr>
        <p:spPr>
          <a:xfrm>
            <a:off x="2057400" y="1295400"/>
            <a:ext cx="152400" cy="1524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5105400" y="1219200"/>
            <a:ext cx="152400" cy="1524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8610600" y="1752600"/>
            <a:ext cx="152400" cy="1524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254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Cisco IOS</a:t>
            </a:r>
          </a:p>
        </p:txBody>
      </p:sp>
      <p:sp>
        <p:nvSpPr>
          <p:cNvPr id="3" name="Subtitle 2"/>
          <p:cNvSpPr>
            <a:spLocks noGrp="1"/>
          </p:cNvSpPr>
          <p:nvPr>
            <p:ph type="subTitle" idx="1"/>
          </p:nvPr>
        </p:nvSpPr>
        <p:spPr/>
        <p:txBody>
          <a:bodyPr/>
          <a:lstStyle/>
          <a:p>
            <a:r>
              <a:rPr lang="en-US" dirty="0"/>
              <a:t>Operating System</a:t>
            </a:r>
          </a:p>
          <a:p>
            <a:r>
              <a:rPr lang="en-US" dirty="0"/>
              <a:t>&amp;</a:t>
            </a:r>
          </a:p>
          <a:p>
            <a:r>
              <a:rPr lang="en-US" dirty="0"/>
              <a:t>Command Line Interface, CLI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Cisco IOS</a:t>
            </a:r>
          </a:p>
        </p:txBody>
      </p:sp>
      <p:sp>
        <p:nvSpPr>
          <p:cNvPr id="3" name="Content Placeholder 2"/>
          <p:cNvSpPr>
            <a:spLocks noGrp="1"/>
          </p:cNvSpPr>
          <p:nvPr>
            <p:ph idx="1"/>
          </p:nvPr>
        </p:nvSpPr>
        <p:spPr/>
        <p:txBody>
          <a:bodyPr>
            <a:normAutofit/>
          </a:bodyPr>
          <a:lstStyle/>
          <a:p>
            <a:r>
              <a:rPr lang="en-US" dirty="0"/>
              <a:t>Originally Cisco Internetworking Operating System, now just IOS</a:t>
            </a:r>
          </a:p>
          <a:p>
            <a:r>
              <a:rPr lang="en-US" dirty="0"/>
              <a:t>Operating system for Cisco switches and routers.</a:t>
            </a:r>
          </a:p>
          <a:p>
            <a:r>
              <a:rPr lang="en-US" dirty="0"/>
              <a:t>Standard interface is the command-line interface or CLI which uses text-based commands.</a:t>
            </a:r>
          </a:p>
          <a:p>
            <a:r>
              <a:rPr lang="en-US" dirty="0"/>
              <a:t>A GUI interface exists: Cisco Web Browser UI, but Cisco requires CLI knowledge as the basis for configuring its devices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90800" y="685801"/>
            <a:ext cx="7086600" cy="5492115"/>
          </a:xfrm>
          <a:prstGeom prst="rect">
            <a:avLst/>
          </a:prstGeom>
          <a:noFill/>
          <a:ln w="9525">
            <a:noFill/>
            <a:miter lim="800000"/>
            <a:headEnd/>
            <a:tailEnd/>
          </a:ln>
        </p:spPr>
      </p:pic>
      <p:sp>
        <p:nvSpPr>
          <p:cNvPr id="5" name="TextBox 4"/>
          <p:cNvSpPr txBox="1"/>
          <p:nvPr/>
        </p:nvSpPr>
        <p:spPr>
          <a:xfrm>
            <a:off x="6477000" y="2590801"/>
            <a:ext cx="2667000" cy="646331"/>
          </a:xfrm>
          <a:prstGeom prst="rect">
            <a:avLst/>
          </a:prstGeom>
          <a:solidFill>
            <a:schemeClr val="accent1">
              <a:lumMod val="40000"/>
              <a:lumOff val="60000"/>
            </a:schemeClr>
          </a:solidFill>
        </p:spPr>
        <p:txBody>
          <a:bodyPr wrap="square" rtlCol="0">
            <a:spAutoFit/>
          </a:bodyPr>
          <a:lstStyle/>
          <a:p>
            <a:r>
              <a:rPr lang="en-US" dirty="0"/>
              <a:t>Console screen at router start-up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0" y="1720840"/>
            <a:ext cx="4572000" cy="3416320"/>
          </a:xfrm>
          <a:prstGeom prst="rect">
            <a:avLst/>
          </a:prstGeom>
        </p:spPr>
        <p:txBody>
          <a:bodyPr>
            <a:spAutoFit/>
          </a:bodyPr>
          <a:lstStyle/>
          <a:p>
            <a:endParaRPr lang="en-US" dirty="0"/>
          </a:p>
          <a:p>
            <a:r>
              <a:rPr lang="en-US" dirty="0"/>
              <a:t>router&gt;enable</a:t>
            </a:r>
          </a:p>
          <a:p>
            <a:r>
              <a:rPr lang="en-US" dirty="0"/>
              <a:t>router#</a:t>
            </a:r>
          </a:p>
          <a:p>
            <a:r>
              <a:rPr lang="en-US" dirty="0" err="1"/>
              <a:t>router#config</a:t>
            </a:r>
            <a:r>
              <a:rPr lang="en-US" dirty="0"/>
              <a:t> t</a:t>
            </a:r>
          </a:p>
          <a:p>
            <a:r>
              <a:rPr lang="en-US" dirty="0"/>
              <a:t>Enter configuration commands, one per line.  End with CNTL/Z.</a:t>
            </a:r>
          </a:p>
          <a:p>
            <a:r>
              <a:rPr lang="en-US" dirty="0"/>
              <a:t>router(</a:t>
            </a:r>
            <a:r>
              <a:rPr lang="en-US" dirty="0" err="1"/>
              <a:t>config</a:t>
            </a:r>
            <a:r>
              <a:rPr lang="en-US" dirty="0"/>
              <a:t>)#hostname </a:t>
            </a:r>
            <a:r>
              <a:rPr lang="en-US" dirty="0" err="1"/>
              <a:t>testrouter</a:t>
            </a:r>
            <a:endParaRPr lang="en-US" dirty="0"/>
          </a:p>
          <a:p>
            <a:r>
              <a:rPr lang="en-US" dirty="0" err="1"/>
              <a:t>testrouter</a:t>
            </a:r>
            <a:r>
              <a:rPr lang="en-US" dirty="0"/>
              <a:t>(</a:t>
            </a:r>
            <a:r>
              <a:rPr lang="en-US" dirty="0" err="1"/>
              <a:t>config</a:t>
            </a:r>
            <a:r>
              <a:rPr lang="en-US" dirty="0"/>
              <a:t>)#end</a:t>
            </a:r>
          </a:p>
          <a:p>
            <a:r>
              <a:rPr lang="en-US" dirty="0" err="1"/>
              <a:t>testrouter</a:t>
            </a:r>
            <a:r>
              <a:rPr lang="en-US" dirty="0"/>
              <a:t>#</a:t>
            </a:r>
          </a:p>
          <a:p>
            <a:r>
              <a:rPr lang="en-US" dirty="0"/>
              <a:t>%SYS-5-CONFIG_I: Configured from console by console</a:t>
            </a:r>
          </a:p>
          <a:p>
            <a:r>
              <a:rPr lang="en-US" dirty="0"/>
              <a:t>exit</a:t>
            </a:r>
          </a:p>
        </p:txBody>
      </p:sp>
      <p:sp>
        <p:nvSpPr>
          <p:cNvPr id="4" name="TextBox 3"/>
          <p:cNvSpPr txBox="1"/>
          <p:nvPr/>
        </p:nvSpPr>
        <p:spPr>
          <a:xfrm>
            <a:off x="4419600" y="762001"/>
            <a:ext cx="2819400" cy="646331"/>
          </a:xfrm>
          <a:prstGeom prst="rect">
            <a:avLst/>
          </a:prstGeom>
          <a:solidFill>
            <a:schemeClr val="accent1">
              <a:lumMod val="40000"/>
              <a:lumOff val="60000"/>
            </a:schemeClr>
          </a:solidFill>
        </p:spPr>
        <p:txBody>
          <a:bodyPr wrap="square" rtlCol="0">
            <a:spAutoFit/>
          </a:bodyPr>
          <a:lstStyle/>
          <a:p>
            <a:r>
              <a:rPr lang="en-US" dirty="0"/>
              <a:t>‘enable’ command to move to ‘privileged exec’</a:t>
            </a:r>
          </a:p>
        </p:txBody>
      </p:sp>
      <p:cxnSp>
        <p:nvCxnSpPr>
          <p:cNvPr id="6" name="Straight Arrow Connector 5"/>
          <p:cNvCxnSpPr>
            <a:stCxn id="4" idx="2"/>
          </p:cNvCxnSpPr>
          <p:nvPr/>
        </p:nvCxnSpPr>
        <p:spPr>
          <a:xfrm flipH="1">
            <a:off x="5105400" y="1408332"/>
            <a:ext cx="723900" cy="649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86600" y="1905000"/>
            <a:ext cx="2209800" cy="923330"/>
          </a:xfrm>
          <a:prstGeom prst="rect">
            <a:avLst/>
          </a:prstGeom>
          <a:solidFill>
            <a:schemeClr val="accent1">
              <a:lumMod val="40000"/>
              <a:lumOff val="60000"/>
            </a:schemeClr>
          </a:solidFill>
        </p:spPr>
        <p:txBody>
          <a:bodyPr wrap="square" rtlCol="0">
            <a:spAutoFit/>
          </a:bodyPr>
          <a:lstStyle/>
          <a:p>
            <a:r>
              <a:rPr lang="en-US" dirty="0"/>
              <a:t>Prompt changes to indicate ‘privileged exec’ mode</a:t>
            </a:r>
          </a:p>
        </p:txBody>
      </p:sp>
      <p:cxnSp>
        <p:nvCxnSpPr>
          <p:cNvPr id="9" name="Straight Arrow Connector 8"/>
          <p:cNvCxnSpPr>
            <a:stCxn id="7" idx="1"/>
          </p:cNvCxnSpPr>
          <p:nvPr/>
        </p:nvCxnSpPr>
        <p:spPr>
          <a:xfrm flipH="1">
            <a:off x="4800600" y="2366666"/>
            <a:ext cx="2286000" cy="71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6200" y="533400"/>
            <a:ext cx="4572000" cy="6017032"/>
          </a:xfrm>
          <a:prstGeom prst="rect">
            <a:avLst/>
          </a:prstGeom>
        </p:spPr>
        <p:txBody>
          <a:bodyPr wrap="square">
            <a:spAutoFit/>
          </a:bodyPr>
          <a:lstStyle/>
          <a:p>
            <a:r>
              <a:rPr lang="en-US" sz="1100" dirty="0" err="1"/>
              <a:t>testrouter</a:t>
            </a:r>
            <a:r>
              <a:rPr lang="en-US" sz="1100" dirty="0"/>
              <a:t>&gt;enable</a:t>
            </a:r>
          </a:p>
          <a:p>
            <a:r>
              <a:rPr lang="en-US" sz="1100" dirty="0" err="1"/>
              <a:t>testrouter</a:t>
            </a:r>
            <a:r>
              <a:rPr lang="en-US" sz="1100" dirty="0"/>
              <a:t>#?</a:t>
            </a:r>
          </a:p>
          <a:p>
            <a:r>
              <a:rPr lang="en-US" sz="1100" dirty="0"/>
              <a:t>Exec commands:</a:t>
            </a:r>
          </a:p>
          <a:p>
            <a:r>
              <a:rPr lang="en-US" sz="1100" dirty="0"/>
              <a:t>  &lt;1-99&gt;      Session number to resume</a:t>
            </a:r>
          </a:p>
          <a:p>
            <a:r>
              <a:rPr lang="en-US" sz="1100" dirty="0"/>
              <a:t>  auto        Exec level Automation</a:t>
            </a:r>
          </a:p>
          <a:p>
            <a:r>
              <a:rPr lang="en-US" sz="1100" dirty="0"/>
              <a:t>  clear       Reset functions</a:t>
            </a:r>
          </a:p>
          <a:p>
            <a:r>
              <a:rPr lang="en-US" sz="1100" dirty="0"/>
              <a:t>  clock       Manage the system clock</a:t>
            </a:r>
          </a:p>
          <a:p>
            <a:r>
              <a:rPr lang="en-US" sz="1100" dirty="0"/>
              <a:t>  configure   Enter configuration mode</a:t>
            </a:r>
          </a:p>
          <a:p>
            <a:r>
              <a:rPr lang="en-US" sz="1100" dirty="0"/>
              <a:t>  connect     Open a terminal connection</a:t>
            </a:r>
          </a:p>
          <a:p>
            <a:r>
              <a:rPr lang="en-US" sz="1100" dirty="0"/>
              <a:t>  copy        </a:t>
            </a:r>
            <a:r>
              <a:rPr lang="en-US" sz="1100" dirty="0" err="1"/>
              <a:t>Copy</a:t>
            </a:r>
            <a:r>
              <a:rPr lang="en-US" sz="1100" dirty="0"/>
              <a:t> from one file to another</a:t>
            </a:r>
          </a:p>
          <a:p>
            <a:r>
              <a:rPr lang="en-US" sz="1100" dirty="0"/>
              <a:t>  debug       Debugging functions (see also '</a:t>
            </a:r>
            <a:r>
              <a:rPr lang="en-US" sz="1100" dirty="0" err="1"/>
              <a:t>undebug</a:t>
            </a:r>
            <a:r>
              <a:rPr lang="en-US" sz="1100" dirty="0"/>
              <a:t>')</a:t>
            </a:r>
          </a:p>
          <a:p>
            <a:r>
              <a:rPr lang="en-US" sz="1100" dirty="0"/>
              <a:t>  delete      </a:t>
            </a:r>
            <a:r>
              <a:rPr lang="en-US" sz="1100" dirty="0" err="1"/>
              <a:t>Delete</a:t>
            </a:r>
            <a:r>
              <a:rPr lang="en-US" sz="1100" dirty="0"/>
              <a:t> a file</a:t>
            </a:r>
          </a:p>
          <a:p>
            <a:r>
              <a:rPr lang="en-US" sz="1100" dirty="0"/>
              <a:t>  dir         List files on a </a:t>
            </a:r>
            <a:r>
              <a:rPr lang="en-US" sz="1100" dirty="0" err="1"/>
              <a:t>filesystem</a:t>
            </a:r>
            <a:endParaRPr lang="en-US" sz="1100" dirty="0"/>
          </a:p>
          <a:p>
            <a:r>
              <a:rPr lang="en-US" sz="1100" dirty="0"/>
              <a:t>  disable     Turn off privileged commands</a:t>
            </a:r>
          </a:p>
          <a:p>
            <a:r>
              <a:rPr lang="en-US" sz="1100" dirty="0"/>
              <a:t>  disconnect  </a:t>
            </a:r>
            <a:r>
              <a:rPr lang="en-US" sz="1100" dirty="0" err="1"/>
              <a:t>Disconnect</a:t>
            </a:r>
            <a:r>
              <a:rPr lang="en-US" sz="1100" dirty="0"/>
              <a:t> an existing network connection</a:t>
            </a:r>
          </a:p>
          <a:p>
            <a:r>
              <a:rPr lang="en-US" sz="1100" dirty="0"/>
              <a:t>  enable      Turn on privileged commands</a:t>
            </a:r>
          </a:p>
          <a:p>
            <a:r>
              <a:rPr lang="en-US" sz="1100" dirty="0"/>
              <a:t>  erase       </a:t>
            </a:r>
            <a:r>
              <a:rPr lang="en-US" sz="1100" dirty="0" err="1"/>
              <a:t>Erase</a:t>
            </a:r>
            <a:r>
              <a:rPr lang="en-US" sz="1100" dirty="0"/>
              <a:t> a </a:t>
            </a:r>
            <a:r>
              <a:rPr lang="en-US" sz="1100" dirty="0" err="1"/>
              <a:t>filesystem</a:t>
            </a:r>
            <a:endParaRPr lang="en-US" sz="1100" dirty="0"/>
          </a:p>
          <a:p>
            <a:r>
              <a:rPr lang="en-US" sz="1100" dirty="0"/>
              <a:t>  exit        </a:t>
            </a:r>
            <a:r>
              <a:rPr lang="en-US" sz="1100" dirty="0" err="1"/>
              <a:t>Exit</a:t>
            </a:r>
            <a:r>
              <a:rPr lang="en-US" sz="1100" dirty="0"/>
              <a:t> from the EXEC</a:t>
            </a:r>
          </a:p>
          <a:p>
            <a:r>
              <a:rPr lang="en-US" sz="1100" dirty="0"/>
              <a:t>  logout      Exit from the EXEC</a:t>
            </a:r>
          </a:p>
          <a:p>
            <a:r>
              <a:rPr lang="en-US" sz="1100" dirty="0"/>
              <a:t>  </a:t>
            </a:r>
            <a:r>
              <a:rPr lang="en-US" sz="1100" dirty="0" err="1"/>
              <a:t>mkdir</a:t>
            </a:r>
            <a:r>
              <a:rPr lang="en-US" sz="1100" dirty="0"/>
              <a:t>       Create new directory</a:t>
            </a:r>
          </a:p>
          <a:p>
            <a:r>
              <a:rPr lang="en-US" sz="1100" dirty="0"/>
              <a:t>  more        Display the contents of a file</a:t>
            </a:r>
          </a:p>
          <a:p>
            <a:r>
              <a:rPr lang="en-US" sz="1100" dirty="0"/>
              <a:t>  no          Disable debugging </a:t>
            </a:r>
            <a:r>
              <a:rPr lang="en-US" sz="1100" dirty="0" err="1"/>
              <a:t>informations</a:t>
            </a:r>
            <a:endParaRPr lang="en-US" sz="1100" dirty="0"/>
          </a:p>
          <a:p>
            <a:r>
              <a:rPr lang="en-US" sz="1100" dirty="0"/>
              <a:t>  ping        Send echo messages</a:t>
            </a:r>
          </a:p>
          <a:p>
            <a:r>
              <a:rPr lang="en-US" sz="1100" dirty="0"/>
              <a:t>  reload      Halt and perform a cold restart</a:t>
            </a:r>
          </a:p>
          <a:p>
            <a:r>
              <a:rPr lang="en-US" sz="1100" dirty="0"/>
              <a:t>  resume      </a:t>
            </a:r>
            <a:r>
              <a:rPr lang="en-US" sz="1100" dirty="0" err="1"/>
              <a:t>Resume</a:t>
            </a:r>
            <a:r>
              <a:rPr lang="en-US" sz="1100" dirty="0"/>
              <a:t> an active network connection</a:t>
            </a:r>
          </a:p>
          <a:p>
            <a:r>
              <a:rPr lang="en-US" sz="1100" dirty="0"/>
              <a:t>  </a:t>
            </a:r>
            <a:r>
              <a:rPr lang="en-US" sz="1100" dirty="0" err="1"/>
              <a:t>rmdir</a:t>
            </a:r>
            <a:r>
              <a:rPr lang="en-US" sz="1100" dirty="0"/>
              <a:t>       Remove existing directory</a:t>
            </a:r>
          </a:p>
          <a:p>
            <a:r>
              <a:rPr lang="en-US" sz="1100" dirty="0"/>
              <a:t>  setup       Run the SETUP command facility</a:t>
            </a:r>
          </a:p>
          <a:p>
            <a:r>
              <a:rPr lang="en-US" sz="1100" dirty="0"/>
              <a:t>  show        </a:t>
            </a:r>
            <a:r>
              <a:rPr lang="en-US" sz="1100" dirty="0" err="1"/>
              <a:t>Show</a:t>
            </a:r>
            <a:r>
              <a:rPr lang="en-US" sz="1100" dirty="0"/>
              <a:t> running system information</a:t>
            </a:r>
          </a:p>
          <a:p>
            <a:r>
              <a:rPr lang="en-US" sz="1100" dirty="0"/>
              <a:t>  </a:t>
            </a:r>
            <a:r>
              <a:rPr lang="en-US" sz="1100" dirty="0" err="1"/>
              <a:t>ssh</a:t>
            </a:r>
            <a:r>
              <a:rPr lang="en-US" sz="1100" dirty="0"/>
              <a:t>         Open a secure shell client connection</a:t>
            </a:r>
          </a:p>
          <a:p>
            <a:r>
              <a:rPr lang="en-US" sz="1100" dirty="0"/>
              <a:t>  telnet      Open a telnet connection</a:t>
            </a:r>
          </a:p>
          <a:p>
            <a:r>
              <a:rPr lang="en-US" sz="1100" dirty="0"/>
              <a:t>  terminal    Set terminal line parameters</a:t>
            </a:r>
          </a:p>
          <a:p>
            <a:r>
              <a:rPr lang="en-US" sz="1100" dirty="0"/>
              <a:t>  </a:t>
            </a:r>
            <a:r>
              <a:rPr lang="en-US" sz="1100" dirty="0" err="1"/>
              <a:t>traceroute</a:t>
            </a:r>
            <a:r>
              <a:rPr lang="en-US" sz="1100" dirty="0"/>
              <a:t>  Trace route to destination</a:t>
            </a:r>
          </a:p>
          <a:p>
            <a:r>
              <a:rPr lang="en-US" sz="1100" dirty="0"/>
              <a:t>  </a:t>
            </a:r>
            <a:r>
              <a:rPr lang="en-US" sz="1100" dirty="0" err="1"/>
              <a:t>undebug</a:t>
            </a:r>
            <a:r>
              <a:rPr lang="en-US" sz="1100" dirty="0"/>
              <a:t>     Disable debugging functions (see also 'debug')</a:t>
            </a:r>
          </a:p>
          <a:p>
            <a:r>
              <a:rPr lang="en-US" sz="1100" dirty="0"/>
              <a:t>  write       </a:t>
            </a:r>
            <a:r>
              <a:rPr lang="en-US" sz="1100" dirty="0" err="1"/>
              <a:t>Write</a:t>
            </a:r>
            <a:r>
              <a:rPr lang="en-US" sz="1100" dirty="0"/>
              <a:t> running configuration to memory, network, or terminal</a:t>
            </a:r>
          </a:p>
          <a:p>
            <a:r>
              <a:rPr lang="en-US" sz="1100" dirty="0" err="1"/>
              <a:t>testrouter</a:t>
            </a:r>
            <a:r>
              <a:rPr lang="en-US" sz="1100" dirty="0"/>
              <a:t># </a:t>
            </a:r>
          </a:p>
        </p:txBody>
      </p:sp>
      <p:sp>
        <p:nvSpPr>
          <p:cNvPr id="3" name="TextBox 2"/>
          <p:cNvSpPr txBox="1"/>
          <p:nvPr/>
        </p:nvSpPr>
        <p:spPr>
          <a:xfrm>
            <a:off x="6858000" y="685801"/>
            <a:ext cx="2590800" cy="646331"/>
          </a:xfrm>
          <a:prstGeom prst="rect">
            <a:avLst/>
          </a:prstGeom>
          <a:solidFill>
            <a:schemeClr val="accent1">
              <a:lumMod val="40000"/>
              <a:lumOff val="60000"/>
            </a:schemeClr>
          </a:solidFill>
        </p:spPr>
        <p:txBody>
          <a:bodyPr wrap="square" rtlCol="0">
            <a:spAutoFit/>
          </a:bodyPr>
          <a:lstStyle/>
          <a:p>
            <a:r>
              <a:rPr lang="en-US" dirty="0"/>
              <a:t>Enter ‘?’ to find list of available commands</a:t>
            </a:r>
          </a:p>
        </p:txBody>
      </p:sp>
      <p:cxnSp>
        <p:nvCxnSpPr>
          <p:cNvPr id="5" name="Straight Arrow Connector 4"/>
          <p:cNvCxnSpPr/>
          <p:nvPr/>
        </p:nvCxnSpPr>
        <p:spPr>
          <a:xfrm flipH="1" flipV="1">
            <a:off x="4724400" y="838200"/>
            <a:ext cx="2133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Network Components</a:t>
            </a:r>
          </a:p>
        </p:txBody>
      </p:sp>
      <p:sp>
        <p:nvSpPr>
          <p:cNvPr id="3" name="Content Placeholder 2"/>
          <p:cNvSpPr>
            <a:spLocks noGrp="1"/>
          </p:cNvSpPr>
          <p:nvPr>
            <p:ph idx="1"/>
          </p:nvPr>
        </p:nvSpPr>
        <p:spPr/>
        <p:txBody>
          <a:bodyPr/>
          <a:lstStyle/>
          <a:p>
            <a:r>
              <a:rPr lang="en-US" dirty="0"/>
              <a:t>End Points: Computers, Mobile Devices, </a:t>
            </a:r>
            <a:r>
              <a:rPr lang="en-US" dirty="0" err="1"/>
              <a:t>etc</a:t>
            </a:r>
            <a:endParaRPr lang="en-US" dirty="0"/>
          </a:p>
          <a:p>
            <a:r>
              <a:rPr lang="en-US" dirty="0"/>
              <a:t>Interconnections: NIC’s, Media, Connectors</a:t>
            </a:r>
          </a:p>
          <a:p>
            <a:r>
              <a:rPr lang="en-US" dirty="0"/>
              <a:t>Switches: Layer 2 addressing/LAN’s</a:t>
            </a:r>
          </a:p>
          <a:p>
            <a:r>
              <a:rPr lang="en-US" dirty="0"/>
              <a:t>Routers: Layer 3 addressing/internets</a:t>
            </a:r>
          </a:p>
        </p:txBody>
      </p:sp>
    </p:spTree>
    <p:extLst>
      <p:ext uri="{BB962C8B-B14F-4D97-AF65-F5344CB8AC3E}">
        <p14:creationId xmlns:p14="http://schemas.microsoft.com/office/powerpoint/2010/main" val="4166078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Commands</a:t>
            </a:r>
          </a:p>
        </p:txBody>
      </p:sp>
      <p:sp>
        <p:nvSpPr>
          <p:cNvPr id="3" name="Content Placeholder 2"/>
          <p:cNvSpPr>
            <a:spLocks noGrp="1"/>
          </p:cNvSpPr>
          <p:nvPr>
            <p:ph idx="1"/>
          </p:nvPr>
        </p:nvSpPr>
        <p:spPr/>
        <p:txBody>
          <a:bodyPr/>
          <a:lstStyle/>
          <a:p>
            <a:r>
              <a:rPr lang="en-US" dirty="0"/>
              <a:t>Configuration command to change device parameters</a:t>
            </a:r>
          </a:p>
          <a:p>
            <a:pPr lvl="1"/>
            <a:r>
              <a:rPr lang="en-US" dirty="0"/>
              <a:t>Configure terminal or </a:t>
            </a:r>
            <a:r>
              <a:rPr lang="en-US" dirty="0" err="1"/>
              <a:t>config</a:t>
            </a:r>
            <a:r>
              <a:rPr lang="en-US" dirty="0"/>
              <a:t> t (abbreviated)</a:t>
            </a:r>
          </a:p>
          <a:p>
            <a:r>
              <a:rPr lang="en-US" dirty="0"/>
              <a:t>Command History</a:t>
            </a:r>
          </a:p>
          <a:p>
            <a:pPr lvl="1"/>
            <a:r>
              <a:rPr lang="en-US" dirty="0"/>
              <a:t>Ctrl-p or up arrow key will display most recent commands</a:t>
            </a:r>
          </a:p>
          <a:p>
            <a:pPr lvl="1"/>
            <a:r>
              <a:rPr lang="en-US" dirty="0"/>
              <a:t>Ctrl-n or down arrow key will display more recent commands from command history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Cisco IOS Memory</a:t>
            </a:r>
          </a:p>
        </p:txBody>
      </p:sp>
      <p:sp>
        <p:nvSpPr>
          <p:cNvPr id="3" name="Content Placeholder 2"/>
          <p:cNvSpPr>
            <a:spLocks noGrp="1"/>
          </p:cNvSpPr>
          <p:nvPr>
            <p:ph idx="1"/>
          </p:nvPr>
        </p:nvSpPr>
        <p:spPr/>
        <p:txBody>
          <a:bodyPr>
            <a:normAutofit/>
          </a:bodyPr>
          <a:lstStyle/>
          <a:p>
            <a:r>
              <a:rPr lang="en-US" dirty="0"/>
              <a:t>RAM: stores routing tables and cache, IOS and the running configuration file</a:t>
            </a:r>
          </a:p>
          <a:p>
            <a:r>
              <a:rPr lang="en-US" dirty="0"/>
              <a:t>NVRAM: writable permanent storage for start-up configuration file</a:t>
            </a:r>
          </a:p>
          <a:p>
            <a:r>
              <a:rPr lang="en-US" dirty="0"/>
              <a:t>Flash: permanent storage of IOS (device off)</a:t>
            </a:r>
          </a:p>
          <a:p>
            <a:r>
              <a:rPr lang="en-US" dirty="0"/>
              <a:t>ROM: POST and boot code plus mini-IOS for trouble-shooting, emergencies and password recovery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Startup-configuration/Running-configuration </a:t>
            </a:r>
            <a:r>
              <a:rPr lang="en-US" dirty="0"/>
              <a:t>files</a:t>
            </a:r>
          </a:p>
        </p:txBody>
      </p:sp>
      <p:sp>
        <p:nvSpPr>
          <p:cNvPr id="3" name="Content Placeholder 2"/>
          <p:cNvSpPr>
            <a:spLocks noGrp="1"/>
          </p:cNvSpPr>
          <p:nvPr>
            <p:ph idx="1"/>
          </p:nvPr>
        </p:nvSpPr>
        <p:spPr/>
        <p:txBody>
          <a:bodyPr>
            <a:normAutofit fontScale="92500" lnSpcReduction="10000"/>
          </a:bodyPr>
          <a:lstStyle/>
          <a:p>
            <a:r>
              <a:rPr lang="en-US" dirty="0"/>
              <a:t>Device configuration is stored in the startup configuration file.  This file is copied into RAM during device boot to configure device settings.</a:t>
            </a:r>
          </a:p>
          <a:p>
            <a:r>
              <a:rPr lang="en-US" dirty="0"/>
              <a:t>The copy in RAM is the running-configuration file.</a:t>
            </a:r>
          </a:p>
          <a:p>
            <a:r>
              <a:rPr lang="en-US" dirty="0"/>
              <a:t>Changes made to the device configuration are made to the running-configuration file and must be saved to the startup-configuration file for the changes to remain on the next reload or reboot.  This is done by saving the running-configuration file to the startup-configuration file which overwrites it.</a:t>
            </a:r>
          </a:p>
          <a:p>
            <a:r>
              <a:rPr lang="en-US" dirty="0"/>
              <a:t>Startup-configuration file can be stored on a TFTP server.  Loading the startup or running configuration file from a TFTP server merges the files, not overwrites them.</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91DB-8A06-48CD-8219-5D322F1C84EF}"/>
              </a:ext>
            </a:extLst>
          </p:cNvPr>
          <p:cNvSpPr>
            <a:spLocks noGrp="1"/>
          </p:cNvSpPr>
          <p:nvPr>
            <p:ph type="title"/>
          </p:nvPr>
        </p:nvSpPr>
        <p:spPr/>
        <p:txBody>
          <a:bodyPr/>
          <a:lstStyle/>
          <a:p>
            <a:r>
              <a:rPr lang="en-US" dirty="0"/>
              <a:t>Passwords</a:t>
            </a:r>
          </a:p>
        </p:txBody>
      </p:sp>
      <p:sp>
        <p:nvSpPr>
          <p:cNvPr id="3" name="Content Placeholder 2">
            <a:extLst>
              <a:ext uri="{FF2B5EF4-FFF2-40B4-BE49-F238E27FC236}">
                <a16:creationId xmlns:a16="http://schemas.microsoft.com/office/drawing/2014/main" id="{DFF97AC5-4761-4762-BC2D-8FB9E553B40F}"/>
              </a:ext>
            </a:extLst>
          </p:cNvPr>
          <p:cNvSpPr>
            <a:spLocks noGrp="1"/>
          </p:cNvSpPr>
          <p:nvPr>
            <p:ph idx="1"/>
          </p:nvPr>
        </p:nvSpPr>
        <p:spPr/>
        <p:txBody>
          <a:bodyPr>
            <a:normAutofit/>
          </a:bodyPr>
          <a:lstStyle/>
          <a:p>
            <a:r>
              <a:rPr lang="en-US" dirty="0"/>
              <a:t>Passwords can be created for:</a:t>
            </a:r>
          </a:p>
          <a:p>
            <a:pPr lvl="1"/>
            <a:r>
              <a:rPr lang="en-US" dirty="0"/>
              <a:t>Line console – the ability for the use to get the CLI command prompt</a:t>
            </a:r>
          </a:p>
          <a:p>
            <a:pPr lvl="1"/>
            <a:r>
              <a:rPr lang="en-US" dirty="0"/>
              <a:t>Exec Privilege Mode – the ability to issue configuration commands</a:t>
            </a:r>
          </a:p>
          <a:p>
            <a:pPr lvl="1"/>
            <a:r>
              <a:rPr lang="en-US" dirty="0"/>
              <a:t>VTY – telnet access</a:t>
            </a:r>
          </a:p>
          <a:p>
            <a:r>
              <a:rPr lang="en-US" dirty="0"/>
              <a:t>Passwords are stored in the running and startup configuration files in plain text</a:t>
            </a:r>
          </a:p>
          <a:p>
            <a:r>
              <a:rPr lang="en-US" dirty="0"/>
              <a:t>Using the ‘enable secret’ command followed by the password will encrypt it.</a:t>
            </a:r>
          </a:p>
        </p:txBody>
      </p:sp>
    </p:spTree>
    <p:extLst>
      <p:ext uri="{BB962C8B-B14F-4D97-AF65-F5344CB8AC3E}">
        <p14:creationId xmlns:p14="http://schemas.microsoft.com/office/powerpoint/2010/main" val="588539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C953-1B08-44DE-AE63-BEDBB6442581}"/>
              </a:ext>
            </a:extLst>
          </p:cNvPr>
          <p:cNvSpPr>
            <a:spLocks noGrp="1"/>
          </p:cNvSpPr>
          <p:nvPr>
            <p:ph type="title"/>
          </p:nvPr>
        </p:nvSpPr>
        <p:spPr/>
        <p:txBody>
          <a:bodyPr/>
          <a:lstStyle/>
          <a:p>
            <a:r>
              <a:rPr lang="en-US" dirty="0"/>
              <a:t>Configuring Passwords</a:t>
            </a:r>
          </a:p>
        </p:txBody>
      </p:sp>
      <p:sp>
        <p:nvSpPr>
          <p:cNvPr id="6" name="TextBox 5">
            <a:extLst>
              <a:ext uri="{FF2B5EF4-FFF2-40B4-BE49-F238E27FC236}">
                <a16:creationId xmlns:a16="http://schemas.microsoft.com/office/drawing/2014/main" id="{A874C3E5-28FA-4554-A575-3D213F013DBF}"/>
              </a:ext>
            </a:extLst>
          </p:cNvPr>
          <p:cNvSpPr txBox="1"/>
          <p:nvPr/>
        </p:nvSpPr>
        <p:spPr>
          <a:xfrm>
            <a:off x="2700866" y="2667001"/>
            <a:ext cx="7128934" cy="2462213"/>
          </a:xfrm>
          <a:prstGeom prst="rect">
            <a:avLst/>
          </a:prstGeom>
          <a:noFill/>
        </p:spPr>
        <p:txBody>
          <a:bodyPr wrap="square" rtlCol="0">
            <a:spAutoFit/>
          </a:bodyPr>
          <a:lstStyle/>
          <a:p>
            <a:r>
              <a:rPr lang="en-US" sz="1400" dirty="0"/>
              <a:t>Switch&gt;enable</a:t>
            </a:r>
          </a:p>
          <a:p>
            <a:r>
              <a:rPr lang="en-US" sz="1400" dirty="0"/>
              <a:t>Switch# configure terminal or config t</a:t>
            </a:r>
          </a:p>
          <a:p>
            <a:r>
              <a:rPr lang="en-US" sz="1400" dirty="0"/>
              <a:t>Switch(config)#enable secret(or password) </a:t>
            </a:r>
            <a:r>
              <a:rPr lang="en-US" sz="1400" dirty="0" err="1"/>
              <a:t>execpass</a:t>
            </a:r>
            <a:endParaRPr lang="en-US" sz="1400" dirty="0"/>
          </a:p>
          <a:p>
            <a:r>
              <a:rPr lang="en-US" sz="1400" dirty="0"/>
              <a:t>Switch(config)# line console 0</a:t>
            </a:r>
          </a:p>
          <a:p>
            <a:r>
              <a:rPr lang="en-US" sz="1400" dirty="0"/>
              <a:t>Switch(config-line)#password </a:t>
            </a:r>
            <a:r>
              <a:rPr lang="en-US" sz="1400" dirty="0" err="1"/>
              <a:t>linepass</a:t>
            </a:r>
            <a:endParaRPr lang="en-US" sz="1400" dirty="0"/>
          </a:p>
          <a:p>
            <a:r>
              <a:rPr lang="en-US" sz="1400" dirty="0"/>
              <a:t>Switch(config-line)#login</a:t>
            </a:r>
          </a:p>
          <a:p>
            <a:r>
              <a:rPr lang="en-US" sz="1400" dirty="0"/>
              <a:t>Switch(config-line)#exit</a:t>
            </a:r>
          </a:p>
          <a:p>
            <a:r>
              <a:rPr lang="en-US" sz="1400" dirty="0"/>
              <a:t>Switch(config)#line </a:t>
            </a:r>
            <a:r>
              <a:rPr lang="en-US" sz="1400" dirty="0" err="1"/>
              <a:t>vty</a:t>
            </a:r>
            <a:r>
              <a:rPr lang="en-US" sz="1400" dirty="0"/>
              <a:t> 0 15</a:t>
            </a:r>
          </a:p>
          <a:p>
            <a:r>
              <a:rPr lang="en-US" sz="1400" dirty="0"/>
              <a:t>Switch(config-line)#password </a:t>
            </a:r>
            <a:r>
              <a:rPr lang="en-US" sz="1400" dirty="0" err="1"/>
              <a:t>vpass</a:t>
            </a:r>
            <a:endParaRPr lang="en-US" sz="1400" dirty="0"/>
          </a:p>
          <a:p>
            <a:r>
              <a:rPr lang="en-US" sz="1400" dirty="0"/>
              <a:t>Switch(config-line)#login</a:t>
            </a:r>
          </a:p>
          <a:p>
            <a:r>
              <a:rPr lang="en-US" sz="1400" dirty="0"/>
              <a:t>Switch(config-line)#exit</a:t>
            </a:r>
          </a:p>
        </p:txBody>
      </p:sp>
      <p:sp>
        <p:nvSpPr>
          <p:cNvPr id="7" name="TextBox 6">
            <a:extLst>
              <a:ext uri="{FF2B5EF4-FFF2-40B4-BE49-F238E27FC236}">
                <a16:creationId xmlns:a16="http://schemas.microsoft.com/office/drawing/2014/main" id="{06685042-8423-4EC6-8311-120D6969B86B}"/>
              </a:ext>
            </a:extLst>
          </p:cNvPr>
          <p:cNvSpPr txBox="1"/>
          <p:nvPr/>
        </p:nvSpPr>
        <p:spPr>
          <a:xfrm>
            <a:off x="2700866" y="5410201"/>
            <a:ext cx="7052734" cy="646331"/>
          </a:xfrm>
          <a:prstGeom prst="rect">
            <a:avLst/>
          </a:prstGeom>
          <a:noFill/>
        </p:spPr>
        <p:txBody>
          <a:bodyPr wrap="square" rtlCol="0">
            <a:spAutoFit/>
          </a:bodyPr>
          <a:lstStyle/>
          <a:p>
            <a:r>
              <a:rPr lang="en-US" dirty="0"/>
              <a:t>SSH is a secure version of telnet (</a:t>
            </a:r>
            <a:r>
              <a:rPr lang="en-US" dirty="0" err="1"/>
              <a:t>vty</a:t>
            </a:r>
            <a:r>
              <a:rPr lang="en-US" dirty="0"/>
              <a:t>) and should be used instead of </a:t>
            </a:r>
            <a:r>
              <a:rPr lang="en-US" dirty="0" err="1"/>
              <a:t>vty</a:t>
            </a:r>
            <a:r>
              <a:rPr lang="en-US" dirty="0"/>
              <a:t>.  See the textbook for the discussion and commands</a:t>
            </a:r>
          </a:p>
        </p:txBody>
      </p:sp>
    </p:spTree>
    <p:extLst>
      <p:ext uri="{BB962C8B-B14F-4D97-AF65-F5344CB8AC3E}">
        <p14:creationId xmlns:p14="http://schemas.microsoft.com/office/powerpoint/2010/main" val="2872329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C66C-7BD8-4C57-AA16-73FB2D8B7333}"/>
              </a:ext>
            </a:extLst>
          </p:cNvPr>
          <p:cNvSpPr>
            <a:spLocks noGrp="1"/>
          </p:cNvSpPr>
          <p:nvPr>
            <p:ph type="title"/>
          </p:nvPr>
        </p:nvSpPr>
        <p:spPr/>
        <p:txBody>
          <a:bodyPr/>
          <a:lstStyle/>
          <a:p>
            <a:r>
              <a:rPr lang="en-US" dirty="0"/>
              <a:t>IPv4 Remote Access</a:t>
            </a:r>
          </a:p>
        </p:txBody>
      </p:sp>
      <p:sp>
        <p:nvSpPr>
          <p:cNvPr id="3" name="Content Placeholder 2">
            <a:extLst>
              <a:ext uri="{FF2B5EF4-FFF2-40B4-BE49-F238E27FC236}">
                <a16:creationId xmlns:a16="http://schemas.microsoft.com/office/drawing/2014/main" id="{3D5DFAAC-CD91-477C-8390-C67923D18888}"/>
              </a:ext>
            </a:extLst>
          </p:cNvPr>
          <p:cNvSpPr>
            <a:spLocks noGrp="1"/>
          </p:cNvSpPr>
          <p:nvPr>
            <p:ph idx="1"/>
          </p:nvPr>
        </p:nvSpPr>
        <p:spPr>
          <a:xfrm>
            <a:off x="2700865" y="2490136"/>
            <a:ext cx="6798736" cy="710265"/>
          </a:xfrm>
        </p:spPr>
        <p:txBody>
          <a:bodyPr>
            <a:normAutofit/>
          </a:bodyPr>
          <a:lstStyle/>
          <a:p>
            <a:r>
              <a:rPr lang="en-US" sz="1800" dirty="0"/>
              <a:t>Switches can be managed remotely by network management software if their </a:t>
            </a:r>
            <a:r>
              <a:rPr lang="en-US" sz="1800" dirty="0" err="1"/>
              <a:t>vlan</a:t>
            </a:r>
            <a:r>
              <a:rPr lang="en-US" sz="1800" dirty="0"/>
              <a:t> 1 is assigned an IPv4 address</a:t>
            </a:r>
          </a:p>
        </p:txBody>
      </p:sp>
      <p:sp>
        <p:nvSpPr>
          <p:cNvPr id="4" name="TextBox 3">
            <a:extLst>
              <a:ext uri="{FF2B5EF4-FFF2-40B4-BE49-F238E27FC236}">
                <a16:creationId xmlns:a16="http://schemas.microsoft.com/office/drawing/2014/main" id="{6E8752B6-79C2-417C-8B4D-EFD054DD491E}"/>
              </a:ext>
            </a:extLst>
          </p:cNvPr>
          <p:cNvSpPr txBox="1"/>
          <p:nvPr/>
        </p:nvSpPr>
        <p:spPr>
          <a:xfrm>
            <a:off x="2700866" y="3213558"/>
            <a:ext cx="6798734" cy="1384995"/>
          </a:xfrm>
          <a:prstGeom prst="rect">
            <a:avLst/>
          </a:prstGeom>
          <a:noFill/>
        </p:spPr>
        <p:txBody>
          <a:bodyPr wrap="square" rtlCol="0">
            <a:spAutoFit/>
          </a:bodyPr>
          <a:lstStyle/>
          <a:p>
            <a:r>
              <a:rPr lang="en-US" sz="1400" dirty="0"/>
              <a:t>Switch# config t</a:t>
            </a:r>
          </a:p>
          <a:p>
            <a:r>
              <a:rPr lang="en-US" sz="1400" dirty="0"/>
              <a:t>Switch(config)#interface </a:t>
            </a:r>
            <a:r>
              <a:rPr lang="en-US" sz="1400" dirty="0" err="1"/>
              <a:t>vlan</a:t>
            </a:r>
            <a:r>
              <a:rPr lang="en-US" sz="1400" dirty="0"/>
              <a:t> 1</a:t>
            </a:r>
          </a:p>
          <a:p>
            <a:r>
              <a:rPr lang="en-US" sz="1400" dirty="0"/>
              <a:t>Switch(config-if)#192.168.1.200 255.255.255.0</a:t>
            </a:r>
          </a:p>
          <a:p>
            <a:r>
              <a:rPr lang="en-US" sz="1400" dirty="0"/>
              <a:t>Switch(config-if)#not shutdown</a:t>
            </a:r>
          </a:p>
          <a:p>
            <a:r>
              <a:rPr lang="en-US" sz="1400" dirty="0"/>
              <a:t>Switch(config-if)#exit</a:t>
            </a:r>
          </a:p>
          <a:p>
            <a:r>
              <a:rPr lang="en-US" sz="1400" dirty="0"/>
              <a:t>Switch(config)#ip default-gateway 192.168.1.1 (router interface that leads out of LAN)</a:t>
            </a:r>
          </a:p>
        </p:txBody>
      </p:sp>
      <p:sp>
        <p:nvSpPr>
          <p:cNvPr id="5" name="TextBox 4">
            <a:extLst>
              <a:ext uri="{FF2B5EF4-FFF2-40B4-BE49-F238E27FC236}">
                <a16:creationId xmlns:a16="http://schemas.microsoft.com/office/drawing/2014/main" id="{ABD8DA81-C294-43C8-9678-19052F31C649}"/>
              </a:ext>
            </a:extLst>
          </p:cNvPr>
          <p:cNvSpPr txBox="1"/>
          <p:nvPr/>
        </p:nvSpPr>
        <p:spPr>
          <a:xfrm>
            <a:off x="2700866" y="4649137"/>
            <a:ext cx="6062135" cy="369332"/>
          </a:xfrm>
          <a:prstGeom prst="rect">
            <a:avLst/>
          </a:prstGeom>
          <a:noFill/>
        </p:spPr>
        <p:txBody>
          <a:bodyPr wrap="square" rtlCol="0">
            <a:spAutoFit/>
          </a:bodyPr>
          <a:lstStyle/>
          <a:p>
            <a:r>
              <a:rPr lang="en-US" dirty="0"/>
              <a:t>Or dynamically:</a:t>
            </a:r>
          </a:p>
        </p:txBody>
      </p:sp>
      <p:sp>
        <p:nvSpPr>
          <p:cNvPr id="6" name="TextBox 5">
            <a:extLst>
              <a:ext uri="{FF2B5EF4-FFF2-40B4-BE49-F238E27FC236}">
                <a16:creationId xmlns:a16="http://schemas.microsoft.com/office/drawing/2014/main" id="{4B5B57EB-368B-45AF-A587-C165AC50D522}"/>
              </a:ext>
            </a:extLst>
          </p:cNvPr>
          <p:cNvSpPr txBox="1"/>
          <p:nvPr/>
        </p:nvSpPr>
        <p:spPr>
          <a:xfrm>
            <a:off x="2700865" y="5082212"/>
            <a:ext cx="6934200" cy="1384995"/>
          </a:xfrm>
          <a:prstGeom prst="rect">
            <a:avLst/>
          </a:prstGeom>
          <a:noFill/>
        </p:spPr>
        <p:txBody>
          <a:bodyPr wrap="square" rtlCol="0">
            <a:spAutoFit/>
          </a:bodyPr>
          <a:lstStyle/>
          <a:p>
            <a:r>
              <a:rPr lang="en-US" sz="1400" dirty="0"/>
              <a:t>Switch# config t</a:t>
            </a:r>
          </a:p>
          <a:p>
            <a:r>
              <a:rPr lang="en-US" sz="1400" dirty="0"/>
              <a:t>Switch(config)#interface </a:t>
            </a:r>
            <a:r>
              <a:rPr lang="en-US" sz="1400" dirty="0" err="1"/>
              <a:t>vlan</a:t>
            </a:r>
            <a:r>
              <a:rPr lang="en-US" sz="1400" dirty="0"/>
              <a:t> 1</a:t>
            </a:r>
          </a:p>
          <a:p>
            <a:r>
              <a:rPr lang="en-US" sz="1400" dirty="0"/>
              <a:t>Switch(config-if)#192.168.1.200 255.255.255.0</a:t>
            </a:r>
          </a:p>
          <a:p>
            <a:r>
              <a:rPr lang="en-US" sz="1400" dirty="0"/>
              <a:t>Switch(config-if)#not shutdown</a:t>
            </a:r>
          </a:p>
          <a:p>
            <a:r>
              <a:rPr lang="en-US" sz="1400" dirty="0"/>
              <a:t>Switch(config-if)#exit</a:t>
            </a:r>
          </a:p>
          <a:p>
            <a:endParaRPr lang="en-US" sz="1400" dirty="0"/>
          </a:p>
        </p:txBody>
      </p:sp>
    </p:spTree>
    <p:extLst>
      <p:ext uri="{BB962C8B-B14F-4D97-AF65-F5344CB8AC3E}">
        <p14:creationId xmlns:p14="http://schemas.microsoft.com/office/powerpoint/2010/main" val="1318981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DFE5-9498-4F83-807F-AD59E4E62D1B}"/>
              </a:ext>
            </a:extLst>
          </p:cNvPr>
          <p:cNvSpPr>
            <a:spLocks noGrp="1"/>
          </p:cNvSpPr>
          <p:nvPr>
            <p:ph type="title"/>
          </p:nvPr>
        </p:nvSpPr>
        <p:spPr/>
        <p:txBody>
          <a:bodyPr/>
          <a:lstStyle/>
          <a:p>
            <a:r>
              <a:rPr lang="en-US" dirty="0"/>
              <a:t>Other Commands</a:t>
            </a:r>
          </a:p>
        </p:txBody>
      </p:sp>
      <p:sp>
        <p:nvSpPr>
          <p:cNvPr id="3" name="Content Placeholder 2">
            <a:extLst>
              <a:ext uri="{FF2B5EF4-FFF2-40B4-BE49-F238E27FC236}">
                <a16:creationId xmlns:a16="http://schemas.microsoft.com/office/drawing/2014/main" id="{AFFA9845-80D2-4807-B135-C8EC446C7D9F}"/>
              </a:ext>
            </a:extLst>
          </p:cNvPr>
          <p:cNvSpPr>
            <a:spLocks noGrp="1"/>
          </p:cNvSpPr>
          <p:nvPr>
            <p:ph idx="1"/>
          </p:nvPr>
        </p:nvSpPr>
        <p:spPr/>
        <p:txBody>
          <a:bodyPr>
            <a:normAutofit/>
          </a:bodyPr>
          <a:lstStyle/>
          <a:p>
            <a:r>
              <a:rPr lang="en-US" dirty="0"/>
              <a:t>No logging console (stops </a:t>
            </a:r>
            <a:r>
              <a:rPr lang="en-US" dirty="0" err="1"/>
              <a:t>echos</a:t>
            </a:r>
            <a:r>
              <a:rPr lang="en-US" dirty="0"/>
              <a:t> on screen when commands are entered)</a:t>
            </a:r>
          </a:p>
          <a:p>
            <a:r>
              <a:rPr lang="en-US" dirty="0"/>
              <a:t>Logging synchronous (spaces out command </a:t>
            </a:r>
            <a:r>
              <a:rPr lang="en-US" dirty="0" err="1"/>
              <a:t>echos</a:t>
            </a:r>
            <a:r>
              <a:rPr lang="en-US" dirty="0"/>
              <a:t>)</a:t>
            </a:r>
          </a:p>
          <a:p>
            <a:r>
              <a:rPr lang="en-US" dirty="0"/>
              <a:t>No </a:t>
            </a:r>
            <a:r>
              <a:rPr lang="en-US" dirty="0" err="1"/>
              <a:t>ip</a:t>
            </a:r>
            <a:r>
              <a:rPr lang="en-US" dirty="0"/>
              <a:t> domain-lookup (stops IP lookups – done when misspelled command is entered)</a:t>
            </a:r>
          </a:p>
          <a:p>
            <a:r>
              <a:rPr lang="en-US" dirty="0"/>
              <a:t>Show run – displays running configuration file contents</a:t>
            </a:r>
          </a:p>
          <a:p>
            <a:r>
              <a:rPr lang="en-US" dirty="0"/>
              <a:t>Copy start run – copies running configuration file contents into the startup-configuration file</a:t>
            </a:r>
          </a:p>
          <a:p>
            <a:r>
              <a:rPr lang="en-US" dirty="0"/>
              <a:t>Debug command – never use!</a:t>
            </a:r>
          </a:p>
        </p:txBody>
      </p:sp>
    </p:spTree>
    <p:extLst>
      <p:ext uri="{BB962C8B-B14F-4D97-AF65-F5344CB8AC3E}">
        <p14:creationId xmlns:p14="http://schemas.microsoft.com/office/powerpoint/2010/main" val="294356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75BF-B700-4862-883C-FD90AC50F8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12A5A9-3219-430B-A024-33F9537865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6502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2E01-038B-4147-A8D3-655F0AFB99C8}"/>
              </a:ext>
            </a:extLst>
          </p:cNvPr>
          <p:cNvSpPr>
            <a:spLocks noGrp="1"/>
          </p:cNvSpPr>
          <p:nvPr>
            <p:ph type="ctrTitle"/>
          </p:nvPr>
        </p:nvSpPr>
        <p:spPr/>
        <p:txBody>
          <a:bodyPr/>
          <a:lstStyle/>
          <a:p>
            <a:r>
              <a:rPr lang="en-US" dirty="0"/>
              <a:t>Switch Address Tables</a:t>
            </a:r>
          </a:p>
        </p:txBody>
      </p:sp>
      <p:sp>
        <p:nvSpPr>
          <p:cNvPr id="3" name="Subtitle 2">
            <a:extLst>
              <a:ext uri="{FF2B5EF4-FFF2-40B4-BE49-F238E27FC236}">
                <a16:creationId xmlns:a16="http://schemas.microsoft.com/office/drawing/2014/main" id="{885876D6-AB25-4680-8C6A-882D6F362157}"/>
              </a:ext>
            </a:extLst>
          </p:cNvPr>
          <p:cNvSpPr>
            <a:spLocks noGrp="1"/>
          </p:cNvSpPr>
          <p:nvPr>
            <p:ph type="subTitle" idx="1"/>
          </p:nvPr>
        </p:nvSpPr>
        <p:spPr/>
        <p:txBody>
          <a:bodyPr/>
          <a:lstStyle/>
          <a:p>
            <a:r>
              <a:rPr lang="en-US" dirty="0"/>
              <a:t>Chapter 5</a:t>
            </a:r>
          </a:p>
        </p:txBody>
      </p:sp>
    </p:spTree>
    <p:extLst>
      <p:ext uri="{BB962C8B-B14F-4D97-AF65-F5344CB8AC3E}">
        <p14:creationId xmlns:p14="http://schemas.microsoft.com/office/powerpoint/2010/main" val="3145036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7479-2FCB-4370-A8C8-39DBABAE1139}"/>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886BA04F-1BA4-4641-80FE-9BCD27BE992C}"/>
              </a:ext>
            </a:extLst>
          </p:cNvPr>
          <p:cNvSpPr>
            <a:spLocks noGrp="1"/>
          </p:cNvSpPr>
          <p:nvPr>
            <p:ph idx="1"/>
          </p:nvPr>
        </p:nvSpPr>
        <p:spPr/>
        <p:txBody>
          <a:bodyPr>
            <a:normAutofit fontScale="70000" lnSpcReduction="20000"/>
          </a:bodyPr>
          <a:lstStyle/>
          <a:p>
            <a:r>
              <a:rPr lang="en-US" dirty="0"/>
              <a:t>A switch’s address table is also called:</a:t>
            </a:r>
          </a:p>
          <a:p>
            <a:pPr lvl="1"/>
            <a:r>
              <a:rPr lang="en-US" dirty="0"/>
              <a:t>Content Addressable Memory or CAM table (Cisco)</a:t>
            </a:r>
          </a:p>
          <a:p>
            <a:pPr lvl="1"/>
            <a:r>
              <a:rPr lang="en-US" dirty="0"/>
              <a:t>Switching table</a:t>
            </a:r>
          </a:p>
          <a:p>
            <a:pPr lvl="1"/>
            <a:r>
              <a:rPr lang="en-US" dirty="0"/>
              <a:t>Bridging table (old term)</a:t>
            </a:r>
          </a:p>
          <a:p>
            <a:pPr lvl="1"/>
            <a:r>
              <a:rPr lang="en-US" dirty="0"/>
              <a:t>MAC table (used in the </a:t>
            </a:r>
            <a:r>
              <a:rPr lang="en-US"/>
              <a:t>following examples)</a:t>
            </a:r>
            <a:endParaRPr lang="en-US" dirty="0"/>
          </a:p>
          <a:p>
            <a:r>
              <a:rPr lang="en-US" dirty="0"/>
              <a:t>The switching table is stored in the switch’s RAM</a:t>
            </a:r>
          </a:p>
          <a:p>
            <a:r>
              <a:rPr lang="en-US" dirty="0"/>
              <a:t>A switch populates or learns the MAC addresses of each device that is connected to it by recording the source MAC address of a frame that it receives from each port.</a:t>
            </a:r>
          </a:p>
          <a:p>
            <a:r>
              <a:rPr lang="en-US" dirty="0"/>
              <a:t>The switch ages or erases the entire table every 5 minutes (Cisco default) and starts relearning MAC addresses. (Command to change refresh time: </a:t>
            </a:r>
            <a:r>
              <a:rPr lang="en-US" b="1" dirty="0"/>
              <a:t>mac-address table-aging </a:t>
            </a:r>
            <a:r>
              <a:rPr lang="en-US" b="1" i="1" dirty="0"/>
              <a:t>seconds</a:t>
            </a:r>
            <a:r>
              <a:rPr lang="en-US" dirty="0"/>
              <a:t> – default is 600 seconds in Cisco switches)</a:t>
            </a:r>
          </a:p>
          <a:p>
            <a:r>
              <a:rPr lang="en-US" dirty="0"/>
              <a:t>If a switch receives a frame with a destination MAC address that is not listed in its switching table, it floods a copy of the frame out of every connected port (except the port from where the frame was received).  Once it receives a reply frame from the device with that MAC address, it records the frame’s source MAC address and matches it to the port from which it received the frame.</a:t>
            </a:r>
          </a:p>
        </p:txBody>
      </p:sp>
    </p:spTree>
    <p:extLst>
      <p:ext uri="{BB962C8B-B14F-4D97-AF65-F5344CB8AC3E}">
        <p14:creationId xmlns:p14="http://schemas.microsoft.com/office/powerpoint/2010/main" val="365803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18025" y="682585"/>
            <a:ext cx="7212413" cy="5628989"/>
          </a:xfrm>
          <a:prstGeom prst="rect">
            <a:avLst/>
          </a:prstGeom>
        </p:spPr>
      </p:pic>
    </p:spTree>
    <p:extLst>
      <p:ext uri="{BB962C8B-B14F-4D97-AF65-F5344CB8AC3E}">
        <p14:creationId xmlns:p14="http://schemas.microsoft.com/office/powerpoint/2010/main" val="3462479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798" y="1564438"/>
            <a:ext cx="1590010" cy="66947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852" y="3636381"/>
            <a:ext cx="1590010" cy="669478"/>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808" y="3648959"/>
            <a:ext cx="1590010" cy="669478"/>
          </a:xfrm>
          <a:prstGeom prst="rect">
            <a:avLst/>
          </a:prstGeom>
        </p:spPr>
      </p:pic>
      <p:cxnSp>
        <p:nvCxnSpPr>
          <p:cNvPr id="7" name="Straight Connector 6"/>
          <p:cNvCxnSpPr>
            <a:stCxn id="5" idx="0"/>
          </p:cNvCxnSpPr>
          <p:nvPr/>
        </p:nvCxnSpPr>
        <p:spPr>
          <a:xfrm flipV="1">
            <a:off x="3831857" y="2233916"/>
            <a:ext cx="1828163" cy="140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0"/>
          </p:cNvCxnSpPr>
          <p:nvPr/>
        </p:nvCxnSpPr>
        <p:spPr>
          <a:xfrm flipH="1" flipV="1">
            <a:off x="6111433" y="2233916"/>
            <a:ext cx="1407380" cy="1415043"/>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570" y="944265"/>
            <a:ext cx="1909823" cy="1909823"/>
          </a:xfrm>
          <a:prstGeom prst="rect">
            <a:avLst/>
          </a:prstGeom>
        </p:spPr>
      </p:pic>
      <p:cxnSp>
        <p:nvCxnSpPr>
          <p:cNvPr id="10" name="Straight Connector 9"/>
          <p:cNvCxnSpPr>
            <a:stCxn id="4" idx="3"/>
          </p:cNvCxnSpPr>
          <p:nvPr/>
        </p:nvCxnSpPr>
        <p:spPr>
          <a:xfrm flipV="1">
            <a:off x="6723808" y="1899176"/>
            <a:ext cx="2860030" cy="1"/>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5635" y="4896935"/>
            <a:ext cx="1252443" cy="130709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380" y="4819771"/>
            <a:ext cx="1252443" cy="1307095"/>
          </a:xfrm>
          <a:prstGeom prst="rect">
            <a:avLst/>
          </a:prstGeom>
        </p:spPr>
      </p:pic>
      <p:cxnSp>
        <p:nvCxnSpPr>
          <p:cNvPr id="13" name="Straight Connector 12"/>
          <p:cNvCxnSpPr>
            <a:stCxn id="6" idx="2"/>
            <a:endCxn id="12" idx="0"/>
          </p:cNvCxnSpPr>
          <p:nvPr/>
        </p:nvCxnSpPr>
        <p:spPr>
          <a:xfrm>
            <a:off x="7518813" y="4318437"/>
            <a:ext cx="8789" cy="50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2"/>
            <a:endCxn id="11" idx="0"/>
          </p:cNvCxnSpPr>
          <p:nvPr/>
        </p:nvCxnSpPr>
        <p:spPr>
          <a:xfrm>
            <a:off x="3831857" y="4305859"/>
            <a:ext cx="0" cy="59107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58078" y="5254906"/>
            <a:ext cx="1201942" cy="369332"/>
          </a:xfrm>
          <a:prstGeom prst="rect">
            <a:avLst/>
          </a:prstGeom>
          <a:noFill/>
        </p:spPr>
        <p:txBody>
          <a:bodyPr wrap="square" rtlCol="0">
            <a:spAutoFit/>
          </a:bodyPr>
          <a:lstStyle/>
          <a:p>
            <a:r>
              <a:rPr lang="en-US" dirty="0"/>
              <a:t>MAC: 2A</a:t>
            </a:r>
          </a:p>
        </p:txBody>
      </p:sp>
      <p:sp>
        <p:nvSpPr>
          <p:cNvPr id="16" name="TextBox 15"/>
          <p:cNvSpPr txBox="1"/>
          <p:nvPr/>
        </p:nvSpPr>
        <p:spPr>
          <a:xfrm>
            <a:off x="8313818" y="5254906"/>
            <a:ext cx="1201942" cy="369332"/>
          </a:xfrm>
          <a:prstGeom prst="rect">
            <a:avLst/>
          </a:prstGeom>
          <a:noFill/>
        </p:spPr>
        <p:txBody>
          <a:bodyPr wrap="square" rtlCol="0">
            <a:spAutoFit/>
          </a:bodyPr>
          <a:lstStyle/>
          <a:p>
            <a:r>
              <a:rPr lang="en-US" dirty="0"/>
              <a:t>MAC: 4B</a:t>
            </a:r>
          </a:p>
        </p:txBody>
      </p:sp>
      <p:sp>
        <p:nvSpPr>
          <p:cNvPr id="17" name="TextBox 16"/>
          <p:cNvSpPr txBox="1"/>
          <p:nvPr/>
        </p:nvSpPr>
        <p:spPr>
          <a:xfrm>
            <a:off x="6601196" y="4318437"/>
            <a:ext cx="879676" cy="369332"/>
          </a:xfrm>
          <a:prstGeom prst="rect">
            <a:avLst/>
          </a:prstGeom>
          <a:noFill/>
        </p:spPr>
        <p:txBody>
          <a:bodyPr wrap="square" rtlCol="0">
            <a:spAutoFit/>
          </a:bodyPr>
          <a:lstStyle/>
          <a:p>
            <a:r>
              <a:rPr lang="en-US" dirty="0"/>
              <a:t>Fa0/6</a:t>
            </a:r>
          </a:p>
        </p:txBody>
      </p:sp>
      <p:sp>
        <p:nvSpPr>
          <p:cNvPr id="18" name="TextBox 17"/>
          <p:cNvSpPr txBox="1"/>
          <p:nvPr/>
        </p:nvSpPr>
        <p:spPr>
          <a:xfrm>
            <a:off x="3036852" y="4232065"/>
            <a:ext cx="879676" cy="369332"/>
          </a:xfrm>
          <a:prstGeom prst="rect">
            <a:avLst/>
          </a:prstGeom>
          <a:noFill/>
        </p:spPr>
        <p:txBody>
          <a:bodyPr wrap="square" rtlCol="0">
            <a:spAutoFit/>
          </a:bodyPr>
          <a:lstStyle/>
          <a:p>
            <a:r>
              <a:rPr lang="en-US" dirty="0"/>
              <a:t>Fa0/4</a:t>
            </a:r>
          </a:p>
        </p:txBody>
      </p:sp>
      <p:sp>
        <p:nvSpPr>
          <p:cNvPr id="19" name="TextBox 18"/>
          <p:cNvSpPr txBox="1"/>
          <p:nvPr/>
        </p:nvSpPr>
        <p:spPr>
          <a:xfrm>
            <a:off x="6704340" y="1411180"/>
            <a:ext cx="879676" cy="369332"/>
          </a:xfrm>
          <a:prstGeom prst="rect">
            <a:avLst/>
          </a:prstGeom>
          <a:noFill/>
        </p:spPr>
        <p:txBody>
          <a:bodyPr wrap="square" rtlCol="0">
            <a:spAutoFit/>
          </a:bodyPr>
          <a:lstStyle/>
          <a:p>
            <a:r>
              <a:rPr lang="en-US" dirty="0"/>
              <a:t>Fa0/1</a:t>
            </a:r>
          </a:p>
        </p:txBody>
      </p:sp>
      <p:sp>
        <p:nvSpPr>
          <p:cNvPr id="20" name="TextBox 19"/>
          <p:cNvSpPr txBox="1"/>
          <p:nvPr/>
        </p:nvSpPr>
        <p:spPr>
          <a:xfrm>
            <a:off x="4378065" y="2197019"/>
            <a:ext cx="879676" cy="369332"/>
          </a:xfrm>
          <a:prstGeom prst="rect">
            <a:avLst/>
          </a:prstGeom>
          <a:noFill/>
        </p:spPr>
        <p:txBody>
          <a:bodyPr wrap="square" rtlCol="0">
            <a:spAutoFit/>
          </a:bodyPr>
          <a:lstStyle/>
          <a:p>
            <a:r>
              <a:rPr lang="en-US" dirty="0"/>
              <a:t>Fa0/2</a:t>
            </a:r>
          </a:p>
        </p:txBody>
      </p:sp>
      <p:sp>
        <p:nvSpPr>
          <p:cNvPr id="21" name="TextBox 20"/>
          <p:cNvSpPr txBox="1"/>
          <p:nvPr/>
        </p:nvSpPr>
        <p:spPr>
          <a:xfrm>
            <a:off x="6490563" y="2178572"/>
            <a:ext cx="879676" cy="369332"/>
          </a:xfrm>
          <a:prstGeom prst="rect">
            <a:avLst/>
          </a:prstGeom>
          <a:noFill/>
        </p:spPr>
        <p:txBody>
          <a:bodyPr wrap="square" rtlCol="0">
            <a:spAutoFit/>
          </a:bodyPr>
          <a:lstStyle/>
          <a:p>
            <a:r>
              <a:rPr lang="en-US" dirty="0"/>
              <a:t>Fa0/3</a:t>
            </a:r>
          </a:p>
        </p:txBody>
      </p:sp>
      <p:sp>
        <p:nvSpPr>
          <p:cNvPr id="22" name="TextBox 21"/>
          <p:cNvSpPr txBox="1"/>
          <p:nvPr/>
        </p:nvSpPr>
        <p:spPr>
          <a:xfrm>
            <a:off x="5775767" y="1145894"/>
            <a:ext cx="509286" cy="369332"/>
          </a:xfrm>
          <a:prstGeom prst="rect">
            <a:avLst/>
          </a:prstGeom>
          <a:noFill/>
        </p:spPr>
        <p:txBody>
          <a:bodyPr wrap="square" rtlCol="0">
            <a:spAutoFit/>
          </a:bodyPr>
          <a:lstStyle/>
          <a:p>
            <a:r>
              <a:rPr lang="en-US" b="1" dirty="0">
                <a:solidFill>
                  <a:srgbClr val="FF0000"/>
                </a:solidFill>
              </a:rPr>
              <a:t>S1</a:t>
            </a:r>
          </a:p>
        </p:txBody>
      </p:sp>
      <p:sp>
        <p:nvSpPr>
          <p:cNvPr id="23" name="TextBox 22"/>
          <p:cNvSpPr txBox="1"/>
          <p:nvPr/>
        </p:nvSpPr>
        <p:spPr>
          <a:xfrm>
            <a:off x="3577213" y="3071759"/>
            <a:ext cx="509286" cy="369332"/>
          </a:xfrm>
          <a:prstGeom prst="rect">
            <a:avLst/>
          </a:prstGeom>
          <a:noFill/>
        </p:spPr>
        <p:txBody>
          <a:bodyPr wrap="square" rtlCol="0">
            <a:spAutoFit/>
          </a:bodyPr>
          <a:lstStyle/>
          <a:p>
            <a:r>
              <a:rPr lang="en-US" b="1" dirty="0">
                <a:solidFill>
                  <a:srgbClr val="FF0000"/>
                </a:solidFill>
              </a:rPr>
              <a:t>S2</a:t>
            </a:r>
          </a:p>
        </p:txBody>
      </p:sp>
      <p:sp>
        <p:nvSpPr>
          <p:cNvPr id="24" name="TextBox 23"/>
          <p:cNvSpPr txBox="1"/>
          <p:nvPr/>
        </p:nvSpPr>
        <p:spPr>
          <a:xfrm>
            <a:off x="7480872" y="3136434"/>
            <a:ext cx="509286" cy="369332"/>
          </a:xfrm>
          <a:prstGeom prst="rect">
            <a:avLst/>
          </a:prstGeom>
          <a:noFill/>
        </p:spPr>
        <p:txBody>
          <a:bodyPr wrap="square" rtlCol="0">
            <a:spAutoFit/>
          </a:bodyPr>
          <a:lstStyle/>
          <a:p>
            <a:r>
              <a:rPr lang="en-US" b="1" dirty="0">
                <a:solidFill>
                  <a:srgbClr val="FF0000"/>
                </a:solidFill>
              </a:rPr>
              <a:t>S3</a:t>
            </a:r>
          </a:p>
        </p:txBody>
      </p:sp>
      <p:sp>
        <p:nvSpPr>
          <p:cNvPr id="25" name="TextBox 24"/>
          <p:cNvSpPr txBox="1"/>
          <p:nvPr/>
        </p:nvSpPr>
        <p:spPr>
          <a:xfrm>
            <a:off x="4250205" y="3265665"/>
            <a:ext cx="879676" cy="369332"/>
          </a:xfrm>
          <a:prstGeom prst="rect">
            <a:avLst/>
          </a:prstGeom>
          <a:noFill/>
        </p:spPr>
        <p:txBody>
          <a:bodyPr wrap="square" rtlCol="0">
            <a:spAutoFit/>
          </a:bodyPr>
          <a:lstStyle/>
          <a:p>
            <a:r>
              <a:rPr lang="en-US" dirty="0"/>
              <a:t>Fa0/1</a:t>
            </a:r>
          </a:p>
        </p:txBody>
      </p:sp>
      <p:sp>
        <p:nvSpPr>
          <p:cNvPr id="26" name="TextBox 25"/>
          <p:cNvSpPr txBox="1"/>
          <p:nvPr/>
        </p:nvSpPr>
        <p:spPr>
          <a:xfrm>
            <a:off x="6569689" y="3314220"/>
            <a:ext cx="879676" cy="369332"/>
          </a:xfrm>
          <a:prstGeom prst="rect">
            <a:avLst/>
          </a:prstGeom>
          <a:noFill/>
        </p:spPr>
        <p:txBody>
          <a:bodyPr wrap="square" rtlCol="0">
            <a:spAutoFit/>
          </a:bodyPr>
          <a:lstStyle/>
          <a:p>
            <a:r>
              <a:rPr lang="en-US" dirty="0"/>
              <a:t>Fa0/1</a:t>
            </a:r>
          </a:p>
        </p:txBody>
      </p:sp>
      <p:sp>
        <p:nvSpPr>
          <p:cNvPr id="27" name="TextBox 26"/>
          <p:cNvSpPr txBox="1"/>
          <p:nvPr/>
        </p:nvSpPr>
        <p:spPr>
          <a:xfrm>
            <a:off x="1331089" y="4819771"/>
            <a:ext cx="1088330" cy="523220"/>
          </a:xfrm>
          <a:prstGeom prst="rect">
            <a:avLst/>
          </a:prstGeom>
          <a:solidFill>
            <a:schemeClr val="accent2">
              <a:lumMod val="40000"/>
              <a:lumOff val="60000"/>
            </a:schemeClr>
          </a:solidFill>
        </p:spPr>
        <p:txBody>
          <a:bodyPr wrap="square" rtlCol="0">
            <a:spAutoFit/>
          </a:bodyPr>
          <a:lstStyle/>
          <a:p>
            <a:r>
              <a:rPr lang="en-US" sz="1400" dirty="0">
                <a:solidFill>
                  <a:srgbClr val="7030A0"/>
                </a:solidFill>
              </a:rPr>
              <a:t>Arp Frame:</a:t>
            </a:r>
          </a:p>
          <a:p>
            <a:r>
              <a:rPr lang="en-US" sz="1400" dirty="0" err="1">
                <a:solidFill>
                  <a:srgbClr val="7030A0"/>
                </a:solidFill>
              </a:rPr>
              <a:t>Whois</a:t>
            </a:r>
            <a:r>
              <a:rPr lang="en-US" sz="1400" dirty="0">
                <a:solidFill>
                  <a:srgbClr val="7030A0"/>
                </a:solidFill>
              </a:rPr>
              <a:t> 4B?</a:t>
            </a:r>
          </a:p>
        </p:txBody>
      </p:sp>
      <p:sp>
        <p:nvSpPr>
          <p:cNvPr id="28" name="TextBox 27"/>
          <p:cNvSpPr txBox="1"/>
          <p:nvPr/>
        </p:nvSpPr>
        <p:spPr>
          <a:xfrm>
            <a:off x="1086206" y="3441091"/>
            <a:ext cx="1395670" cy="646331"/>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Fa0/4</a:t>
            </a:r>
          </a:p>
        </p:txBody>
      </p:sp>
      <p:sp>
        <p:nvSpPr>
          <p:cNvPr id="29" name="TextBox 28"/>
          <p:cNvSpPr txBox="1"/>
          <p:nvPr/>
        </p:nvSpPr>
        <p:spPr>
          <a:xfrm>
            <a:off x="3789532" y="1061142"/>
            <a:ext cx="1395670" cy="646331"/>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Fa0/2</a:t>
            </a:r>
          </a:p>
        </p:txBody>
      </p:sp>
      <p:sp>
        <p:nvSpPr>
          <p:cNvPr id="30" name="TextBox 29"/>
          <p:cNvSpPr txBox="1"/>
          <p:nvPr/>
        </p:nvSpPr>
        <p:spPr>
          <a:xfrm>
            <a:off x="8782548" y="3360386"/>
            <a:ext cx="1395670" cy="646331"/>
          </a:xfrm>
          <a:prstGeom prst="rect">
            <a:avLst/>
          </a:prstGeom>
          <a:noFill/>
        </p:spPr>
        <p:txBody>
          <a:bodyPr wrap="square" rtlCol="0">
            <a:spAutoFit/>
          </a:bodyPr>
          <a:lstStyle/>
          <a:p>
            <a:r>
              <a:rPr lang="en-US" dirty="0">
                <a:solidFill>
                  <a:srgbClr val="00B0F0"/>
                </a:solidFill>
              </a:rPr>
              <a:t>MAC Table:</a:t>
            </a:r>
          </a:p>
          <a:p>
            <a:r>
              <a:rPr lang="en-US" dirty="0">
                <a:solidFill>
                  <a:srgbClr val="00B0F0"/>
                </a:solidFill>
              </a:rPr>
              <a:t>2A: Fa0/1</a:t>
            </a:r>
          </a:p>
        </p:txBody>
      </p:sp>
      <p:cxnSp>
        <p:nvCxnSpPr>
          <p:cNvPr id="32" name="Straight Connector 31"/>
          <p:cNvCxnSpPr>
            <a:stCxn id="5" idx="3"/>
            <a:endCxn id="6" idx="1"/>
          </p:cNvCxnSpPr>
          <p:nvPr/>
        </p:nvCxnSpPr>
        <p:spPr>
          <a:xfrm>
            <a:off x="4626862" y="3971120"/>
            <a:ext cx="2096946" cy="1257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31089" y="4896935"/>
            <a:ext cx="1088330" cy="523220"/>
          </a:xfrm>
          <a:prstGeom prst="rect">
            <a:avLst/>
          </a:prstGeom>
          <a:solidFill>
            <a:schemeClr val="accent2">
              <a:lumMod val="40000"/>
              <a:lumOff val="60000"/>
            </a:schemeClr>
          </a:solidFill>
        </p:spPr>
        <p:txBody>
          <a:bodyPr wrap="square" rtlCol="0">
            <a:spAutoFit/>
          </a:bodyPr>
          <a:lstStyle/>
          <a:p>
            <a:r>
              <a:rPr lang="en-US" sz="1400" dirty="0">
                <a:solidFill>
                  <a:srgbClr val="7030A0"/>
                </a:solidFill>
              </a:rPr>
              <a:t>Arp Frame:</a:t>
            </a:r>
          </a:p>
          <a:p>
            <a:r>
              <a:rPr lang="en-US" sz="1400" dirty="0" err="1">
                <a:solidFill>
                  <a:srgbClr val="7030A0"/>
                </a:solidFill>
              </a:rPr>
              <a:t>Whois</a:t>
            </a:r>
            <a:r>
              <a:rPr lang="en-US" sz="1400" dirty="0">
                <a:solidFill>
                  <a:srgbClr val="7030A0"/>
                </a:solidFill>
              </a:rPr>
              <a:t> 4B?</a:t>
            </a:r>
          </a:p>
        </p:txBody>
      </p:sp>
    </p:spTree>
    <p:extLst>
      <p:ext uri="{BB962C8B-B14F-4D97-AF65-F5344CB8AC3E}">
        <p14:creationId xmlns:p14="http://schemas.microsoft.com/office/powerpoint/2010/main" val="348568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0.06157 L 3.95833E-6 -0.06134 C 0.00156 -0.06458 0.00351 -0.06759 0.00481 -0.07129 C 0.00546 -0.07291 0.0052 -0.075 0.00586 -0.07685 C 0.0069 -0.07963 0.00846 -0.08217 0.00976 -0.08495 C 0.01054 -0.08634 0.01119 -0.08773 0.01185 -0.08912 C 0.01237 -0.09097 0.01263 -0.09328 0.0138 -0.09467 C 0.01484 -0.09583 0.0164 -0.09537 0.0177 -0.09606 L 0.02161 -0.10416 C 0.02239 -0.10555 0.02278 -0.10717 0.02369 -0.10833 L 0.02669 -0.1125 C 0.02903 -0.12523 0.02565 -0.11203 0.03073 -0.12083 C 0.03138 -0.12199 0.03229 -0.12963 0.03268 -0.13032 C 0.0332 -0.13217 0.0345 -0.1331 0.03554 -0.13449 C 0.03593 -0.13588 0.03593 -0.1375 0.03658 -0.13866 C 0.03737 -0.14004 0.03867 -0.14028 0.03958 -0.14143 C 0.04075 -0.14282 0.04153 -0.14421 0.04257 -0.1456 C 0.04283 -0.14699 0.04296 -0.14838 0.04362 -0.14977 C 0.04466 -0.15254 0.04674 -0.15486 0.04752 -0.1581 C 0.0483 -0.16111 0.04908 -0.16528 0.05039 -0.16782 C 0.05442 -0.1743 0.05533 -0.175 0.0595 -0.1787 C 0.06015 -0.18009 0.06041 -0.18194 0.06145 -0.18287 C 0.06237 -0.18356 0.06341 -0.18356 0.06445 -0.18426 C 0.06549 -0.18495 0.0664 -0.18611 0.06731 -0.18703 C 0.06705 -0.18842 0.06614 -0.18958 0.0664 -0.1912 C 0.06653 -0.19328 0.07044 -0.19815 0.07135 -0.1993 C 0.07356 -0.20879 0.07031 -0.19745 0.0763 -0.20764 C 0.07708 -0.20856 0.07695 -0.21041 0.07734 -0.2118 C 0.0789 -0.21643 0.07929 -0.21574 0.08229 -0.21852 L 0.08619 -0.22685 C 0.08685 -0.22824 0.08724 -0.23009 0.08815 -0.23102 L 0.09114 -0.23379 C 0.09192 -0.23518 0.09244 -0.23657 0.09323 -0.23796 C 0.09401 -0.23935 0.09531 -0.24051 0.09622 -0.24213 C 0.09674 -0.24328 0.09661 -0.24491 0.09726 -0.24629 C 0.09882 -0.25069 0.09921 -0.25046 0.10208 -0.25324 C 0.10351 -0.25602 0.10533 -0.25833 0.10612 -0.26134 C 0.10638 -0.26273 0.10651 -0.26435 0.10703 -0.26551 C 0.10794 -0.26713 0.10911 -0.26828 0.11002 -0.26967 C 0.11211 -0.27778 0.10976 -0.26991 0.11406 -0.2794 C 0.11484 -0.28102 0.1151 -0.2831 0.11614 -0.28472 C 0.11783 -0.28796 0.122 -0.29305 0.122 -0.29282 C 0.12435 -0.30301 0.12096 -0.2912 0.12591 -0.30139 C 0.12656 -0.30254 0.12643 -0.30416 0.12695 -0.30555 C 0.12786 -0.30764 0.1289 -0.30926 0.12994 -0.31088 C 0.13229 -0.31597 0.13385 -0.32199 0.13685 -0.32616 L 0.14283 -0.33449 C 0.14518 -0.34722 0.14179 -0.33403 0.14687 -0.34282 C 0.14739 -0.34398 0.14726 -0.3456 0.14791 -0.34699 C 0.15312 -0.35972 0.14856 -0.34352 0.15677 -0.36065 C 0.15742 -0.36203 0.15781 -0.36366 0.15872 -0.36481 C 0.16054 -0.36736 0.16224 -0.36782 0.16471 -0.36898 C 0.16575 -0.37037 0.16653 -0.37176 0.16757 -0.37315 C 0.16875 -0.3743 0.17304 -0.3787 0.17461 -0.37986 C 0.17591 -0.38078 0.17734 -0.38194 0.17864 -0.38264 C 0.17955 -0.38403 0.18033 -0.38588 0.18164 -0.3868 C 0.19049 -0.39514 0.17812 -0.38009 0.1875 -0.39097 C 0.19244 -0.39676 0.18815 -0.39398 0.19349 -0.39653 C 0.19557 -0.39861 0.19791 -0.40069 0.20039 -0.40185 C 0.20208 -0.40278 0.20377 -0.40301 0.20533 -0.40324 C 0.20742 -0.40509 0.20911 -0.40787 0.21132 -0.40879 C 0.21341 -0.40995 0.21549 -0.41018 0.21718 -0.41157 C 0.22448 -0.41852 0.21536 -0.41018 0.22421 -0.41713 C 0.22942 -0.42129 0.22552 -0.41991 0.2332 -0.42268 C 0.23906 -0.42477 0.2358 -0.42338 0.2431 -0.42685 L 0.24609 -0.42824 C 0.25312 -0.43472 0.24948 -0.43241 0.26497 -0.42963 C 0.26705 -0.42916 0.26888 -0.42778 0.27083 -0.42685 C 0.27187 -0.42639 0.27304 -0.42616 0.27382 -0.42546 C 0.27591 -0.42361 0.2776 -0.42106 0.27994 -0.41991 C 0.28086 -0.41944 0.2819 -0.41921 0.28294 -0.41852 C 0.28932 -0.41412 0.28216 -0.41782 0.2888 -0.41157 C 0.28958 -0.41088 0.29075 -0.41065 0.29179 -0.41018 L 0.30065 -0.40185 L 0.30364 -0.39907 C 0.30429 -0.39768 0.30481 -0.39606 0.3056 -0.39514 C 0.30651 -0.39398 0.30794 -0.39352 0.30859 -0.39236 C 0.30937 -0.3912 0.30911 -0.38935 0.30963 -0.38819 C 0.3108 -0.38518 0.31367 -0.37986 0.31367 -0.37963 C 0.31393 -0.37778 0.31575 -0.36666 0.31666 -0.3662 L 0.31953 -0.36342 L 0.32747 -0.34699 L 0.32955 -0.34282 C 0.33007 -0.34143 0.33073 -0.33981 0.33151 -0.33866 C 0.33255 -0.33727 0.33359 -0.33588 0.33437 -0.33449 C 0.3414 -0.32291 0.33073 -0.33819 0.33945 -0.32616 C 0.33971 -0.32477 0.33997 -0.32338 0.34036 -0.32199 C 0.34153 -0.31921 0.3431 -0.31643 0.3444 -0.31366 C 0.34492 -0.31227 0.34557 -0.31088 0.34635 -0.30949 L 0.34948 -0.30555 C 0.3513 -0.29745 0.34882 -0.30486 0.35325 -0.29861 C 0.36002 -0.28958 0.35039 -0.29907 0.35833 -0.29166 C 0.35898 -0.29028 0.35924 -0.28866 0.36028 -0.2875 C 0.36119 -0.2868 0.36224 -0.28703 0.36328 -0.28611 C 0.36523 -0.28449 0.36718 -0.28264 0.36914 -0.28078 L 0.36914 -0.28055 C 0.37018 -0.2794 0.37096 -0.27778 0.37213 -0.27662 C 0.37643 -0.27176 0.37773 -0.27129 0.38216 -0.26828 C 0.38398 -0.26435 0.38411 -0.26319 0.38698 -0.26018 C 0.38802 -0.25903 0.38906 -0.2581 0.3901 -0.25741 C 0.4 -0.23634 0.38919 -0.25764 0.397 -0.24491 C 0.40117 -0.23796 0.39648 -0.24305 0.40195 -0.23796 C 0.4026 -0.23657 0.40299 -0.23495 0.4039 -0.23379 C 0.4039 -0.23379 0.41132 -0.22685 0.41289 -0.22546 L 0.42174 -0.21713 L 0.42474 -0.21435 C 0.42578 -0.21366 0.42669 -0.21227 0.42786 -0.2118 L 0.43086 -0.21041 C 0.43294 -0.20717 0.43398 -0.20555 0.43671 -0.20347 C 0.43763 -0.20301 0.4388 -0.20301 0.43971 -0.20208 C 0.44179 -0.20046 0.4457 -0.19653 0.4457 -0.19629 C 0.44622 -0.19514 0.44674 -0.19352 0.44765 -0.19236 C 0.44843 -0.19166 0.44974 -0.1919 0.45065 -0.1912 C 0.45169 -0.19051 0.4526 -0.18912 0.45351 -0.18842 C 0.45586 -0.17916 0.45273 -0.18912 0.45755 -0.18148 C 0.46575 -0.16852 0.45781 -0.17662 0.46458 -0.17037 C 0.4651 -0.16898 0.46601 -0.16782 0.46653 -0.16643 C 0.46705 -0.16504 0.46679 -0.16319 0.46744 -0.16227 C 0.46823 -0.16088 0.4694 -0.16041 0.47044 -0.15949 C 0.47617 -0.14884 0.47057 -0.15787 0.47643 -0.15116 C 0.48242 -0.14421 0.47604 -0.1493 0.48346 -0.14421 C 0.48398 -0.14236 0.4845 -0.14028 0.48528 -0.13866 C 0.48724 -0.13541 0.48893 -0.13403 0.49127 -0.13171 C 0.49935 -0.11528 0.48698 -0.13958 0.49635 -0.12477 C 0.49791 -0.12245 0.49895 -0.11944 0.50039 -0.11666 C 0.50091 -0.11528 0.5013 -0.11342 0.50221 -0.1125 C 0.5039 -0.11065 0.50573 -0.10926 0.50716 -0.10694 C 0.50872 -0.10463 0.50989 -0.10162 0.51119 -0.09884 C 0.51198 -0.09699 0.51224 -0.09491 0.51315 -0.09328 C 0.51523 -0.08958 0.51836 -0.08727 0.52005 -0.08356 C 0.52083 -0.08217 0.52135 -0.08078 0.52213 -0.0794 C 0.52304 -0.07801 0.52421 -0.07685 0.52513 -0.07546 C 0.52656 -0.07268 0.52786 -0.06991 0.52903 -0.06713 L 0.53698 -0.05046 L 0.53893 -0.04629 C 0.53971 -0.04491 0.53997 -0.04328 0.54101 -0.04213 L 0.54401 -0.03935 C 0.54466 -0.03796 0.54492 -0.03657 0.54596 -0.03518 C 0.54687 -0.03449 0.54791 -0.03472 0.54895 -0.03379 C 0.54974 -0.03333 0.55026 -0.03217 0.55104 -0.03102 L 0.55104 -0.03078 " pathEditMode="relative" rAng="0" ptsTypes="AAAAAAAAAAAAAAAAAAAAAAAAAAAAAAAAAAAAAAAAAAAAAAAAAAAAAAAAAAAAAAAAAAAAAAAAAAAAAAAAAAAAAAAAAAAAAAAAAAAAAAAAAAAAAAAAAAAAAAAAAAAAAAAAAAAAAAAAAAAAA">
                                      <p:cBhvr>
                                        <p:cTn id="6" dur="4000" fill="hold"/>
                                        <p:tgtEl>
                                          <p:spTgt spid="27"/>
                                        </p:tgtEl>
                                        <p:attrNameLst>
                                          <p:attrName>ppt_x</p:attrName>
                                          <p:attrName>ppt_y</p:attrName>
                                        </p:attrNameLst>
                                      </p:cBhvr>
                                      <p:rCtr x="27552" y="-1701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0 0 L 0 0 C 0.00339 -0.01667 0.00117 -0.00926 0.00625 -0.02269 C 0.0069 -0.02431 0.00716 -0.02639 0.00808 -0.02732 L 0.01081 -0.03056 C 0.01602 -0.04445 0.00977 -0.02709 0.01354 -0.04028 C 0.01393 -0.0419 0.01472 -0.04352 0.01524 -0.04514 C 0.01602 -0.04723 0.01628 -0.04954 0.01706 -0.05163 C 0.01784 -0.05348 0.01888 -0.05463 0.01979 -0.05625 C 0.02018 -0.05788 0.02031 -0.05973 0.02071 -0.06112 C 0.02175 -0.06459 0.02318 -0.0676 0.02435 -0.07084 L 0.02617 -0.0757 C 0.02669 -0.07732 0.02709 -0.0794 0.028 -0.08056 C 0.02891 -0.08149 0.02982 -0.08241 0.0306 -0.08357 C 0.03373 -0.08843 0.03529 -0.09329 0.0388 -0.09653 C 0.03959 -0.09723 0.04063 -0.09723 0.04154 -0.09815 C 0.04336 -0.1 0.04492 -0.10325 0.04688 -0.10463 L 0.05235 -0.10788 C 0.05326 -0.1088 0.05404 -0.11019 0.05508 -0.11088 C 0.05586 -0.11181 0.05677 -0.1125 0.05781 -0.1125 C 0.07461 -0.11366 0.09154 -0.11366 0.10834 -0.11413 L 0.14909 -0.1125 C 0.15143 -0.1125 0.15391 -0.11135 0.15625 -0.11088 C 0.15925 -0.11042 0.16224 -0.10973 0.16537 -0.10926 C 0.17044 -0.1088 0.17552 -0.10834 0.18073 -0.10788 C 0.18216 -0.10718 0.18373 -0.10625 0.18516 -0.10625 C 0.20196 -0.10625 0.20065 -0.10625 0.21146 -0.10926 C 0.29466 -0.10741 0.29128 -0.10672 0.38854 -0.10926 C 0.39037 -0.1095 0.39219 -0.11088 0.39401 -0.11088 C 0.40183 -0.11181 0.40964 -0.11204 0.41745 -0.1125 C 0.41836 -0.1132 0.41927 -0.11389 0.42018 -0.11413 C 0.42722 -0.11575 0.43047 -0.11459 0.43646 -0.11737 C 0.43828 -0.11829 0.44011 -0.11945 0.44193 -0.12061 C 0.44271 -0.12107 0.44375 -0.1213 0.44453 -0.12223 L 0.45 -0.12871 C 0.45091 -0.12963 0.45169 -0.13125 0.45274 -0.13195 L 0.45547 -0.13357 C 0.45599 -0.13565 0.45625 -0.1382 0.45729 -0.13982 C 0.45794 -0.14121 0.45912 -0.14051 0.4599 -0.14144 C 0.46107 -0.14283 0.46185 -0.14445 0.46263 -0.1463 C 0.46862 -0.16112 0.46016 -0.14514 0.46719 -0.15764 C 0.46784 -0.15973 0.46849 -0.16181 0.46901 -0.16389 C 0.46966 -0.16713 0.46979 -0.17084 0.47084 -0.17362 L 0.47266 -0.17848 C 0.47292 -0.1801 0.47357 -0.18149 0.47344 -0.18334 C 0.47279 -0.21181 0.47318 -0.20741 0.46992 -0.225 C 0.46992 -0.225 0.4681 -0.23473 0.4681 -0.23473 L 0.46628 -0.23959 C 0.46602 -0.24121 0.46576 -0.24283 0.46537 -0.24422 C 0.46485 -0.24607 0.46393 -0.24746 0.46354 -0.24908 C 0.46302 -0.25116 0.46315 -0.25348 0.46263 -0.25556 C 0.46224 -0.25741 0.46133 -0.25857 0.46081 -0.26042 C 0.46042 -0.26181 0.46042 -0.26366 0.4599 -0.26528 C 0.45925 -0.26783 0.45612 -0.27454 0.45547 -0.27639 C 0.45417 -0.27963 0.45274 -0.28264 0.45183 -0.28612 C 0.45117 -0.2882 0.45091 -0.29075 0.45 -0.2926 C 0.4487 -0.29468 0.44701 -0.29584 0.44544 -0.29746 C 0.44362 -0.30718 0.44505 -0.30602 0.44102 -0.31019 C 0.43985 -0.31135 0.43854 -0.31227 0.43737 -0.31343 C 0.43594 -0.31713 0.43451 -0.32107 0.43281 -0.32477 C 0.43203 -0.32639 0.43099 -0.32778 0.43008 -0.3294 C 0.42943 -0.33102 0.42917 -0.33311 0.42826 -0.33426 C 0.42669 -0.33681 0.42292 -0.34075 0.42292 -0.34075 C 0.42253 -0.34283 0.42266 -0.34538 0.42201 -0.34723 C 0.41875 -0.35533 0.41745 -0.35556 0.4138 -0.35996 C 0.41263 -0.36158 0.41146 -0.3632 0.41029 -0.36482 C 0.40938 -0.36598 0.40847 -0.3669 0.40755 -0.36806 C 0.40508 -0.3713 0.40196 -0.37315 0.40026 -0.37778 C 0.39727 -0.38588 0.40013 -0.37987 0.39492 -0.38565 C 0.38867 -0.3926 0.39388 -0.38889 0.38854 -0.39213 C 0.38763 -0.39329 0.38685 -0.39445 0.38581 -0.39538 C 0.38503 -0.39607 0.38399 -0.39607 0.38308 -0.397 C 0.37591 -0.40417 0.38308 -0.40024 0.37591 -0.40348 C 0.37344 -0.40556 0.37097 -0.40718 0.36862 -0.40973 C 0.36771 -0.41088 0.36693 -0.41227 0.36602 -0.41297 C 0.36485 -0.41389 0.36354 -0.41413 0.36237 -0.41459 C 0.36146 -0.41575 0.36068 -0.41713 0.35964 -0.41783 C 0.35847 -0.41875 0.35235 -0.42084 0.35143 -0.42107 C 0.34649 -0.42709 0.35143 -0.422 0.34427 -0.42593 C 0.34271 -0.42663 0.34128 -0.42825 0.33972 -0.42917 C 0.33828 -0.42987 0.33672 -0.4301 0.33529 -0.43079 C 0.32669 -0.43403 0.33698 -0.43149 0.32071 -0.4338 C 0.31472 -0.43334 0.30873 -0.4338 0.30274 -0.43241 C 0.30156 -0.43195 0.30091 -0.42987 0.3 -0.42917 C 0.29701 -0.42663 0.29388 -0.42524 0.29089 -0.42269 C 0.28477 -0.41713 0.28972 -0.422 0.28464 -0.41621 C 0.28308 -0.41459 0.28151 -0.4132 0.28008 -0.41135 C 0.27761 -0.40834 0.27539 -0.40487 0.27292 -0.40186 C 0.27201 -0.4007 0.2711 -0.39931 0.27018 -0.39862 C 0.26836 -0.39723 0.26472 -0.39538 0.26472 -0.39538 C 0.25287 -0.37963 0.26732 -0.39769 0.25847 -0.38889 C 0.25651 -0.38704 0.25495 -0.38426 0.253 -0.38241 L 0.24935 -0.3794 C 0.24883 -0.37778 0.24844 -0.3757 0.24753 -0.37454 C 0.24688 -0.37338 0.24571 -0.37362 0.24479 -0.37292 C 0.24388 -0.372 0.24297 -0.37084 0.24219 -0.36968 C 0.24115 -0.36829 0.2405 -0.36621 0.23946 -0.36482 C 0.23334 -0.35625 0.23568 -0.36065 0.23034 -0.3551 C 0.22943 -0.35417 0.22865 -0.35301 0.22774 -0.35209 C 0.22656 -0.3507 0.22526 -0.35 0.22409 -0.34885 C 0.22318 -0.34792 0.22227 -0.34653 0.22136 -0.34561 C 0.22018 -0.34445 0.21888 -0.34352 0.21771 -0.34237 C 0.21589 -0.34028 0.21406 -0.33797 0.21237 -0.33588 L 0.20964 -0.33264 C 0.20873 -0.33172 0.20794 -0.3301 0.2069 -0.3294 L 0.20417 -0.32778 C 0.20352 -0.32616 0.20326 -0.32431 0.20235 -0.32315 C 0.19857 -0.31713 0.19792 -0.31713 0.19427 -0.31505 C 0.19362 -0.31343 0.19323 -0.31158 0.19245 -0.31019 C 0.18998 -0.30579 0.18893 -0.30764 0.18607 -0.30371 C 0.1793 -0.29468 0.18555 -0.29908 0.17982 -0.29584 C 0.17917 -0.29422 0.17878 -0.29213 0.178 -0.29098 C 0.17722 -0.28982 0.17617 -0.29005 0.17526 -0.28936 C 0.16823 -0.28311 0.17669 -0.28843 0.16979 -0.2845 C 0.16576 -0.27338 0.16823 -0.27616 0.16354 -0.27315 C 0.16315 -0.27153 0.16328 -0.26968 0.16263 -0.26852 C 0.16198 -0.26713 0.16081 -0.2676 0.1599 -0.2669 C 0.15599 -0.26343 0.15808 -0.26366 0.15443 -0.2588 C 0.15274 -0.25649 0.14909 -0.25232 0.14909 -0.25232 C 0.14479 -0.24121 0.14727 -0.24491 0.14271 -0.23959 C 0.14245 -0.23727 0.14245 -0.23496 0.1418 -0.23311 C 0.14128 -0.23149 0.13972 -0.23149 0.13906 -0.22987 C 0.13815 -0.22709 0.13789 -0.22338 0.13737 -0.22014 L 0.13646 -0.21551 C 0.13672 -0.20741 0.1362 -0.19908 0.13737 -0.19121 C 0.1375 -0.18959 0.13919 -0.19075 0.13998 -0.18982 C 0.14102 -0.18843 0.14167 -0.18612 0.14271 -0.18496 C 0.14388 -0.18357 0.14518 -0.18288 0.14636 -0.18172 C 0.15534 -0.17269 0.1418 -0.18496 0.15261 -0.17524 C 0.15326 -0.17362 0.15352 -0.17153 0.15443 -0.17038 C 0.15612 -0.16852 0.15808 -0.16829 0.1599 -0.16713 C 0.16081 -0.16667 0.16185 -0.16644 0.16263 -0.16551 C 0.16797 -0.15926 0.16745 -0.15857 0.17344 -0.15602 L 0.18073 -0.15278 C 0.1819 -0.15163 0.18294 -0.15 0.18425 -0.14954 C 0.1875 -0.14838 0.19089 -0.14815 0.19427 -0.14792 C 0.20925 -0.147 0.22435 -0.14676 0.23946 -0.1463 L 0.31263 -0.14792 C 0.328 -0.14862 0.34336 -0.15 0.35873 -0.15116 L 0.38138 -0.15278 C 0.40209 -0.15487 0.39219 -0.15371 0.4112 -0.15602 C 0.41263 -0.15649 0.41419 -0.15695 0.41563 -0.15764 C 0.41654 -0.15788 0.41745 -0.1588 0.41836 -0.15926 C 0.42018 -0.15996 0.42201 -0.16019 0.42383 -0.16088 C 0.42656 -0.16181 0.42917 -0.16297 0.4319 -0.16389 C 0.43281 -0.16505 0.43373 -0.16644 0.43464 -0.16713 C 0.43555 -0.16806 0.43659 -0.16783 0.43737 -0.16875 C 0.43815 -0.16991 0.43854 -0.172 0.43919 -0.17362 C 0.44037 -0.17639 0.44167 -0.17894 0.44271 -0.18172 C 0.44414 -0.18496 0.44623 -0.19144 0.44727 -0.19445 C 0.44701 -0.20533 0.44714 -0.21598 0.44636 -0.22663 C 0.44623 -0.22894 0.44505 -0.23079 0.44453 -0.23311 C 0.44193 -0.24723 0.44597 -0.23565 0.44102 -0.24746 C 0.43906 -0.25741 0.44128 -0.24676 0.43828 -0.2588 C 0.43763 -0.26135 0.43724 -0.26436 0.43646 -0.2669 C 0.43477 -0.27176 0.43281 -0.27639 0.43099 -0.28125 C 0.43047 -0.28288 0.42995 -0.2845 0.42917 -0.28612 L 0.42292 -0.30047 C 0.4211 -0.31019 0.42331 -0.30047 0.41927 -0.31019 C 0.41732 -0.31482 0.41537 -0.31945 0.4138 -0.32477 C 0.41328 -0.32686 0.41263 -0.32894 0.41211 -0.33102 C 0.41172 -0.33264 0.41172 -0.3345 0.4112 -0.33588 C 0.41042 -0.3375 0.40925 -0.33797 0.40847 -0.33913 C 0.40677 -0.34167 0.40534 -0.34445 0.40391 -0.34723 C 0.40104 -0.35301 0.40065 -0.35533 0.39753 -0.35996 C 0.39675 -0.36135 0.39571 -0.36204 0.39492 -0.3632 C 0.39388 -0.36459 0.39323 -0.36667 0.39219 -0.36806 C 0.38959 -0.37153 0.38633 -0.37362 0.38399 -0.37778 C 0.378 -0.38843 0.38099 -0.38588 0.37591 -0.38889 C 0.36263 -0.40463 0.37656 -0.38866 0.3668 -0.39862 C 0.36589 -0.39954 0.36511 -0.40093 0.36419 -0.40186 C 0.36302 -0.40255 0.36172 -0.40278 0.36055 -0.40348 C 0.35729 -0.40625 0.35521 -0.40857 0.35143 -0.40973 C 0.35 -0.41042 0.34844 -0.41088 0.34701 -0.41135 C 0.3418 -0.41297 0.33776 -0.41366 0.33255 -0.41459 L 0.30534 -0.41135 C 0.30222 -0.41088 0.28607 -0.40672 0.28555 -0.40672 C 0.28464 -0.40556 0.28373 -0.40417 0.28281 -0.40348 C 0.27266 -0.39445 0.28268 -0.40417 0.27552 -0.39862 C 0.26719 -0.3919 0.27331 -0.39491 0.26563 -0.39213 C 0.26419 -0.39098 0.26263 -0.38982 0.26107 -0.38889 C 0.25964 -0.3882 0.25794 -0.38843 0.25664 -0.38727 C 0.24349 -0.37663 0.25716 -0.38357 0.24753 -0.3794 C 0.24544 -0.37709 0.24349 -0.37454 0.24128 -0.37292 C 0.24011 -0.372 0.2388 -0.37223 0.23763 -0.3713 C 0.23607 -0.36991 0.23477 -0.3676 0.23308 -0.36644 C 0.23047 -0.36436 0.22761 -0.36366 0.225 -0.36158 C 0.22305 -0.36019 0.21875 -0.35301 0.21771 -0.35209 C 0.21667 -0.35093 0.21537 -0.35093 0.21406 -0.35047 L 0.20873 -0.34399 C 0.20781 -0.34283 0.2069 -0.34167 0.20599 -0.34075 C 0.20482 -0.33959 0.20352 -0.33889 0.20235 -0.3375 C 0.2013 -0.33612 0.20039 -0.3345 0.19961 -0.33264 C 0.19831 -0.32963 0.19779 -0.32547 0.1961 -0.32315 C 0.19479 -0.32153 0.19362 -0.31968 0.19245 -0.31829 C 0.19154 -0.31713 0.1905 -0.31621 0.18972 -0.31505 C 0.1875 -0.31158 0.18555 -0.30741 0.18334 -0.30371 C 0.18255 -0.30209 0.18151 -0.3007 0.18073 -0.29885 C 0.17982 -0.29676 0.17891 -0.29468 0.178 -0.2926 C 0.17735 -0.29098 0.17683 -0.28913 0.17617 -0.28774 C 0.17344 -0.28218 0.1724 -0.28241 0.17071 -0.27639 C 0.17031 -0.275 0.17031 -0.27315 0.16979 -0.27153 C 0.1694 -0.26991 0.16849 -0.26852 0.16797 -0.2669 C 0.16797 -0.2669 0.16576 -0.25487 0.16537 -0.25232 C 0.16498 -0.2507 0.16485 -0.24908 0.16446 -0.24746 L 0.16263 -0.24121 C 0.16289 -0.23149 0.16302 -0.22176 0.16354 -0.21227 C 0.16367 -0.20996 0.16367 -0.20764 0.16446 -0.20579 C 0.16498 -0.20417 0.16628 -0.20371 0.16719 -0.20255 C 0.16745 -0.20093 0.16732 -0.19885 0.16797 -0.19769 C 0.16875 -0.19653 0.16992 -0.19676 0.17071 -0.19607 C 0.17201 -0.19514 0.17318 -0.19422 0.17435 -0.19283 C 0.17526 -0.1919 0.17604 -0.19051 0.17709 -0.18982 C 0.17826 -0.18889 0.17956 -0.18889 0.18073 -0.1882 C 0.18216 -0.18727 0.18373 -0.18588 0.18516 -0.18496 C 0.18607 -0.18334 0.18672 -0.18102 0.18789 -0.1801 C 0.19388 -0.17477 0.19518 -0.17593 0.20052 -0.17362 C 0.20143 -0.17315 0.20235 -0.17246 0.20326 -0.172 C 0.20482 -0.1713 0.20625 -0.17107 0.20781 -0.17038 C 0.20899 -0.16991 0.21016 -0.16922 0.21146 -0.16875 C 0.21315 -0.16829 0.21511 -0.16783 0.2168 -0.16713 C 0.21771 -0.1669 0.21862 -0.16575 0.21953 -0.16551 C 0.23281 -0.16505 0.2461 -0.16551 0.25938 -0.16551 L 0.25938 -0.16551 L 0.25938 -0.16551 " pathEditMode="relative" ptsTypes="AAAAAAAAAAAAAAAAAAAAAAAAAAAAAAAAAAAAAAAAAAAAAAAAAAAAAAAAAAAAAAAAAAAAAAAAAAAAAAAAAAAAAAAAAAAAAAAAAAAAAAAAAAAAAAAAAAAAAAAAAAAAAAAAAAAAAAAAAAAAAAAAAAAAAAAAAAAAAAAAAAAAAAAAAAAAAAAAAAAAAAAAAAAAAAAAAAAAAAAAAAAAAAAAAAAAAAAAAAAAAAAAA">
                                      <p:cBhvr>
                                        <p:cTn id="25" dur="5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Reminders</a:t>
            </a:r>
          </a:p>
        </p:txBody>
      </p:sp>
      <p:sp>
        <p:nvSpPr>
          <p:cNvPr id="3" name="Content Placeholder 2"/>
          <p:cNvSpPr>
            <a:spLocks noGrp="1"/>
          </p:cNvSpPr>
          <p:nvPr>
            <p:ph idx="1"/>
          </p:nvPr>
        </p:nvSpPr>
        <p:spPr/>
        <p:txBody>
          <a:bodyPr>
            <a:normAutofit fontScale="85000" lnSpcReduction="20000"/>
          </a:bodyPr>
          <a:lstStyle/>
          <a:p>
            <a:r>
              <a:rPr lang="en-US" dirty="0"/>
              <a:t>Switches begin with no MAC address table entries.</a:t>
            </a:r>
          </a:p>
          <a:p>
            <a:r>
              <a:rPr lang="en-US" dirty="0"/>
              <a:t>When a switch receives a frame whose destination MAC address is not in its MAC table (as in the beginning state when switches have no MAC entries), it floods copies of the frame out of every active port </a:t>
            </a:r>
            <a:r>
              <a:rPr lang="en-US" b="1" cap="all" dirty="0"/>
              <a:t>except</a:t>
            </a:r>
            <a:r>
              <a:rPr lang="en-US" dirty="0"/>
              <a:t> the port from which the frame entered the switch.</a:t>
            </a:r>
          </a:p>
          <a:p>
            <a:r>
              <a:rPr lang="en-US" dirty="0"/>
              <a:t>It records the source MAC address from the frame that it received in its MAC address table as associated with the switches’ port number.</a:t>
            </a:r>
          </a:p>
          <a:p>
            <a:r>
              <a:rPr lang="en-US" dirty="0"/>
              <a:t>Switching terms:</a:t>
            </a:r>
          </a:p>
          <a:p>
            <a:pPr lvl="1"/>
            <a:r>
              <a:rPr lang="en-US" dirty="0"/>
              <a:t>Flooding: sending a copy of a frame out each connected port except the port that it received the frame.</a:t>
            </a:r>
          </a:p>
          <a:p>
            <a:pPr lvl="1"/>
            <a:r>
              <a:rPr lang="en-US" dirty="0"/>
              <a:t>Filtering: not sending a frame out of the switch usually because the switch receives a frame whose destination MAC address is associated with the port the frame arrived from.</a:t>
            </a:r>
          </a:p>
          <a:p>
            <a:pPr lvl="1"/>
            <a:r>
              <a:rPr lang="en-US" dirty="0"/>
              <a:t>Forwarding: sending a frame out of a single port that is associated with the destination MAC address of a frame that it receives.</a:t>
            </a:r>
          </a:p>
        </p:txBody>
      </p:sp>
    </p:spTree>
    <p:extLst>
      <p:ext uri="{BB962C8B-B14F-4D97-AF65-F5344CB8AC3E}">
        <p14:creationId xmlns:p14="http://schemas.microsoft.com/office/powerpoint/2010/main" val="4144647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3D94-3D55-4DB1-8D84-4BAA9FA9FB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5FB82C-4350-471E-B5F6-17CB6596A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1626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 Security</a:t>
            </a:r>
          </a:p>
        </p:txBody>
      </p:sp>
      <p:sp>
        <p:nvSpPr>
          <p:cNvPr id="3" name="Subtitle 2"/>
          <p:cNvSpPr>
            <a:spLocks noGrp="1"/>
          </p:cNvSpPr>
          <p:nvPr>
            <p:ph type="subTitle" idx="1"/>
          </p:nvPr>
        </p:nvSpPr>
        <p:spPr/>
        <p:txBody>
          <a:bodyPr/>
          <a:lstStyle/>
          <a:p>
            <a:r>
              <a:rPr lang="en-US" dirty="0"/>
              <a:t>Chapter 6</a:t>
            </a:r>
            <a:r>
              <a:rPr lang="en-US"/>
              <a:t>, Volume 2</a:t>
            </a:r>
            <a:endParaRPr lang="en-US" dirty="0"/>
          </a:p>
        </p:txBody>
      </p:sp>
    </p:spTree>
    <p:extLst>
      <p:ext uri="{BB962C8B-B14F-4D97-AF65-F5344CB8AC3E}">
        <p14:creationId xmlns:p14="http://schemas.microsoft.com/office/powerpoint/2010/main" val="3722770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Security</a:t>
            </a:r>
          </a:p>
        </p:txBody>
      </p:sp>
      <p:sp>
        <p:nvSpPr>
          <p:cNvPr id="3" name="Content Placeholder 2"/>
          <p:cNvSpPr>
            <a:spLocks noGrp="1"/>
          </p:cNvSpPr>
          <p:nvPr>
            <p:ph idx="1"/>
          </p:nvPr>
        </p:nvSpPr>
        <p:spPr/>
        <p:txBody>
          <a:bodyPr/>
          <a:lstStyle/>
          <a:p>
            <a:r>
              <a:rPr lang="en-US" dirty="0"/>
              <a:t>Use port security when appropriate (most of the time)</a:t>
            </a:r>
          </a:p>
          <a:p>
            <a:pPr lvl="1"/>
            <a:r>
              <a:rPr lang="en-US" dirty="0"/>
              <a:t>static MAC address assignment to each port</a:t>
            </a:r>
          </a:p>
          <a:p>
            <a:pPr lvl="1"/>
            <a:r>
              <a:rPr lang="en-US" dirty="0"/>
              <a:t>Dynamic sticky MAC address assignment to each port</a:t>
            </a:r>
          </a:p>
          <a:p>
            <a:pPr lvl="1"/>
            <a:r>
              <a:rPr lang="en-US" dirty="0"/>
              <a:t>Dynamic MAC registered on each reload or restart</a:t>
            </a:r>
          </a:p>
        </p:txBody>
      </p:sp>
    </p:spTree>
    <p:extLst>
      <p:ext uri="{BB962C8B-B14F-4D97-AF65-F5344CB8AC3E}">
        <p14:creationId xmlns:p14="http://schemas.microsoft.com/office/powerpoint/2010/main" val="206509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0447" y="1250066"/>
            <a:ext cx="6510759" cy="2677656"/>
          </a:xfrm>
          <a:prstGeom prst="rect">
            <a:avLst/>
          </a:prstGeom>
        </p:spPr>
        <p:txBody>
          <a:bodyPr wrap="square">
            <a:spAutoFit/>
          </a:bodyPr>
          <a:lstStyle/>
          <a:p>
            <a:r>
              <a:rPr lang="en-US" sz="2800" b="1" dirty="0">
                <a:solidFill>
                  <a:srgbClr val="0184B8"/>
                </a:solidFill>
                <a:latin typeface="Arial-BoldMT"/>
              </a:rPr>
              <a:t>Port security</a:t>
            </a:r>
          </a:p>
          <a:p>
            <a:r>
              <a:rPr lang="en-US" dirty="0">
                <a:solidFill>
                  <a:srgbClr val="000000"/>
                </a:solidFill>
                <a:latin typeface="ArialMT"/>
              </a:rPr>
              <a:t>• Configure each port to accept</a:t>
            </a:r>
          </a:p>
          <a:p>
            <a:r>
              <a:rPr lang="en-US" sz="1600" dirty="0">
                <a:solidFill>
                  <a:srgbClr val="000000"/>
                </a:solidFill>
                <a:latin typeface="ArialMT"/>
              </a:rPr>
              <a:t>– One MAC address only</a:t>
            </a:r>
          </a:p>
          <a:p>
            <a:r>
              <a:rPr lang="en-US" sz="1600" dirty="0">
                <a:solidFill>
                  <a:srgbClr val="000000"/>
                </a:solidFill>
                <a:latin typeface="ArialMT"/>
              </a:rPr>
              <a:t>– A small group of MAC addresses</a:t>
            </a:r>
          </a:p>
          <a:p>
            <a:r>
              <a:rPr lang="en-US" dirty="0">
                <a:solidFill>
                  <a:srgbClr val="000000"/>
                </a:solidFill>
                <a:latin typeface="ArialMT"/>
              </a:rPr>
              <a:t>• Frames from other MAC addresses are not</a:t>
            </a:r>
          </a:p>
          <a:p>
            <a:r>
              <a:rPr lang="en-US" dirty="0">
                <a:solidFill>
                  <a:srgbClr val="000000"/>
                </a:solidFill>
                <a:latin typeface="ArialMT"/>
              </a:rPr>
              <a:t>forwarded.</a:t>
            </a:r>
          </a:p>
          <a:p>
            <a:r>
              <a:rPr lang="en-US" dirty="0">
                <a:solidFill>
                  <a:srgbClr val="000000"/>
                </a:solidFill>
                <a:latin typeface="ArialMT"/>
              </a:rPr>
              <a:t>• By default, the port will shut down if the wrong</a:t>
            </a:r>
          </a:p>
          <a:p>
            <a:r>
              <a:rPr lang="en-US" dirty="0">
                <a:solidFill>
                  <a:srgbClr val="000000"/>
                </a:solidFill>
                <a:latin typeface="ArialMT"/>
              </a:rPr>
              <a:t>device connects. It has to be brought up again</a:t>
            </a:r>
          </a:p>
          <a:p>
            <a:r>
              <a:rPr lang="en-US" dirty="0">
                <a:solidFill>
                  <a:srgbClr val="000000"/>
                </a:solidFill>
                <a:latin typeface="ArialMT"/>
              </a:rPr>
              <a:t>manually.</a:t>
            </a:r>
            <a:endParaRPr lang="en-US" dirty="0"/>
          </a:p>
        </p:txBody>
      </p:sp>
    </p:spTree>
    <p:extLst>
      <p:ext uri="{BB962C8B-B14F-4D97-AF65-F5344CB8AC3E}">
        <p14:creationId xmlns:p14="http://schemas.microsoft.com/office/powerpoint/2010/main" val="376729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6153" y="1331091"/>
            <a:ext cx="6232966" cy="2739211"/>
          </a:xfrm>
          <a:prstGeom prst="rect">
            <a:avLst/>
          </a:prstGeom>
        </p:spPr>
        <p:txBody>
          <a:bodyPr wrap="square">
            <a:spAutoFit/>
          </a:bodyPr>
          <a:lstStyle/>
          <a:p>
            <a:r>
              <a:rPr lang="en-US" sz="2800" b="1" dirty="0">
                <a:solidFill>
                  <a:srgbClr val="0184B8"/>
                </a:solidFill>
                <a:latin typeface="Arial-BoldMT"/>
              </a:rPr>
              <a:t>Static secure MAC address</a:t>
            </a:r>
          </a:p>
          <a:p>
            <a:r>
              <a:rPr lang="en-US" dirty="0">
                <a:solidFill>
                  <a:srgbClr val="000000"/>
                </a:solidFill>
                <a:latin typeface="ArialMT"/>
              </a:rPr>
              <a:t>• Limit access to one, manually configured MAC</a:t>
            </a:r>
          </a:p>
          <a:p>
            <a:r>
              <a:rPr lang="en-US" dirty="0">
                <a:solidFill>
                  <a:srgbClr val="000000"/>
                </a:solidFill>
                <a:latin typeface="ArialMT"/>
              </a:rPr>
              <a:t>address.</a:t>
            </a:r>
          </a:p>
          <a:p>
            <a:r>
              <a:rPr lang="en-US" dirty="0">
                <a:solidFill>
                  <a:srgbClr val="000000"/>
                </a:solidFill>
                <a:latin typeface="ArialMT"/>
              </a:rPr>
              <a:t>• Manually configured in interface </a:t>
            </a:r>
            <a:r>
              <a:rPr lang="en-US" dirty="0" err="1">
                <a:solidFill>
                  <a:srgbClr val="000000"/>
                </a:solidFill>
                <a:latin typeface="ArialMT"/>
              </a:rPr>
              <a:t>config</a:t>
            </a:r>
            <a:r>
              <a:rPr lang="en-US" dirty="0">
                <a:solidFill>
                  <a:srgbClr val="000000"/>
                </a:solidFill>
                <a:latin typeface="ArialMT"/>
              </a:rPr>
              <a:t> mode</a:t>
            </a:r>
          </a:p>
          <a:p>
            <a:r>
              <a:rPr lang="en-US" dirty="0">
                <a:solidFill>
                  <a:srgbClr val="000000"/>
                </a:solidFill>
                <a:latin typeface="ArialMT"/>
              </a:rPr>
              <a:t>• </a:t>
            </a:r>
            <a:r>
              <a:rPr lang="en-US" b="1" dirty="0" err="1">
                <a:solidFill>
                  <a:srgbClr val="000000"/>
                </a:solidFill>
                <a:latin typeface="Arial-BoldMT"/>
              </a:rPr>
              <a:t>switchport</a:t>
            </a:r>
            <a:r>
              <a:rPr lang="en-US" b="1" dirty="0">
                <a:solidFill>
                  <a:srgbClr val="000000"/>
                </a:solidFill>
                <a:latin typeface="Arial-BoldMT"/>
              </a:rPr>
              <a:t> port-security mac-address 000c.</a:t>
            </a:r>
          </a:p>
          <a:p>
            <a:r>
              <a:rPr lang="en-US" b="1" dirty="0">
                <a:solidFill>
                  <a:srgbClr val="000000"/>
                </a:solidFill>
                <a:latin typeface="Arial-BoldMT"/>
              </a:rPr>
              <a:t>7259.0a63 interface </a:t>
            </a:r>
            <a:r>
              <a:rPr lang="en-US" b="1" dirty="0" err="1">
                <a:solidFill>
                  <a:srgbClr val="000000"/>
                </a:solidFill>
                <a:latin typeface="Arial-BoldMT"/>
              </a:rPr>
              <a:t>fa</a:t>
            </a:r>
            <a:r>
              <a:rPr lang="en-US" b="1" dirty="0">
                <a:solidFill>
                  <a:srgbClr val="000000"/>
                </a:solidFill>
                <a:latin typeface="Arial-BoldMT"/>
              </a:rPr>
              <a:t> 0/4</a:t>
            </a:r>
          </a:p>
          <a:p>
            <a:r>
              <a:rPr lang="en-US" dirty="0">
                <a:solidFill>
                  <a:srgbClr val="000000"/>
                </a:solidFill>
                <a:latin typeface="ArialMT"/>
              </a:rPr>
              <a:t>• Stored in MAC address table</a:t>
            </a:r>
          </a:p>
          <a:p>
            <a:r>
              <a:rPr lang="en-US" dirty="0">
                <a:solidFill>
                  <a:srgbClr val="000000"/>
                </a:solidFill>
                <a:latin typeface="ArialMT"/>
              </a:rPr>
              <a:t>• In running configuration</a:t>
            </a:r>
          </a:p>
          <a:p>
            <a:r>
              <a:rPr lang="en-US" dirty="0">
                <a:solidFill>
                  <a:srgbClr val="000000"/>
                </a:solidFill>
                <a:latin typeface="ArialMT"/>
              </a:rPr>
              <a:t>• Can be saved with the rest of the configuration.</a:t>
            </a:r>
            <a:endParaRPr lang="en-US" dirty="0"/>
          </a:p>
        </p:txBody>
      </p:sp>
    </p:spTree>
    <p:extLst>
      <p:ext uri="{BB962C8B-B14F-4D97-AF65-F5344CB8AC3E}">
        <p14:creationId xmlns:p14="http://schemas.microsoft.com/office/powerpoint/2010/main" val="18850317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5694" y="1713055"/>
            <a:ext cx="5026307" cy="2893100"/>
          </a:xfrm>
          <a:prstGeom prst="rect">
            <a:avLst/>
          </a:prstGeom>
        </p:spPr>
        <p:txBody>
          <a:bodyPr wrap="square">
            <a:spAutoFit/>
          </a:bodyPr>
          <a:lstStyle/>
          <a:p>
            <a:r>
              <a:rPr lang="en-US" sz="2800" b="1" dirty="0">
                <a:solidFill>
                  <a:srgbClr val="0184B8"/>
                </a:solidFill>
                <a:latin typeface="Arial-BoldMT"/>
              </a:rPr>
              <a:t>Dynamic secure MAC address</a:t>
            </a:r>
          </a:p>
          <a:p>
            <a:r>
              <a:rPr lang="en-US" dirty="0">
                <a:solidFill>
                  <a:srgbClr val="000000"/>
                </a:solidFill>
                <a:latin typeface="ArialMT"/>
              </a:rPr>
              <a:t>• Learned dynamically</a:t>
            </a:r>
          </a:p>
          <a:p>
            <a:r>
              <a:rPr lang="en-US" dirty="0">
                <a:solidFill>
                  <a:srgbClr val="000000"/>
                </a:solidFill>
                <a:latin typeface="ArialMT"/>
              </a:rPr>
              <a:t>• Default – learn one address.</a:t>
            </a:r>
          </a:p>
          <a:p>
            <a:r>
              <a:rPr lang="en-US" dirty="0">
                <a:solidFill>
                  <a:srgbClr val="000000"/>
                </a:solidFill>
                <a:latin typeface="ArialMT"/>
              </a:rPr>
              <a:t>• Put in MAC address table</a:t>
            </a:r>
          </a:p>
          <a:p>
            <a:r>
              <a:rPr lang="en-US" dirty="0">
                <a:solidFill>
                  <a:srgbClr val="000000"/>
                </a:solidFill>
                <a:latin typeface="ArialMT"/>
              </a:rPr>
              <a:t>• Not in running configuration</a:t>
            </a:r>
          </a:p>
          <a:p>
            <a:r>
              <a:rPr lang="en-US" dirty="0">
                <a:solidFill>
                  <a:srgbClr val="000000"/>
                </a:solidFill>
                <a:latin typeface="ArialMT"/>
              </a:rPr>
              <a:t>• Not saved, not there when switch restarts.</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a:t>
            </a:r>
            <a:r>
              <a:rPr lang="en-US" b="1" dirty="0" err="1">
                <a:solidFill>
                  <a:srgbClr val="000000"/>
                </a:solidFill>
                <a:latin typeface="Arial-BoldMT"/>
              </a:rPr>
              <a:t>switchport</a:t>
            </a:r>
            <a:r>
              <a:rPr lang="en-US" b="1" dirty="0">
                <a:solidFill>
                  <a:srgbClr val="000000"/>
                </a:solidFill>
                <a:latin typeface="Arial-BoldMT"/>
              </a:rPr>
              <a:t> mode access</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a:t>
            </a:r>
            <a:r>
              <a:rPr lang="en-US" b="1" dirty="0" err="1">
                <a:solidFill>
                  <a:srgbClr val="000000"/>
                </a:solidFill>
                <a:latin typeface="Arial-BoldMT"/>
              </a:rPr>
              <a:t>switchport</a:t>
            </a:r>
            <a:r>
              <a:rPr lang="en-US" b="1" dirty="0">
                <a:solidFill>
                  <a:srgbClr val="000000"/>
                </a:solidFill>
                <a:latin typeface="Arial-BoldMT"/>
              </a:rPr>
              <a:t> port-security</a:t>
            </a:r>
            <a:endParaRPr lang="en-US" dirty="0"/>
          </a:p>
        </p:txBody>
      </p:sp>
    </p:spTree>
    <p:extLst>
      <p:ext uri="{BB962C8B-B14F-4D97-AF65-F5344CB8AC3E}">
        <p14:creationId xmlns:p14="http://schemas.microsoft.com/office/powerpoint/2010/main" val="17008770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1736" y="1585734"/>
            <a:ext cx="5000264" cy="2462213"/>
          </a:xfrm>
          <a:prstGeom prst="rect">
            <a:avLst/>
          </a:prstGeom>
        </p:spPr>
        <p:txBody>
          <a:bodyPr wrap="square">
            <a:spAutoFit/>
          </a:bodyPr>
          <a:lstStyle/>
          <a:p>
            <a:r>
              <a:rPr lang="en-US" sz="2800" b="1" dirty="0">
                <a:solidFill>
                  <a:srgbClr val="0184B8"/>
                </a:solidFill>
                <a:latin typeface="Arial-BoldMT"/>
              </a:rPr>
              <a:t>Sticky secure MAC address</a:t>
            </a:r>
          </a:p>
          <a:p>
            <a:r>
              <a:rPr lang="en-US" dirty="0">
                <a:solidFill>
                  <a:srgbClr val="000000"/>
                </a:solidFill>
                <a:latin typeface="ArialMT"/>
              </a:rPr>
              <a:t>• Dynamically learned</a:t>
            </a:r>
          </a:p>
          <a:p>
            <a:r>
              <a:rPr lang="en-US" dirty="0">
                <a:solidFill>
                  <a:srgbClr val="000000"/>
                </a:solidFill>
                <a:latin typeface="ArialMT"/>
              </a:rPr>
              <a:t>• Choose how many can be learned, default 1.</a:t>
            </a:r>
          </a:p>
          <a:p>
            <a:r>
              <a:rPr lang="en-US" dirty="0">
                <a:solidFill>
                  <a:srgbClr val="000000"/>
                </a:solidFill>
                <a:latin typeface="ArialMT"/>
              </a:rPr>
              <a:t>• Put in running configuration</a:t>
            </a:r>
          </a:p>
          <a:p>
            <a:r>
              <a:rPr lang="en-US" dirty="0">
                <a:solidFill>
                  <a:srgbClr val="000000"/>
                </a:solidFill>
                <a:latin typeface="ArialMT"/>
              </a:rPr>
              <a:t>• Saved if you save running configuration and</a:t>
            </a:r>
          </a:p>
          <a:p>
            <a:r>
              <a:rPr lang="en-US" dirty="0">
                <a:solidFill>
                  <a:srgbClr val="000000"/>
                </a:solidFill>
                <a:latin typeface="ArialMT"/>
              </a:rPr>
              <a:t>still there when switch restarts.</a:t>
            </a:r>
          </a:p>
          <a:p>
            <a:r>
              <a:rPr lang="en-US" dirty="0">
                <a:solidFill>
                  <a:srgbClr val="000000"/>
                </a:solidFill>
                <a:latin typeface="ArialMT"/>
              </a:rPr>
              <a:t>• Existing dynamic address(</a:t>
            </a:r>
            <a:r>
              <a:rPr lang="en-US" dirty="0" err="1">
                <a:solidFill>
                  <a:srgbClr val="000000"/>
                </a:solidFill>
                <a:latin typeface="ArialMT"/>
              </a:rPr>
              <a:t>es</a:t>
            </a:r>
            <a:r>
              <a:rPr lang="en-US" dirty="0">
                <a:solidFill>
                  <a:srgbClr val="000000"/>
                </a:solidFill>
                <a:latin typeface="ArialMT"/>
              </a:rPr>
              <a:t>) will convert to</a:t>
            </a:r>
          </a:p>
          <a:p>
            <a:r>
              <a:rPr lang="en-US" dirty="0">
                <a:solidFill>
                  <a:srgbClr val="000000"/>
                </a:solidFill>
                <a:latin typeface="ArialMT"/>
              </a:rPr>
              <a:t>sticky if you enable sticky learning.</a:t>
            </a:r>
            <a:endParaRPr lang="en-US" dirty="0"/>
          </a:p>
        </p:txBody>
      </p:sp>
    </p:spTree>
    <p:extLst>
      <p:ext uri="{BB962C8B-B14F-4D97-AF65-F5344CB8AC3E}">
        <p14:creationId xmlns:p14="http://schemas.microsoft.com/office/powerpoint/2010/main" val="155601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5694" y="1597309"/>
            <a:ext cx="5026307" cy="3139321"/>
          </a:xfrm>
          <a:prstGeom prst="rect">
            <a:avLst/>
          </a:prstGeom>
        </p:spPr>
        <p:txBody>
          <a:bodyPr wrap="square">
            <a:spAutoFit/>
          </a:bodyPr>
          <a:lstStyle/>
          <a:p>
            <a:r>
              <a:rPr lang="en-US" sz="3600" b="1" dirty="0">
                <a:solidFill>
                  <a:srgbClr val="0184B8"/>
                </a:solidFill>
                <a:latin typeface="Arial-BoldMT"/>
              </a:rPr>
              <a:t>Sticky secure MAC address</a:t>
            </a:r>
          </a:p>
          <a:p>
            <a:r>
              <a:rPr lang="en-US" dirty="0">
                <a:solidFill>
                  <a:srgbClr val="000000"/>
                </a:solidFill>
                <a:latin typeface="CourierNewPSMT"/>
              </a:rPr>
              <a:t>SW1(</a:t>
            </a:r>
            <a:r>
              <a:rPr lang="en-US" dirty="0" err="1">
                <a:solidFill>
                  <a:srgbClr val="000000"/>
                </a:solidFill>
                <a:latin typeface="CourierNewPSMT"/>
              </a:rPr>
              <a:t>config</a:t>
            </a:r>
            <a:r>
              <a:rPr lang="en-US" dirty="0">
                <a:solidFill>
                  <a:srgbClr val="000000"/>
                </a:solidFill>
                <a:latin typeface="CourierNewPSMT"/>
              </a:rPr>
              <a:t>-if)#</a:t>
            </a:r>
            <a:r>
              <a:rPr lang="en-US" b="1" dirty="0" err="1">
                <a:solidFill>
                  <a:srgbClr val="000000"/>
                </a:solidFill>
                <a:latin typeface="CourierNewPS-BoldMT"/>
              </a:rPr>
              <a:t>switchport</a:t>
            </a:r>
            <a:r>
              <a:rPr lang="en-US" b="1" dirty="0">
                <a:solidFill>
                  <a:srgbClr val="000000"/>
                </a:solidFill>
                <a:latin typeface="CourierNewPS-BoldMT"/>
              </a:rPr>
              <a:t> mode access</a:t>
            </a:r>
          </a:p>
          <a:p>
            <a:r>
              <a:rPr lang="en-US" dirty="0">
                <a:solidFill>
                  <a:srgbClr val="000000"/>
                </a:solidFill>
                <a:latin typeface="CourierNewPSMT"/>
              </a:rPr>
              <a:t>SW1(</a:t>
            </a:r>
            <a:r>
              <a:rPr lang="en-US" dirty="0" err="1">
                <a:solidFill>
                  <a:srgbClr val="000000"/>
                </a:solidFill>
                <a:latin typeface="CourierNewPSMT"/>
              </a:rPr>
              <a:t>config</a:t>
            </a:r>
            <a:r>
              <a:rPr lang="en-US" dirty="0">
                <a:solidFill>
                  <a:srgbClr val="000000"/>
                </a:solidFill>
                <a:latin typeface="CourierNewPSMT"/>
              </a:rPr>
              <a:t>-if)#</a:t>
            </a:r>
            <a:r>
              <a:rPr lang="en-US" b="1" dirty="0" err="1">
                <a:solidFill>
                  <a:srgbClr val="000000"/>
                </a:solidFill>
                <a:latin typeface="CourierNewPS-BoldMT"/>
              </a:rPr>
              <a:t>switchport</a:t>
            </a:r>
            <a:r>
              <a:rPr lang="en-US" b="1" dirty="0">
                <a:solidFill>
                  <a:srgbClr val="000000"/>
                </a:solidFill>
                <a:latin typeface="CourierNewPS-BoldMT"/>
              </a:rPr>
              <a:t> port-security</a:t>
            </a:r>
          </a:p>
          <a:p>
            <a:r>
              <a:rPr lang="en-US" dirty="0">
                <a:solidFill>
                  <a:srgbClr val="000000"/>
                </a:solidFill>
                <a:latin typeface="CourierNewPSMT"/>
              </a:rPr>
              <a:t>SW1(</a:t>
            </a:r>
            <a:r>
              <a:rPr lang="en-US" dirty="0" err="1">
                <a:solidFill>
                  <a:srgbClr val="000000"/>
                </a:solidFill>
                <a:latin typeface="CourierNewPSMT"/>
              </a:rPr>
              <a:t>config</a:t>
            </a:r>
            <a:r>
              <a:rPr lang="en-US" dirty="0">
                <a:solidFill>
                  <a:srgbClr val="000000"/>
                </a:solidFill>
                <a:latin typeface="CourierNewPSMT"/>
              </a:rPr>
              <a:t>-if)#</a:t>
            </a:r>
            <a:r>
              <a:rPr lang="en-US" b="1" dirty="0" err="1">
                <a:solidFill>
                  <a:srgbClr val="000000"/>
                </a:solidFill>
                <a:latin typeface="CourierNewPS-BoldMT"/>
              </a:rPr>
              <a:t>switchport</a:t>
            </a:r>
            <a:r>
              <a:rPr lang="en-US" b="1" dirty="0">
                <a:solidFill>
                  <a:srgbClr val="000000"/>
                </a:solidFill>
                <a:latin typeface="CourierNewPS-BoldMT"/>
              </a:rPr>
              <a:t> port-security maximum 4</a:t>
            </a:r>
          </a:p>
          <a:p>
            <a:r>
              <a:rPr lang="en-US" dirty="0">
                <a:solidFill>
                  <a:srgbClr val="000000"/>
                </a:solidFill>
                <a:latin typeface="CourierNewPSMT"/>
              </a:rPr>
              <a:t>SW1(</a:t>
            </a:r>
            <a:r>
              <a:rPr lang="en-US" dirty="0" err="1">
                <a:solidFill>
                  <a:srgbClr val="000000"/>
                </a:solidFill>
                <a:latin typeface="CourierNewPSMT"/>
              </a:rPr>
              <a:t>config</a:t>
            </a:r>
            <a:r>
              <a:rPr lang="en-US" dirty="0">
                <a:solidFill>
                  <a:srgbClr val="000000"/>
                </a:solidFill>
                <a:latin typeface="CourierNewPSMT"/>
              </a:rPr>
              <a:t>-if)#</a:t>
            </a:r>
            <a:r>
              <a:rPr lang="en-US" b="1" dirty="0" err="1">
                <a:solidFill>
                  <a:srgbClr val="000000"/>
                </a:solidFill>
                <a:latin typeface="CourierNewPS-BoldMT"/>
              </a:rPr>
              <a:t>switchport</a:t>
            </a:r>
            <a:r>
              <a:rPr lang="en-US" b="1" dirty="0">
                <a:solidFill>
                  <a:srgbClr val="000000"/>
                </a:solidFill>
                <a:latin typeface="CourierNewPS-BoldMT"/>
              </a:rPr>
              <a:t> </a:t>
            </a:r>
            <a:r>
              <a:rPr lang="en-US" b="1">
                <a:solidFill>
                  <a:srgbClr val="000000"/>
                </a:solidFill>
                <a:latin typeface="CourierNewPS-BoldMT"/>
              </a:rPr>
              <a:t>port-security mac-address</a:t>
            </a:r>
            <a:endParaRPr lang="en-US" b="1" dirty="0">
              <a:solidFill>
                <a:srgbClr val="000000"/>
              </a:solidFill>
              <a:latin typeface="CourierNewPS-BoldMT"/>
            </a:endParaRPr>
          </a:p>
          <a:p>
            <a:r>
              <a:rPr lang="en-US" b="1" dirty="0">
                <a:solidFill>
                  <a:srgbClr val="000000"/>
                </a:solidFill>
                <a:latin typeface="CourierNewPS-BoldMT"/>
              </a:rPr>
              <a:t>sticky</a:t>
            </a:r>
            <a:endParaRPr lang="en-US" dirty="0"/>
          </a:p>
        </p:txBody>
      </p:sp>
    </p:spTree>
    <p:extLst>
      <p:ext uri="{BB962C8B-B14F-4D97-AF65-F5344CB8AC3E}">
        <p14:creationId xmlns:p14="http://schemas.microsoft.com/office/powerpoint/2010/main" val="329725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Topologies</a:t>
            </a:r>
          </a:p>
        </p:txBody>
      </p:sp>
      <p:sp>
        <p:nvSpPr>
          <p:cNvPr id="3" name="Content Placeholder 2"/>
          <p:cNvSpPr>
            <a:spLocks noGrp="1"/>
          </p:cNvSpPr>
          <p:nvPr>
            <p:ph idx="1"/>
          </p:nvPr>
        </p:nvSpPr>
        <p:spPr/>
        <p:txBody>
          <a:bodyPr/>
          <a:lstStyle/>
          <a:p>
            <a:r>
              <a:rPr lang="en-US" dirty="0"/>
              <a:t>Bus: all end devices share one line</a:t>
            </a:r>
          </a:p>
          <a:p>
            <a:r>
              <a:rPr lang="en-US" dirty="0"/>
              <a:t>Star: all end devices connect to a central intermediary device, but have their own lines (modern switch)</a:t>
            </a:r>
          </a:p>
          <a:p>
            <a:r>
              <a:rPr lang="en-US" dirty="0"/>
              <a:t>Ring: all end devices connect to each other in sequence</a:t>
            </a:r>
          </a:p>
          <a:p>
            <a:r>
              <a:rPr lang="en-US" dirty="0"/>
              <a:t>Mesh: all end devices have multiple connection lines to one another</a:t>
            </a:r>
          </a:p>
          <a:p>
            <a:r>
              <a:rPr lang="en-US" dirty="0"/>
              <a:t>Partial Mesh:  there are some multiple connection lines between end devices</a:t>
            </a:r>
          </a:p>
        </p:txBody>
      </p:sp>
    </p:spTree>
    <p:extLst>
      <p:ext uri="{BB962C8B-B14F-4D97-AF65-F5344CB8AC3E}">
        <p14:creationId xmlns:p14="http://schemas.microsoft.com/office/powerpoint/2010/main" val="370818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2085" y="1120678"/>
            <a:ext cx="6486181" cy="4062651"/>
          </a:xfrm>
          <a:prstGeom prst="rect">
            <a:avLst/>
          </a:prstGeom>
        </p:spPr>
        <p:txBody>
          <a:bodyPr wrap="square">
            <a:spAutoFit/>
          </a:bodyPr>
          <a:lstStyle/>
          <a:p>
            <a:r>
              <a:rPr lang="en-US" sz="3600" b="1" dirty="0">
                <a:solidFill>
                  <a:srgbClr val="0184B8"/>
                </a:solidFill>
                <a:latin typeface="Arial-BoldMT"/>
              </a:rPr>
              <a:t>Violation modes</a:t>
            </a:r>
          </a:p>
          <a:p>
            <a:r>
              <a:rPr lang="en-US" sz="2000" dirty="0">
                <a:solidFill>
                  <a:srgbClr val="000000"/>
                </a:solidFill>
                <a:latin typeface="ArialMT"/>
              </a:rPr>
              <a:t>• Violation occurs if a device with the wrong MAC</a:t>
            </a:r>
          </a:p>
          <a:p>
            <a:r>
              <a:rPr lang="en-US" sz="2000" dirty="0">
                <a:solidFill>
                  <a:srgbClr val="000000"/>
                </a:solidFill>
                <a:latin typeface="ArialMT"/>
              </a:rPr>
              <a:t>address attempts to connect.</a:t>
            </a:r>
          </a:p>
          <a:p>
            <a:r>
              <a:rPr lang="en-US" sz="2000" dirty="0">
                <a:solidFill>
                  <a:srgbClr val="000000"/>
                </a:solidFill>
                <a:latin typeface="ArialMT"/>
              </a:rPr>
              <a:t>• Violations can be handled 3 ways:</a:t>
            </a:r>
          </a:p>
          <a:p>
            <a:r>
              <a:rPr lang="en-US" dirty="0">
                <a:solidFill>
                  <a:srgbClr val="000000"/>
                </a:solidFill>
                <a:latin typeface="ArialMT"/>
              </a:rPr>
              <a:t>– Protect (the default setting)</a:t>
            </a:r>
          </a:p>
          <a:p>
            <a:r>
              <a:rPr lang="en-US" dirty="0">
                <a:solidFill>
                  <a:srgbClr val="000000"/>
                </a:solidFill>
                <a:latin typeface="ArialMT"/>
              </a:rPr>
              <a:t>• Permitted traffic is allowed, but violating traffic is dropped.</a:t>
            </a:r>
          </a:p>
          <a:p>
            <a:r>
              <a:rPr lang="en-US" dirty="0">
                <a:solidFill>
                  <a:srgbClr val="000000"/>
                </a:solidFill>
                <a:latin typeface="ArialMT"/>
              </a:rPr>
              <a:t>• No notification provided</a:t>
            </a:r>
          </a:p>
          <a:p>
            <a:r>
              <a:rPr lang="en-US" dirty="0">
                <a:solidFill>
                  <a:srgbClr val="000000"/>
                </a:solidFill>
                <a:latin typeface="ArialMT"/>
              </a:rPr>
              <a:t>– Restrict</a:t>
            </a:r>
          </a:p>
          <a:p>
            <a:r>
              <a:rPr lang="en-US" dirty="0">
                <a:solidFill>
                  <a:srgbClr val="000000"/>
                </a:solidFill>
                <a:latin typeface="ArialMT"/>
              </a:rPr>
              <a:t>• Permitted traffic is allowed, but violating traffic is dropped.</a:t>
            </a:r>
          </a:p>
          <a:p>
            <a:r>
              <a:rPr lang="en-US" dirty="0">
                <a:solidFill>
                  <a:srgbClr val="000000"/>
                </a:solidFill>
                <a:latin typeface="ArialMT"/>
              </a:rPr>
              <a:t>• Notification provided to network management software</a:t>
            </a:r>
          </a:p>
          <a:p>
            <a:r>
              <a:rPr lang="en-US" dirty="0">
                <a:solidFill>
                  <a:srgbClr val="000000"/>
                </a:solidFill>
                <a:latin typeface="ArialMT"/>
              </a:rPr>
              <a:t>– Shutdown</a:t>
            </a:r>
          </a:p>
          <a:p>
            <a:r>
              <a:rPr lang="en-US" dirty="0">
                <a:solidFill>
                  <a:srgbClr val="000000"/>
                </a:solidFill>
                <a:latin typeface="ArialMT"/>
              </a:rPr>
              <a:t>• Port is shut down in “err-disable” state until administrator</a:t>
            </a:r>
          </a:p>
          <a:p>
            <a:r>
              <a:rPr lang="en-US" dirty="0">
                <a:solidFill>
                  <a:srgbClr val="000000"/>
                </a:solidFill>
                <a:latin typeface="ArialMT"/>
              </a:rPr>
              <a:t>re-enables it.</a:t>
            </a:r>
            <a:endParaRPr lang="en-US" dirty="0"/>
          </a:p>
        </p:txBody>
      </p:sp>
      <p:sp>
        <p:nvSpPr>
          <p:cNvPr id="4" name="TextBox 3"/>
          <p:cNvSpPr txBox="1"/>
          <p:nvPr/>
        </p:nvSpPr>
        <p:spPr>
          <a:xfrm>
            <a:off x="2689034" y="5552502"/>
            <a:ext cx="6213514" cy="646331"/>
          </a:xfrm>
          <a:prstGeom prst="rect">
            <a:avLst/>
          </a:prstGeom>
          <a:noFill/>
        </p:spPr>
        <p:txBody>
          <a:bodyPr wrap="square" rtlCol="0">
            <a:spAutoFit/>
          </a:bodyPr>
          <a:lstStyle/>
          <a:p>
            <a:r>
              <a:rPr lang="en-US" dirty="0" err="1"/>
              <a:t>Tampaswitch</a:t>
            </a:r>
            <a:r>
              <a:rPr lang="en-US" dirty="0"/>
              <a:t>(</a:t>
            </a:r>
            <a:r>
              <a:rPr lang="en-US" dirty="0" err="1"/>
              <a:t>config</a:t>
            </a:r>
            <a:r>
              <a:rPr lang="en-US" dirty="0"/>
              <a:t>-if)#</a:t>
            </a:r>
            <a:r>
              <a:rPr lang="en-US" dirty="0" err="1"/>
              <a:t>switchport</a:t>
            </a:r>
            <a:r>
              <a:rPr lang="en-US" dirty="0"/>
              <a:t> port-security violation restrict/shutdown</a:t>
            </a:r>
          </a:p>
        </p:txBody>
      </p:sp>
    </p:spTree>
    <p:extLst>
      <p:ext uri="{BB962C8B-B14F-4D97-AF65-F5344CB8AC3E}">
        <p14:creationId xmlns:p14="http://schemas.microsoft.com/office/powerpoint/2010/main" val="2546875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756422" y="914400"/>
            <a:ext cx="4679156" cy="5029200"/>
          </a:xfrm>
          <a:prstGeom prst="rect">
            <a:avLst/>
          </a:prstGeom>
        </p:spPr>
      </p:pic>
    </p:spTree>
    <p:extLst>
      <p:ext uri="{BB962C8B-B14F-4D97-AF65-F5344CB8AC3E}">
        <p14:creationId xmlns:p14="http://schemas.microsoft.com/office/powerpoint/2010/main" val="2887417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4DB1-2060-4051-A4C3-4193080862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EBC735-75EB-4670-B087-D895C7E1A8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39862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A367-74F0-4803-BF81-2A9C1236BCBC}"/>
              </a:ext>
            </a:extLst>
          </p:cNvPr>
          <p:cNvSpPr>
            <a:spLocks noGrp="1"/>
          </p:cNvSpPr>
          <p:nvPr>
            <p:ph type="ctrTitle"/>
          </p:nvPr>
        </p:nvSpPr>
        <p:spPr/>
        <p:txBody>
          <a:bodyPr/>
          <a:lstStyle/>
          <a:p>
            <a:r>
              <a:rPr lang="en-US" dirty="0"/>
              <a:t>Chapter 8 – 1 VLAN’s</a:t>
            </a:r>
          </a:p>
        </p:txBody>
      </p:sp>
      <p:sp>
        <p:nvSpPr>
          <p:cNvPr id="3" name="Subtitle 2">
            <a:extLst>
              <a:ext uri="{FF2B5EF4-FFF2-40B4-BE49-F238E27FC236}">
                <a16:creationId xmlns:a16="http://schemas.microsoft.com/office/drawing/2014/main" id="{A4A0EEB4-D976-4A7C-B9D6-06D7C0EEFC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12628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B658-D98B-40E5-A367-03E247BE3328}"/>
              </a:ext>
            </a:extLst>
          </p:cNvPr>
          <p:cNvSpPr>
            <a:spLocks noGrp="1"/>
          </p:cNvSpPr>
          <p:nvPr>
            <p:ph type="title"/>
          </p:nvPr>
        </p:nvSpPr>
        <p:spPr/>
        <p:txBody>
          <a:bodyPr/>
          <a:lstStyle/>
          <a:p>
            <a:r>
              <a:rPr lang="en-US" dirty="0"/>
              <a:t>Clarify Terms</a:t>
            </a:r>
          </a:p>
        </p:txBody>
      </p:sp>
      <p:sp>
        <p:nvSpPr>
          <p:cNvPr id="3" name="Content Placeholder 2">
            <a:extLst>
              <a:ext uri="{FF2B5EF4-FFF2-40B4-BE49-F238E27FC236}">
                <a16:creationId xmlns:a16="http://schemas.microsoft.com/office/drawing/2014/main" id="{F8750B42-CC4D-4FE3-936D-33122700AAEE}"/>
              </a:ext>
            </a:extLst>
          </p:cNvPr>
          <p:cNvSpPr>
            <a:spLocks noGrp="1"/>
          </p:cNvSpPr>
          <p:nvPr>
            <p:ph idx="1"/>
          </p:nvPr>
        </p:nvSpPr>
        <p:spPr/>
        <p:txBody>
          <a:bodyPr/>
          <a:lstStyle/>
          <a:p>
            <a:r>
              <a:rPr lang="en-US" dirty="0"/>
              <a:t>Network, subnet, LAN and VLAN are essentially the same thing.</a:t>
            </a:r>
          </a:p>
          <a:p>
            <a:r>
              <a:rPr lang="en-US" dirty="0"/>
              <a:t>Each one has a unique IP network address space.</a:t>
            </a:r>
          </a:p>
          <a:p>
            <a:pPr lvl="1"/>
            <a:r>
              <a:rPr lang="en-US" dirty="0"/>
              <a:t>Ex: 192.168.10.0/24</a:t>
            </a:r>
          </a:p>
        </p:txBody>
      </p:sp>
    </p:spTree>
    <p:extLst>
      <p:ext uri="{BB962C8B-B14F-4D97-AF65-F5344CB8AC3E}">
        <p14:creationId xmlns:p14="http://schemas.microsoft.com/office/powerpoint/2010/main" val="12122924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VLAN’s</a:t>
            </a:r>
          </a:p>
        </p:txBody>
      </p:sp>
      <p:sp>
        <p:nvSpPr>
          <p:cNvPr id="3" name="Content Placeholder 2"/>
          <p:cNvSpPr>
            <a:spLocks noGrp="1"/>
          </p:cNvSpPr>
          <p:nvPr>
            <p:ph idx="1"/>
          </p:nvPr>
        </p:nvSpPr>
        <p:spPr/>
        <p:txBody>
          <a:bodyPr/>
          <a:lstStyle/>
          <a:p>
            <a:r>
              <a:rPr lang="en-US" dirty="0"/>
              <a:t>Create a virtual LAN across many physical LANs.</a:t>
            </a:r>
          </a:p>
          <a:p>
            <a:r>
              <a:rPr lang="en-US" dirty="0"/>
              <a:t>Permits organizational and security flexibility</a:t>
            </a:r>
          </a:p>
          <a:p>
            <a:r>
              <a:rPr lang="en-US" dirty="0"/>
              <a:t>Limits Broadcast Domains</a:t>
            </a:r>
          </a:p>
          <a:p>
            <a:r>
              <a:rPr lang="en-US" dirty="0"/>
              <a:t>Must be matched with a subnet</a:t>
            </a:r>
          </a:p>
          <a:p>
            <a:r>
              <a:rPr lang="en-US" dirty="0"/>
              <a:t>Cannot do Inter-VLAN routing without a router or layer-3 switch</a:t>
            </a:r>
          </a:p>
        </p:txBody>
      </p:sp>
    </p:spTree>
    <p:extLst>
      <p:ext uri="{BB962C8B-B14F-4D97-AF65-F5344CB8AC3E}">
        <p14:creationId xmlns:p14="http://schemas.microsoft.com/office/powerpoint/2010/main" val="2657863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68179" y="1692719"/>
            <a:ext cx="7055641" cy="3472561"/>
          </a:xfrm>
          <a:prstGeom prst="rect">
            <a:avLst/>
          </a:prstGeom>
        </p:spPr>
      </p:pic>
    </p:spTree>
    <p:extLst>
      <p:ext uri="{BB962C8B-B14F-4D97-AF65-F5344CB8AC3E}">
        <p14:creationId xmlns:p14="http://schemas.microsoft.com/office/powerpoint/2010/main" val="21635247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59395"/>
            <a:ext cx="6096000" cy="2739211"/>
          </a:xfrm>
          <a:prstGeom prst="rect">
            <a:avLst/>
          </a:prstGeom>
        </p:spPr>
        <p:txBody>
          <a:bodyPr>
            <a:spAutoFit/>
          </a:bodyPr>
          <a:lstStyle/>
          <a:p>
            <a:r>
              <a:rPr lang="en-US" sz="2800" dirty="0">
                <a:solidFill>
                  <a:srgbClr val="0184B8"/>
                </a:solidFill>
                <a:latin typeface="ArialMT"/>
              </a:rPr>
              <a:t>VLAN numbers</a:t>
            </a:r>
          </a:p>
          <a:p>
            <a:r>
              <a:rPr lang="en-US" dirty="0">
                <a:solidFill>
                  <a:srgbClr val="000000"/>
                </a:solidFill>
                <a:latin typeface="ArialMT"/>
              </a:rPr>
              <a:t>• VLAN 1: default Ethernet LAN, all ports start in this</a:t>
            </a:r>
          </a:p>
          <a:p>
            <a:r>
              <a:rPr lang="en-US" dirty="0">
                <a:solidFill>
                  <a:srgbClr val="000000"/>
                </a:solidFill>
                <a:latin typeface="ArialMT"/>
              </a:rPr>
              <a:t>VLAN.</a:t>
            </a:r>
          </a:p>
          <a:p>
            <a:r>
              <a:rPr lang="en-US" dirty="0">
                <a:solidFill>
                  <a:srgbClr val="000000"/>
                </a:solidFill>
                <a:latin typeface="ArialMT"/>
              </a:rPr>
              <a:t>• VLANs 1002 – 1005 automatically created for Token</a:t>
            </a:r>
          </a:p>
          <a:p>
            <a:r>
              <a:rPr lang="en-US" dirty="0">
                <a:solidFill>
                  <a:srgbClr val="000000"/>
                </a:solidFill>
                <a:latin typeface="ArialMT"/>
              </a:rPr>
              <a:t>Ring and FDDI</a:t>
            </a:r>
          </a:p>
          <a:p>
            <a:r>
              <a:rPr lang="en-US" dirty="0">
                <a:solidFill>
                  <a:srgbClr val="000000"/>
                </a:solidFill>
                <a:latin typeface="ArialMT"/>
              </a:rPr>
              <a:t>• Numbers 2 to 1001 can be used for new VLANs</a:t>
            </a:r>
          </a:p>
          <a:p>
            <a:r>
              <a:rPr lang="en-US" dirty="0">
                <a:solidFill>
                  <a:srgbClr val="000000"/>
                </a:solidFill>
                <a:latin typeface="ArialMT"/>
              </a:rPr>
              <a:t>• Up to 255 VLANs on Catalyst 2960 switch</a:t>
            </a:r>
          </a:p>
          <a:p>
            <a:r>
              <a:rPr lang="en-US" dirty="0">
                <a:solidFill>
                  <a:srgbClr val="000000"/>
                </a:solidFill>
                <a:latin typeface="ArialMT"/>
              </a:rPr>
              <a:t>• Extended range 1006 – 4094 possible but fewer</a:t>
            </a:r>
          </a:p>
          <a:p>
            <a:r>
              <a:rPr lang="en-US" dirty="0">
                <a:solidFill>
                  <a:srgbClr val="000000"/>
                </a:solidFill>
                <a:latin typeface="ArialMT"/>
              </a:rPr>
              <a:t>features</a:t>
            </a:r>
            <a:endParaRPr lang="en-US" dirty="0"/>
          </a:p>
        </p:txBody>
      </p:sp>
    </p:spTree>
    <p:extLst>
      <p:ext uri="{BB962C8B-B14F-4D97-AF65-F5344CB8AC3E}">
        <p14:creationId xmlns:p14="http://schemas.microsoft.com/office/powerpoint/2010/main" val="33505665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1065" y="1056861"/>
            <a:ext cx="5423971" cy="2739211"/>
          </a:xfrm>
          <a:prstGeom prst="rect">
            <a:avLst/>
          </a:prstGeom>
        </p:spPr>
        <p:txBody>
          <a:bodyPr wrap="square">
            <a:spAutoFit/>
          </a:bodyPr>
          <a:lstStyle/>
          <a:p>
            <a:r>
              <a:rPr lang="en-US" sz="2800" dirty="0">
                <a:solidFill>
                  <a:srgbClr val="0184B8"/>
                </a:solidFill>
                <a:latin typeface="ArialMT"/>
              </a:rPr>
              <a:t>Port based</a:t>
            </a:r>
          </a:p>
          <a:p>
            <a:r>
              <a:rPr lang="en-US" dirty="0">
                <a:solidFill>
                  <a:srgbClr val="000000"/>
                </a:solidFill>
                <a:latin typeface="ArialMT"/>
              </a:rPr>
              <a:t>• Each switch port intended for an end device is</a:t>
            </a:r>
          </a:p>
          <a:p>
            <a:r>
              <a:rPr lang="en-US" dirty="0">
                <a:solidFill>
                  <a:srgbClr val="000000"/>
                </a:solidFill>
                <a:latin typeface="ArialMT"/>
              </a:rPr>
              <a:t>configured to belong to a VLAN.</a:t>
            </a:r>
          </a:p>
          <a:p>
            <a:r>
              <a:rPr lang="en-US" dirty="0">
                <a:solidFill>
                  <a:srgbClr val="000000"/>
                </a:solidFill>
                <a:latin typeface="ArialMT"/>
              </a:rPr>
              <a:t>• Any device connecting to that port belongs to</a:t>
            </a:r>
          </a:p>
          <a:p>
            <a:r>
              <a:rPr lang="en-US" dirty="0">
                <a:solidFill>
                  <a:srgbClr val="000000"/>
                </a:solidFill>
                <a:latin typeface="ArialMT"/>
              </a:rPr>
              <a:t>the port</a:t>
            </a:r>
            <a:r>
              <a:rPr lang="en-US" dirty="0">
                <a:solidFill>
                  <a:srgbClr val="000000"/>
                </a:solidFill>
                <a:latin typeface="HiraKakuProN-W3"/>
              </a:rPr>
              <a:t>􀁠</a:t>
            </a:r>
            <a:r>
              <a:rPr lang="en-US" dirty="0">
                <a:solidFill>
                  <a:srgbClr val="000000"/>
                </a:solidFill>
                <a:latin typeface="ArialMT"/>
              </a:rPr>
              <a:t>s VLAN.</a:t>
            </a:r>
          </a:p>
          <a:p>
            <a:r>
              <a:rPr lang="en-US" dirty="0">
                <a:solidFill>
                  <a:srgbClr val="000000"/>
                </a:solidFill>
                <a:latin typeface="ArialMT"/>
              </a:rPr>
              <a:t>• There are other ways of assigning VLANs but</a:t>
            </a:r>
          </a:p>
          <a:p>
            <a:r>
              <a:rPr lang="en-US" dirty="0">
                <a:solidFill>
                  <a:srgbClr val="000000"/>
                </a:solidFill>
                <a:latin typeface="ArialMT"/>
              </a:rPr>
              <a:t>this is now the normal way.</a:t>
            </a:r>
          </a:p>
          <a:p>
            <a:r>
              <a:rPr lang="en-US" dirty="0">
                <a:solidFill>
                  <a:srgbClr val="000000"/>
                </a:solidFill>
                <a:latin typeface="ArialMT"/>
              </a:rPr>
              <a:t>• Ports that link switches can be configured to</a:t>
            </a:r>
          </a:p>
          <a:p>
            <a:r>
              <a:rPr lang="en-US" dirty="0">
                <a:solidFill>
                  <a:srgbClr val="000000"/>
                </a:solidFill>
                <a:latin typeface="ArialMT"/>
              </a:rPr>
              <a:t>carry traffic for all VLANs (</a:t>
            </a:r>
            <a:r>
              <a:rPr lang="en-US" dirty="0" err="1">
                <a:solidFill>
                  <a:srgbClr val="000000"/>
                </a:solidFill>
                <a:latin typeface="ArialMT"/>
              </a:rPr>
              <a:t>trunking</a:t>
            </a:r>
            <a:r>
              <a:rPr lang="en-US" dirty="0">
                <a:solidFill>
                  <a:srgbClr val="000000"/>
                </a:solidFill>
                <a:latin typeface="ArialMT"/>
              </a:rPr>
              <a:t>)</a:t>
            </a:r>
            <a:endParaRPr lang="en-US" dirty="0"/>
          </a:p>
        </p:txBody>
      </p:sp>
      <p:sp>
        <p:nvSpPr>
          <p:cNvPr id="3" name="Rectangle 2"/>
          <p:cNvSpPr/>
          <p:nvPr/>
        </p:nvSpPr>
        <p:spPr>
          <a:xfrm>
            <a:off x="4678497" y="3874035"/>
            <a:ext cx="4377368" cy="1908215"/>
          </a:xfrm>
          <a:prstGeom prst="rect">
            <a:avLst/>
          </a:prstGeom>
        </p:spPr>
        <p:txBody>
          <a:bodyPr wrap="square">
            <a:spAutoFit/>
          </a:bodyPr>
          <a:lstStyle/>
          <a:p>
            <a:r>
              <a:rPr lang="en-US" sz="2800" dirty="0">
                <a:solidFill>
                  <a:srgbClr val="0184B8"/>
                </a:solidFill>
                <a:latin typeface="ArialMT"/>
              </a:rPr>
              <a:t>Types of VLAN</a:t>
            </a:r>
          </a:p>
          <a:p>
            <a:r>
              <a:rPr lang="en-US" dirty="0">
                <a:solidFill>
                  <a:srgbClr val="000000"/>
                </a:solidFill>
                <a:latin typeface="ArialMT"/>
              </a:rPr>
              <a:t>• Data or user VLAN</a:t>
            </a:r>
          </a:p>
          <a:p>
            <a:r>
              <a:rPr lang="en-US" dirty="0">
                <a:solidFill>
                  <a:srgbClr val="000000"/>
                </a:solidFill>
                <a:latin typeface="ArialMT"/>
              </a:rPr>
              <a:t>• Voice VLAN</a:t>
            </a:r>
          </a:p>
          <a:p>
            <a:r>
              <a:rPr lang="en-US" dirty="0">
                <a:solidFill>
                  <a:srgbClr val="000000"/>
                </a:solidFill>
                <a:latin typeface="ArialMT"/>
              </a:rPr>
              <a:t>• Management VLAN</a:t>
            </a:r>
          </a:p>
          <a:p>
            <a:r>
              <a:rPr lang="en-US" dirty="0">
                <a:solidFill>
                  <a:srgbClr val="000000"/>
                </a:solidFill>
                <a:latin typeface="ArialMT"/>
              </a:rPr>
              <a:t>• Native VLAN</a:t>
            </a:r>
          </a:p>
          <a:p>
            <a:r>
              <a:rPr lang="en-US" dirty="0">
                <a:solidFill>
                  <a:srgbClr val="000000"/>
                </a:solidFill>
                <a:latin typeface="ArialMT"/>
              </a:rPr>
              <a:t>• Default VLAN</a:t>
            </a:r>
            <a:endParaRPr lang="en-US" dirty="0"/>
          </a:p>
        </p:txBody>
      </p:sp>
    </p:spTree>
    <p:extLst>
      <p:ext uri="{BB962C8B-B14F-4D97-AF65-F5344CB8AC3E}">
        <p14:creationId xmlns:p14="http://schemas.microsoft.com/office/powerpoint/2010/main" val="26976642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0896" y="923092"/>
            <a:ext cx="5126516" cy="1354217"/>
          </a:xfrm>
          <a:prstGeom prst="rect">
            <a:avLst/>
          </a:prstGeom>
        </p:spPr>
        <p:txBody>
          <a:bodyPr wrap="square">
            <a:spAutoFit/>
          </a:bodyPr>
          <a:lstStyle/>
          <a:p>
            <a:r>
              <a:rPr lang="en-US" sz="2800" dirty="0">
                <a:solidFill>
                  <a:srgbClr val="0184B8"/>
                </a:solidFill>
                <a:latin typeface="ArialMT"/>
              </a:rPr>
              <a:t>Data VLAN</a:t>
            </a:r>
          </a:p>
          <a:p>
            <a:r>
              <a:rPr lang="en-US" dirty="0">
                <a:solidFill>
                  <a:srgbClr val="000000"/>
                </a:solidFill>
                <a:latin typeface="ArialMT"/>
              </a:rPr>
              <a:t>• Carry files, e-mails, shared application traffic,</a:t>
            </a:r>
          </a:p>
          <a:p>
            <a:r>
              <a:rPr lang="en-US" dirty="0">
                <a:solidFill>
                  <a:srgbClr val="000000"/>
                </a:solidFill>
                <a:latin typeface="ArialMT"/>
              </a:rPr>
              <a:t>most user traffic.</a:t>
            </a:r>
          </a:p>
          <a:p>
            <a:r>
              <a:rPr lang="en-US" dirty="0">
                <a:solidFill>
                  <a:srgbClr val="000000"/>
                </a:solidFill>
                <a:latin typeface="ArialMT"/>
              </a:rPr>
              <a:t>• Separate VLAN for each group of users.</a:t>
            </a:r>
            <a:endParaRPr lang="en-US" dirty="0"/>
          </a:p>
        </p:txBody>
      </p:sp>
      <p:pic>
        <p:nvPicPr>
          <p:cNvPr id="3" name="Picture 2"/>
          <p:cNvPicPr>
            <a:picLocks noChangeAspect="1"/>
          </p:cNvPicPr>
          <p:nvPr/>
        </p:nvPicPr>
        <p:blipFill>
          <a:blip r:embed="rId2"/>
          <a:stretch>
            <a:fillRect/>
          </a:stretch>
        </p:blipFill>
        <p:spPr>
          <a:xfrm>
            <a:off x="6233553" y="2831720"/>
            <a:ext cx="4263841" cy="775920"/>
          </a:xfrm>
          <a:prstGeom prst="rect">
            <a:avLst/>
          </a:prstGeom>
        </p:spPr>
      </p:pic>
      <p:sp>
        <p:nvSpPr>
          <p:cNvPr id="4" name="Rectangle 3"/>
          <p:cNvSpPr/>
          <p:nvPr/>
        </p:nvSpPr>
        <p:spPr>
          <a:xfrm>
            <a:off x="1770043" y="2404072"/>
            <a:ext cx="6096000" cy="1631216"/>
          </a:xfrm>
          <a:prstGeom prst="rect">
            <a:avLst/>
          </a:prstGeom>
        </p:spPr>
        <p:txBody>
          <a:bodyPr>
            <a:spAutoFit/>
          </a:bodyPr>
          <a:lstStyle/>
          <a:p>
            <a:r>
              <a:rPr lang="en-US" sz="2800" dirty="0">
                <a:solidFill>
                  <a:srgbClr val="0184B8"/>
                </a:solidFill>
                <a:latin typeface="ArialMT"/>
              </a:rPr>
              <a:t>Voice VLAN</a:t>
            </a:r>
          </a:p>
          <a:p>
            <a:r>
              <a:rPr lang="en-US" dirty="0">
                <a:solidFill>
                  <a:srgbClr val="000000"/>
                </a:solidFill>
                <a:latin typeface="ArialMT"/>
              </a:rPr>
              <a:t>• Use with IP phone.</a:t>
            </a:r>
          </a:p>
          <a:p>
            <a:r>
              <a:rPr lang="en-US" dirty="0">
                <a:solidFill>
                  <a:srgbClr val="000000"/>
                </a:solidFill>
                <a:latin typeface="ArialMT"/>
              </a:rPr>
              <a:t>• Phone acts as a switch too.</a:t>
            </a:r>
          </a:p>
          <a:p>
            <a:r>
              <a:rPr lang="en-US" dirty="0">
                <a:solidFill>
                  <a:srgbClr val="000000"/>
                </a:solidFill>
                <a:latin typeface="ArialMT"/>
              </a:rPr>
              <a:t>• Voice traffic is tagged, given priority.</a:t>
            </a:r>
          </a:p>
          <a:p>
            <a:r>
              <a:rPr lang="en-US" dirty="0">
                <a:solidFill>
                  <a:srgbClr val="000000"/>
                </a:solidFill>
                <a:latin typeface="ArialMT"/>
              </a:rPr>
              <a:t>• Data not tagged, no priority.</a:t>
            </a:r>
            <a:endParaRPr lang="en-US" dirty="0"/>
          </a:p>
        </p:txBody>
      </p:sp>
      <p:sp>
        <p:nvSpPr>
          <p:cNvPr id="5" name="Rectangle 4"/>
          <p:cNvSpPr/>
          <p:nvPr/>
        </p:nvSpPr>
        <p:spPr>
          <a:xfrm>
            <a:off x="5020020" y="4162051"/>
            <a:ext cx="6096000" cy="1631216"/>
          </a:xfrm>
          <a:prstGeom prst="rect">
            <a:avLst/>
          </a:prstGeom>
        </p:spPr>
        <p:txBody>
          <a:bodyPr>
            <a:spAutoFit/>
          </a:bodyPr>
          <a:lstStyle/>
          <a:p>
            <a:r>
              <a:rPr lang="en-US" sz="2800" dirty="0">
                <a:solidFill>
                  <a:srgbClr val="0184B8"/>
                </a:solidFill>
                <a:latin typeface="ArialMT"/>
              </a:rPr>
              <a:t>Management VLAN</a:t>
            </a:r>
          </a:p>
          <a:p>
            <a:r>
              <a:rPr lang="en-US" dirty="0">
                <a:solidFill>
                  <a:srgbClr val="000000"/>
                </a:solidFill>
                <a:latin typeface="ArialMT"/>
              </a:rPr>
              <a:t>• Has the switch IP address.</a:t>
            </a:r>
          </a:p>
          <a:p>
            <a:r>
              <a:rPr lang="en-US" dirty="0">
                <a:solidFill>
                  <a:srgbClr val="000000"/>
                </a:solidFill>
                <a:latin typeface="ArialMT"/>
              </a:rPr>
              <a:t>• Used for telnet/SSH or web access for</a:t>
            </a:r>
          </a:p>
          <a:p>
            <a:r>
              <a:rPr lang="en-US" dirty="0">
                <a:solidFill>
                  <a:srgbClr val="000000"/>
                </a:solidFill>
                <a:latin typeface="ArialMT"/>
              </a:rPr>
              <a:t>management purposes.</a:t>
            </a:r>
          </a:p>
          <a:p>
            <a:r>
              <a:rPr lang="en-US" dirty="0">
                <a:solidFill>
                  <a:srgbClr val="000000"/>
                </a:solidFill>
                <a:latin typeface="ArialMT"/>
              </a:rPr>
              <a:t>• Better not to use VLAN 1 for security reasons.</a:t>
            </a:r>
            <a:endParaRPr lang="en-US" dirty="0"/>
          </a:p>
        </p:txBody>
      </p:sp>
    </p:spTree>
    <p:extLst>
      <p:ext uri="{BB962C8B-B14F-4D97-AF65-F5344CB8AC3E}">
        <p14:creationId xmlns:p14="http://schemas.microsoft.com/office/powerpoint/2010/main" val="60823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355075" y="1068636"/>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893065" y="1760862"/>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87128" y="1068636"/>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46303" y="1770045"/>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81470" y="1068636"/>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75235" y="1452391"/>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104043" y="2454925"/>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632853" y="749147"/>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877759" y="1452391"/>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04882" y="2454925"/>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667743" y="1557051"/>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355075" y="3885284"/>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24559" y="3147153"/>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81190" y="3899973"/>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46592" y="4557313"/>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93897" y="3870595"/>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363381" y="3132464"/>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20012" y="3885284"/>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385414" y="4542624"/>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1013552" y="1557051"/>
            <a:ext cx="3448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4"/>
          </p:cNvCxnSpPr>
          <p:nvPr/>
        </p:nvCxnSpPr>
        <p:spPr>
          <a:xfrm>
            <a:off x="1492786" y="1344058"/>
            <a:ext cx="5508" cy="21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0"/>
          </p:cNvCxnSpPr>
          <p:nvPr/>
        </p:nvCxnSpPr>
        <p:spPr>
          <a:xfrm flipH="1" flipV="1">
            <a:off x="2027104" y="1557051"/>
            <a:ext cx="3672" cy="20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4"/>
          </p:cNvCxnSpPr>
          <p:nvPr/>
        </p:nvCxnSpPr>
        <p:spPr>
          <a:xfrm>
            <a:off x="2724839" y="1344058"/>
            <a:ext cx="22036" cy="21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0"/>
          </p:cNvCxnSpPr>
          <p:nvPr/>
        </p:nvCxnSpPr>
        <p:spPr>
          <a:xfrm flipH="1" flipV="1">
            <a:off x="3384013" y="1557051"/>
            <a:ext cx="1" cy="212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4"/>
          </p:cNvCxnSpPr>
          <p:nvPr/>
        </p:nvCxnSpPr>
        <p:spPr>
          <a:xfrm flipH="1">
            <a:off x="3819180" y="1344058"/>
            <a:ext cx="1" cy="21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6"/>
            <a:endCxn id="14" idx="2"/>
          </p:cNvCxnSpPr>
          <p:nvPr/>
        </p:nvCxnSpPr>
        <p:spPr>
          <a:xfrm>
            <a:off x="6850656" y="1590102"/>
            <a:ext cx="817087" cy="104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4"/>
            <a:endCxn id="14" idx="0"/>
          </p:cNvCxnSpPr>
          <p:nvPr/>
        </p:nvCxnSpPr>
        <p:spPr>
          <a:xfrm>
            <a:off x="7770564" y="1024569"/>
            <a:ext cx="34890" cy="53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2" idx="2"/>
            <a:endCxn id="14" idx="6"/>
          </p:cNvCxnSpPr>
          <p:nvPr/>
        </p:nvCxnSpPr>
        <p:spPr>
          <a:xfrm flipH="1">
            <a:off x="7943164" y="1590102"/>
            <a:ext cx="934595" cy="104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4" idx="3"/>
          </p:cNvCxnSpPr>
          <p:nvPr/>
        </p:nvCxnSpPr>
        <p:spPr>
          <a:xfrm flipV="1">
            <a:off x="7241753" y="1792138"/>
            <a:ext cx="466324" cy="800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3" idx="0"/>
            <a:endCxn id="14" idx="5"/>
          </p:cNvCxnSpPr>
          <p:nvPr/>
        </p:nvCxnSpPr>
        <p:spPr>
          <a:xfrm flipH="1" flipV="1">
            <a:off x="7902830" y="1792138"/>
            <a:ext cx="539763" cy="662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6" idx="6"/>
            <a:endCxn id="17" idx="1"/>
          </p:cNvCxnSpPr>
          <p:nvPr/>
        </p:nvCxnSpPr>
        <p:spPr>
          <a:xfrm>
            <a:off x="2599980" y="3284864"/>
            <a:ext cx="721544" cy="655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7" idx="4"/>
            <a:endCxn id="18" idx="6"/>
          </p:cNvCxnSpPr>
          <p:nvPr/>
        </p:nvCxnSpPr>
        <p:spPr>
          <a:xfrm flipH="1">
            <a:off x="2622013" y="4175395"/>
            <a:ext cx="796888" cy="519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8" idx="2"/>
            <a:endCxn id="15" idx="5"/>
          </p:cNvCxnSpPr>
          <p:nvPr/>
        </p:nvCxnSpPr>
        <p:spPr>
          <a:xfrm flipH="1" flipV="1">
            <a:off x="1590162" y="4120371"/>
            <a:ext cx="756430" cy="574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5" idx="7"/>
            <a:endCxn id="16" idx="3"/>
          </p:cNvCxnSpPr>
          <p:nvPr/>
        </p:nvCxnSpPr>
        <p:spPr>
          <a:xfrm flipV="1">
            <a:off x="1590162" y="3382240"/>
            <a:ext cx="774731" cy="543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12107" y="3396870"/>
            <a:ext cx="22033" cy="1215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0" idx="3"/>
            <a:endCxn id="19" idx="7"/>
          </p:cNvCxnSpPr>
          <p:nvPr/>
        </p:nvCxnSpPr>
        <p:spPr>
          <a:xfrm flipH="1">
            <a:off x="4628984" y="3367551"/>
            <a:ext cx="774731" cy="543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0" idx="5"/>
            <a:endCxn id="21" idx="1"/>
          </p:cNvCxnSpPr>
          <p:nvPr/>
        </p:nvCxnSpPr>
        <p:spPr>
          <a:xfrm>
            <a:off x="5598468" y="3367551"/>
            <a:ext cx="761878" cy="558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9" idx="6"/>
            <a:endCxn id="21" idx="2"/>
          </p:cNvCxnSpPr>
          <p:nvPr/>
        </p:nvCxnSpPr>
        <p:spPr>
          <a:xfrm>
            <a:off x="4669318" y="4008306"/>
            <a:ext cx="1650694" cy="14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9" idx="4"/>
            <a:endCxn id="22" idx="2"/>
          </p:cNvCxnSpPr>
          <p:nvPr/>
        </p:nvCxnSpPr>
        <p:spPr>
          <a:xfrm>
            <a:off x="4531608" y="4146017"/>
            <a:ext cx="853806" cy="53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22" idx="6"/>
            <a:endCxn id="21" idx="3"/>
          </p:cNvCxnSpPr>
          <p:nvPr/>
        </p:nvCxnSpPr>
        <p:spPr>
          <a:xfrm flipV="1">
            <a:off x="5660835" y="4120371"/>
            <a:ext cx="699511" cy="559964"/>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79464" y="3870595"/>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8348948" y="3132464"/>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9305579" y="3885284"/>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370981" y="4542624"/>
            <a:ext cx="275421" cy="27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8497674" y="3396870"/>
            <a:ext cx="22033" cy="1215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5" idx="5"/>
            <a:endCxn id="76" idx="1"/>
          </p:cNvCxnSpPr>
          <p:nvPr/>
        </p:nvCxnSpPr>
        <p:spPr>
          <a:xfrm>
            <a:off x="8584035" y="3367551"/>
            <a:ext cx="761878" cy="558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6"/>
            <a:endCxn id="76" idx="2"/>
          </p:cNvCxnSpPr>
          <p:nvPr/>
        </p:nvCxnSpPr>
        <p:spPr>
          <a:xfrm>
            <a:off x="7654885" y="4008306"/>
            <a:ext cx="1650694" cy="14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4" idx="4"/>
            <a:endCxn id="77" idx="2"/>
          </p:cNvCxnSpPr>
          <p:nvPr/>
        </p:nvCxnSpPr>
        <p:spPr>
          <a:xfrm>
            <a:off x="7517175" y="4146017"/>
            <a:ext cx="853806" cy="5343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740665" y="2454925"/>
            <a:ext cx="1678236" cy="369332"/>
          </a:xfrm>
          <a:prstGeom prst="rect">
            <a:avLst/>
          </a:prstGeom>
          <a:noFill/>
        </p:spPr>
        <p:txBody>
          <a:bodyPr wrap="square" rtlCol="0">
            <a:spAutoFit/>
          </a:bodyPr>
          <a:lstStyle/>
          <a:p>
            <a:r>
              <a:rPr lang="en-US" dirty="0"/>
              <a:t>Bus</a:t>
            </a:r>
          </a:p>
        </p:txBody>
      </p:sp>
      <p:sp>
        <p:nvSpPr>
          <p:cNvPr id="85" name="TextBox 84"/>
          <p:cNvSpPr txBox="1"/>
          <p:nvPr/>
        </p:nvSpPr>
        <p:spPr>
          <a:xfrm>
            <a:off x="9430439" y="947451"/>
            <a:ext cx="1013551" cy="369332"/>
          </a:xfrm>
          <a:prstGeom prst="rect">
            <a:avLst/>
          </a:prstGeom>
          <a:noFill/>
        </p:spPr>
        <p:txBody>
          <a:bodyPr wrap="square" rtlCol="0">
            <a:spAutoFit/>
          </a:bodyPr>
          <a:lstStyle/>
          <a:p>
            <a:r>
              <a:rPr lang="en-US" dirty="0"/>
              <a:t>Star</a:t>
            </a:r>
          </a:p>
        </p:txBody>
      </p:sp>
      <p:sp>
        <p:nvSpPr>
          <p:cNvPr id="86" name="TextBox 85"/>
          <p:cNvSpPr txBox="1"/>
          <p:nvPr/>
        </p:nvSpPr>
        <p:spPr>
          <a:xfrm>
            <a:off x="1492786" y="5166911"/>
            <a:ext cx="1369763" cy="369332"/>
          </a:xfrm>
          <a:prstGeom prst="rect">
            <a:avLst/>
          </a:prstGeom>
          <a:noFill/>
        </p:spPr>
        <p:txBody>
          <a:bodyPr wrap="square" rtlCol="0">
            <a:spAutoFit/>
          </a:bodyPr>
          <a:lstStyle/>
          <a:p>
            <a:r>
              <a:rPr lang="en-US" dirty="0"/>
              <a:t>Ring</a:t>
            </a:r>
          </a:p>
        </p:txBody>
      </p:sp>
      <p:sp>
        <p:nvSpPr>
          <p:cNvPr id="87" name="TextBox 86"/>
          <p:cNvSpPr txBox="1"/>
          <p:nvPr/>
        </p:nvSpPr>
        <p:spPr>
          <a:xfrm>
            <a:off x="4847422" y="5166911"/>
            <a:ext cx="1472590" cy="369332"/>
          </a:xfrm>
          <a:prstGeom prst="rect">
            <a:avLst/>
          </a:prstGeom>
          <a:noFill/>
        </p:spPr>
        <p:txBody>
          <a:bodyPr wrap="square" rtlCol="0">
            <a:spAutoFit/>
          </a:bodyPr>
          <a:lstStyle/>
          <a:p>
            <a:r>
              <a:rPr lang="en-US" dirty="0"/>
              <a:t>Full-Mesh</a:t>
            </a:r>
          </a:p>
        </p:txBody>
      </p:sp>
      <p:sp>
        <p:nvSpPr>
          <p:cNvPr id="88" name="TextBox 87"/>
          <p:cNvSpPr txBox="1"/>
          <p:nvPr/>
        </p:nvSpPr>
        <p:spPr>
          <a:xfrm>
            <a:off x="7902830" y="5166911"/>
            <a:ext cx="1402749" cy="369332"/>
          </a:xfrm>
          <a:prstGeom prst="rect">
            <a:avLst/>
          </a:prstGeom>
          <a:noFill/>
        </p:spPr>
        <p:txBody>
          <a:bodyPr wrap="square" rtlCol="0">
            <a:spAutoFit/>
          </a:bodyPr>
          <a:lstStyle/>
          <a:p>
            <a:r>
              <a:rPr lang="en-US" dirty="0"/>
              <a:t>Partial-Mesh</a:t>
            </a:r>
          </a:p>
        </p:txBody>
      </p:sp>
    </p:spTree>
    <p:extLst>
      <p:ext uri="{BB962C8B-B14F-4D97-AF65-F5344CB8AC3E}">
        <p14:creationId xmlns:p14="http://schemas.microsoft.com/office/powerpoint/2010/main" val="34284416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611" y="877447"/>
            <a:ext cx="6096000" cy="1908215"/>
          </a:xfrm>
          <a:prstGeom prst="rect">
            <a:avLst/>
          </a:prstGeom>
        </p:spPr>
        <p:txBody>
          <a:bodyPr>
            <a:spAutoFit/>
          </a:bodyPr>
          <a:lstStyle/>
          <a:p>
            <a:r>
              <a:rPr lang="en-US" sz="2800" dirty="0">
                <a:solidFill>
                  <a:srgbClr val="0184B8"/>
                </a:solidFill>
                <a:latin typeface="ArialMT"/>
              </a:rPr>
              <a:t>Native VLAN</a:t>
            </a:r>
          </a:p>
          <a:p>
            <a:r>
              <a:rPr lang="en-US" dirty="0">
                <a:solidFill>
                  <a:srgbClr val="000000"/>
                </a:solidFill>
                <a:latin typeface="ArialMT"/>
              </a:rPr>
              <a:t>• For backward compatibility with older systems.</a:t>
            </a:r>
          </a:p>
          <a:p>
            <a:r>
              <a:rPr lang="en-US" dirty="0">
                <a:solidFill>
                  <a:srgbClr val="000000"/>
                </a:solidFill>
                <a:latin typeface="ArialMT"/>
              </a:rPr>
              <a:t>• Relevant to trunk ports.</a:t>
            </a:r>
          </a:p>
          <a:p>
            <a:r>
              <a:rPr lang="en-US" dirty="0">
                <a:solidFill>
                  <a:srgbClr val="000000"/>
                </a:solidFill>
                <a:latin typeface="ArialMT"/>
              </a:rPr>
              <a:t>• Trunk ports carry traffic from multiple VLANs.</a:t>
            </a:r>
          </a:p>
          <a:p>
            <a:r>
              <a:rPr lang="en-US" dirty="0">
                <a:solidFill>
                  <a:srgbClr val="000000"/>
                </a:solidFill>
                <a:latin typeface="ArialMT"/>
              </a:rPr>
              <a:t>• VLAN is identified by a </a:t>
            </a:r>
            <a:r>
              <a:rPr lang="en-US" dirty="0">
                <a:solidFill>
                  <a:srgbClr val="000000"/>
                </a:solidFill>
                <a:latin typeface="HiraKakuProN-W3"/>
              </a:rPr>
              <a:t>􀁬</a:t>
            </a:r>
            <a:r>
              <a:rPr lang="en-US" dirty="0">
                <a:solidFill>
                  <a:srgbClr val="000000"/>
                </a:solidFill>
                <a:latin typeface="ArialMT"/>
              </a:rPr>
              <a:t>tag</a:t>
            </a:r>
            <a:r>
              <a:rPr lang="en-US" dirty="0">
                <a:solidFill>
                  <a:srgbClr val="000000"/>
                </a:solidFill>
                <a:latin typeface="HiraKakuProN-W3"/>
              </a:rPr>
              <a:t>􀁺 </a:t>
            </a:r>
            <a:r>
              <a:rPr lang="en-US" dirty="0">
                <a:solidFill>
                  <a:srgbClr val="000000"/>
                </a:solidFill>
                <a:latin typeface="ArialMT"/>
              </a:rPr>
              <a:t>in the frame.</a:t>
            </a:r>
          </a:p>
          <a:p>
            <a:r>
              <a:rPr lang="en-US" dirty="0">
                <a:solidFill>
                  <a:srgbClr val="000000"/>
                </a:solidFill>
                <a:latin typeface="ArialMT"/>
              </a:rPr>
              <a:t>• Native VLAN does not have a tag.</a:t>
            </a:r>
            <a:endParaRPr lang="en-US" dirty="0"/>
          </a:p>
        </p:txBody>
      </p:sp>
      <p:sp>
        <p:nvSpPr>
          <p:cNvPr id="3" name="Rectangle 2"/>
          <p:cNvSpPr/>
          <p:nvPr/>
        </p:nvSpPr>
        <p:spPr>
          <a:xfrm>
            <a:off x="2948848" y="3129607"/>
            <a:ext cx="6096000" cy="2185214"/>
          </a:xfrm>
          <a:prstGeom prst="rect">
            <a:avLst/>
          </a:prstGeom>
        </p:spPr>
        <p:txBody>
          <a:bodyPr>
            <a:spAutoFit/>
          </a:bodyPr>
          <a:lstStyle/>
          <a:p>
            <a:r>
              <a:rPr lang="en-US" sz="2800" dirty="0">
                <a:solidFill>
                  <a:srgbClr val="0184B8"/>
                </a:solidFill>
                <a:latin typeface="ArialMT"/>
              </a:rPr>
              <a:t>Default VLAN</a:t>
            </a:r>
          </a:p>
          <a:p>
            <a:r>
              <a:rPr lang="en-US" dirty="0">
                <a:solidFill>
                  <a:srgbClr val="000000"/>
                </a:solidFill>
                <a:latin typeface="ArialMT"/>
              </a:rPr>
              <a:t>• VLAN 1 on Cisco switches.</a:t>
            </a:r>
          </a:p>
          <a:p>
            <a:r>
              <a:rPr lang="en-US" dirty="0">
                <a:solidFill>
                  <a:srgbClr val="000000"/>
                </a:solidFill>
                <a:latin typeface="ArialMT"/>
              </a:rPr>
              <a:t>• Carries CDP and STP (spanning tree protocol)</a:t>
            </a:r>
          </a:p>
          <a:p>
            <a:r>
              <a:rPr lang="en-US" dirty="0">
                <a:solidFill>
                  <a:srgbClr val="000000"/>
                </a:solidFill>
                <a:latin typeface="ArialMT"/>
              </a:rPr>
              <a:t>traffic.</a:t>
            </a:r>
          </a:p>
          <a:p>
            <a:r>
              <a:rPr lang="en-US" dirty="0">
                <a:solidFill>
                  <a:srgbClr val="000000"/>
                </a:solidFill>
                <a:latin typeface="ArialMT"/>
              </a:rPr>
              <a:t>• Initially all ports are in this VLAN.</a:t>
            </a:r>
          </a:p>
          <a:p>
            <a:r>
              <a:rPr lang="en-US" dirty="0">
                <a:solidFill>
                  <a:srgbClr val="000000"/>
                </a:solidFill>
                <a:latin typeface="ArialMT"/>
              </a:rPr>
              <a:t>• Do not use it for data, voice or management</a:t>
            </a:r>
          </a:p>
          <a:p>
            <a:r>
              <a:rPr lang="en-US" dirty="0">
                <a:solidFill>
                  <a:srgbClr val="000000"/>
                </a:solidFill>
                <a:latin typeface="ArialMT"/>
              </a:rPr>
              <a:t>traffic for security reasons.</a:t>
            </a:r>
            <a:endParaRPr lang="en-US" dirty="0"/>
          </a:p>
        </p:txBody>
      </p:sp>
    </p:spTree>
    <p:extLst>
      <p:ext uri="{BB962C8B-B14F-4D97-AF65-F5344CB8AC3E}">
        <p14:creationId xmlns:p14="http://schemas.microsoft.com/office/powerpoint/2010/main" val="17595234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1913" y="1072608"/>
            <a:ext cx="6096000" cy="1077218"/>
          </a:xfrm>
          <a:prstGeom prst="rect">
            <a:avLst/>
          </a:prstGeom>
        </p:spPr>
        <p:txBody>
          <a:bodyPr>
            <a:spAutoFit/>
          </a:bodyPr>
          <a:lstStyle/>
          <a:p>
            <a:r>
              <a:rPr lang="en-US" sz="2800" dirty="0">
                <a:solidFill>
                  <a:srgbClr val="0184B8"/>
                </a:solidFill>
                <a:latin typeface="ArialMT"/>
              </a:rPr>
              <a:t>Static VLAN (Port-centric)</a:t>
            </a:r>
          </a:p>
          <a:p>
            <a:r>
              <a:rPr lang="en-US" dirty="0">
                <a:solidFill>
                  <a:srgbClr val="000000"/>
                </a:solidFill>
                <a:latin typeface="ArialMT"/>
              </a:rPr>
              <a:t>• If VLAN 20 did not exist before – then it does</a:t>
            </a:r>
          </a:p>
          <a:p>
            <a:r>
              <a:rPr lang="en-US" dirty="0">
                <a:solidFill>
                  <a:srgbClr val="000000"/>
                </a:solidFill>
                <a:latin typeface="ArialMT"/>
              </a:rPr>
              <a:t>now.</a:t>
            </a:r>
            <a:endParaRPr lang="en-US" dirty="0"/>
          </a:p>
        </p:txBody>
      </p:sp>
      <p:pic>
        <p:nvPicPr>
          <p:cNvPr id="3" name="Picture 2"/>
          <p:cNvPicPr>
            <a:picLocks noChangeAspect="1"/>
          </p:cNvPicPr>
          <p:nvPr/>
        </p:nvPicPr>
        <p:blipFill>
          <a:blip r:embed="rId2"/>
          <a:stretch>
            <a:fillRect/>
          </a:stretch>
        </p:blipFill>
        <p:spPr>
          <a:xfrm>
            <a:off x="3126539" y="2665800"/>
            <a:ext cx="5938921" cy="1526400"/>
          </a:xfrm>
          <a:prstGeom prst="rect">
            <a:avLst/>
          </a:prstGeom>
        </p:spPr>
      </p:pic>
      <p:sp>
        <p:nvSpPr>
          <p:cNvPr id="4" name="TextBox 3"/>
          <p:cNvSpPr txBox="1"/>
          <p:nvPr/>
        </p:nvSpPr>
        <p:spPr>
          <a:xfrm>
            <a:off x="1905918" y="4605051"/>
            <a:ext cx="7159542" cy="369332"/>
          </a:xfrm>
          <a:prstGeom prst="rect">
            <a:avLst/>
          </a:prstGeom>
          <a:noFill/>
        </p:spPr>
        <p:txBody>
          <a:bodyPr wrap="square" rtlCol="0">
            <a:spAutoFit/>
          </a:bodyPr>
          <a:lstStyle/>
          <a:p>
            <a:r>
              <a:rPr lang="en-US" b="1" dirty="0"/>
              <a:t>We are configuring an access port on a switch to belong to VLAN 20.</a:t>
            </a:r>
          </a:p>
        </p:txBody>
      </p:sp>
    </p:spTree>
    <p:extLst>
      <p:ext uri="{BB962C8B-B14F-4D97-AF65-F5344CB8AC3E}">
        <p14:creationId xmlns:p14="http://schemas.microsoft.com/office/powerpoint/2010/main" val="17563182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5719" y="2634000"/>
            <a:ext cx="5380561" cy="1590000"/>
          </a:xfrm>
          <a:prstGeom prst="rect">
            <a:avLst/>
          </a:prstGeom>
        </p:spPr>
      </p:pic>
      <p:sp>
        <p:nvSpPr>
          <p:cNvPr id="3" name="Rectangle 2"/>
          <p:cNvSpPr/>
          <p:nvPr/>
        </p:nvSpPr>
        <p:spPr>
          <a:xfrm>
            <a:off x="3279354" y="1237686"/>
            <a:ext cx="6096000" cy="923330"/>
          </a:xfrm>
          <a:prstGeom prst="rect">
            <a:avLst/>
          </a:prstGeom>
        </p:spPr>
        <p:txBody>
          <a:bodyPr>
            <a:spAutoFit/>
          </a:bodyPr>
          <a:lstStyle/>
          <a:p>
            <a:r>
              <a:rPr lang="en-US" sz="400" dirty="0">
                <a:solidFill>
                  <a:srgbClr val="8F8F96"/>
                </a:solidFill>
                <a:latin typeface="ArialMT"/>
              </a:rPr>
              <a:t>LAN Switching and Wireless – Chapter 2 </a:t>
            </a:r>
            <a:r>
              <a:rPr lang="en-US" sz="800" dirty="0">
                <a:solidFill>
                  <a:srgbClr val="8F8F96"/>
                </a:solidFill>
                <a:latin typeface="ArialMT"/>
              </a:rPr>
              <a:t>23</a:t>
            </a:r>
          </a:p>
          <a:p>
            <a:r>
              <a:rPr lang="en-US" sz="2800" dirty="0">
                <a:solidFill>
                  <a:srgbClr val="0184B8"/>
                </a:solidFill>
                <a:latin typeface="ArialMT"/>
              </a:rPr>
              <a:t>Voice VLAN</a:t>
            </a:r>
          </a:p>
          <a:p>
            <a:r>
              <a:rPr lang="en-US" dirty="0">
                <a:solidFill>
                  <a:srgbClr val="000000"/>
                </a:solidFill>
                <a:latin typeface="ArialMT"/>
              </a:rPr>
              <a:t>• Configured for voice VLAN and data VLAN.</a:t>
            </a:r>
            <a:endParaRPr lang="en-US" dirty="0"/>
          </a:p>
        </p:txBody>
      </p:sp>
    </p:spTree>
    <p:extLst>
      <p:ext uri="{BB962C8B-B14F-4D97-AF65-F5344CB8AC3E}">
        <p14:creationId xmlns:p14="http://schemas.microsoft.com/office/powerpoint/2010/main" val="40843320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97894"/>
            <a:ext cx="6096000" cy="2462213"/>
          </a:xfrm>
          <a:prstGeom prst="rect">
            <a:avLst/>
          </a:prstGeom>
        </p:spPr>
        <p:txBody>
          <a:bodyPr>
            <a:spAutoFit/>
          </a:bodyPr>
          <a:lstStyle/>
          <a:p>
            <a:r>
              <a:rPr lang="en-US" sz="2800" dirty="0">
                <a:solidFill>
                  <a:srgbClr val="0184B8"/>
                </a:solidFill>
                <a:latin typeface="ArialMT"/>
              </a:rPr>
              <a:t>Traffic between VLANs</a:t>
            </a:r>
          </a:p>
          <a:p>
            <a:r>
              <a:rPr lang="en-US" dirty="0">
                <a:solidFill>
                  <a:srgbClr val="000000"/>
                </a:solidFill>
                <a:latin typeface="ArialMT"/>
              </a:rPr>
              <a:t>• Layer 2 switch keeps VLANs separate.</a:t>
            </a:r>
          </a:p>
          <a:p>
            <a:r>
              <a:rPr lang="en-US" dirty="0">
                <a:solidFill>
                  <a:srgbClr val="000000"/>
                </a:solidFill>
                <a:latin typeface="ArialMT"/>
              </a:rPr>
              <a:t>• Router can route between VLANs. It needs to</a:t>
            </a:r>
          </a:p>
          <a:p>
            <a:r>
              <a:rPr lang="en-US" dirty="0">
                <a:solidFill>
                  <a:srgbClr val="000000"/>
                </a:solidFill>
                <a:latin typeface="ArialMT"/>
              </a:rPr>
              <a:t>provide a default gateway for each VLAN as</a:t>
            </a:r>
          </a:p>
          <a:p>
            <a:r>
              <a:rPr lang="en-US" dirty="0">
                <a:solidFill>
                  <a:srgbClr val="000000"/>
                </a:solidFill>
                <a:latin typeface="ArialMT"/>
              </a:rPr>
              <a:t>VLANs are separate subnets.</a:t>
            </a:r>
          </a:p>
          <a:p>
            <a:r>
              <a:rPr lang="en-US" dirty="0">
                <a:solidFill>
                  <a:srgbClr val="000000"/>
                </a:solidFill>
                <a:latin typeface="ArialMT"/>
              </a:rPr>
              <a:t>• Layer 3 switch has a switch virtual interface</a:t>
            </a:r>
          </a:p>
          <a:p>
            <a:r>
              <a:rPr lang="en-US" dirty="0">
                <a:solidFill>
                  <a:srgbClr val="000000"/>
                </a:solidFill>
                <a:latin typeface="ArialMT"/>
              </a:rPr>
              <a:t>(SVI) configured for each VLAN. These act like</a:t>
            </a:r>
          </a:p>
          <a:p>
            <a:r>
              <a:rPr lang="en-US" dirty="0">
                <a:solidFill>
                  <a:srgbClr val="000000"/>
                </a:solidFill>
                <a:latin typeface="ArialMT"/>
              </a:rPr>
              <a:t>router interfaces to route between VLANs.</a:t>
            </a:r>
            <a:endParaRPr lang="en-US" dirty="0"/>
          </a:p>
        </p:txBody>
      </p:sp>
    </p:spTree>
    <p:extLst>
      <p:ext uri="{BB962C8B-B14F-4D97-AF65-F5344CB8AC3E}">
        <p14:creationId xmlns:p14="http://schemas.microsoft.com/office/powerpoint/2010/main" val="86217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Trunking</a:t>
            </a:r>
            <a:r>
              <a:rPr lang="en-US" dirty="0"/>
              <a:t>: 802.1Q</a:t>
            </a:r>
          </a:p>
        </p:txBody>
      </p:sp>
      <p:sp>
        <p:nvSpPr>
          <p:cNvPr id="3" name="Content Placeholder 2"/>
          <p:cNvSpPr>
            <a:spLocks noGrp="1"/>
          </p:cNvSpPr>
          <p:nvPr>
            <p:ph idx="1"/>
          </p:nvPr>
        </p:nvSpPr>
        <p:spPr/>
        <p:txBody>
          <a:bodyPr/>
          <a:lstStyle/>
          <a:p>
            <a:r>
              <a:rPr lang="en-US" dirty="0"/>
              <a:t>A trunk is a link between a switch and another switch or a router.</a:t>
            </a:r>
          </a:p>
          <a:p>
            <a:r>
              <a:rPr lang="en-US" dirty="0"/>
              <a:t>Trunks can carry traffic for multiple VLANs at one time.</a:t>
            </a:r>
          </a:p>
          <a:p>
            <a:pPr lvl="1"/>
            <a:r>
              <a:rPr lang="en-US" dirty="0"/>
              <a:t>IEEE 802.1Q </a:t>
            </a:r>
            <a:r>
              <a:rPr lang="en-US" dirty="0" err="1"/>
              <a:t>trunking</a:t>
            </a:r>
            <a:r>
              <a:rPr lang="en-US" dirty="0"/>
              <a:t> protocol</a:t>
            </a:r>
          </a:p>
          <a:p>
            <a:r>
              <a:rPr lang="en-US" dirty="0"/>
              <a:t>All trunks carry native VLAN traffic which is traffic not tagged as belonging to a VLAN</a:t>
            </a:r>
          </a:p>
          <a:p>
            <a:pPr lvl="1"/>
            <a:r>
              <a:rPr lang="en-US"/>
              <a:t>Default native VLAN is VLAN 1</a:t>
            </a:r>
          </a:p>
          <a:p>
            <a:endParaRPr lang="en-US" dirty="0"/>
          </a:p>
        </p:txBody>
      </p:sp>
    </p:spTree>
    <p:extLst>
      <p:ext uri="{BB962C8B-B14F-4D97-AF65-F5344CB8AC3E}">
        <p14:creationId xmlns:p14="http://schemas.microsoft.com/office/powerpoint/2010/main" val="20370513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143" y="2014714"/>
            <a:ext cx="7135714" cy="2828571"/>
          </a:xfrm>
          <a:prstGeom prst="rect">
            <a:avLst/>
          </a:prstGeom>
        </p:spPr>
      </p:pic>
    </p:spTree>
    <p:extLst>
      <p:ext uri="{BB962C8B-B14F-4D97-AF65-F5344CB8AC3E}">
        <p14:creationId xmlns:p14="http://schemas.microsoft.com/office/powerpoint/2010/main" val="29072757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7340" y="4047781"/>
            <a:ext cx="7055641" cy="1987544"/>
          </a:xfrm>
          <a:prstGeom prst="rect">
            <a:avLst/>
          </a:prstGeom>
        </p:spPr>
      </p:pic>
      <p:sp>
        <p:nvSpPr>
          <p:cNvPr id="3" name="Rectangle 2"/>
          <p:cNvSpPr/>
          <p:nvPr/>
        </p:nvSpPr>
        <p:spPr>
          <a:xfrm>
            <a:off x="1064964" y="680013"/>
            <a:ext cx="6096000" cy="2677656"/>
          </a:xfrm>
          <a:prstGeom prst="rect">
            <a:avLst/>
          </a:prstGeom>
        </p:spPr>
        <p:txBody>
          <a:bodyPr>
            <a:spAutoFit/>
          </a:bodyPr>
          <a:lstStyle/>
          <a:p>
            <a:r>
              <a:rPr lang="en-US" sz="2400" dirty="0" err="1">
                <a:solidFill>
                  <a:srgbClr val="0184B8"/>
                </a:solidFill>
                <a:latin typeface="ArialMT"/>
              </a:rPr>
              <a:t>Trunking</a:t>
            </a:r>
            <a:endParaRPr lang="en-US" sz="2400" dirty="0">
              <a:solidFill>
                <a:srgbClr val="0184B8"/>
              </a:solidFill>
              <a:latin typeface="ArialMT"/>
            </a:endParaRPr>
          </a:p>
          <a:p>
            <a:r>
              <a:rPr lang="en-US" dirty="0">
                <a:solidFill>
                  <a:srgbClr val="000000"/>
                </a:solidFill>
                <a:latin typeface="ArialMT"/>
              </a:rPr>
              <a:t>• A trunk is a point-to-point link between one or more</a:t>
            </a:r>
          </a:p>
          <a:p>
            <a:r>
              <a:rPr lang="en-US" dirty="0">
                <a:solidFill>
                  <a:srgbClr val="000000"/>
                </a:solidFill>
                <a:latin typeface="ArialMT"/>
              </a:rPr>
              <a:t>Ethernet switch interfaces and another networking device,</a:t>
            </a:r>
          </a:p>
          <a:p>
            <a:r>
              <a:rPr lang="en-US" dirty="0">
                <a:solidFill>
                  <a:srgbClr val="000000"/>
                </a:solidFill>
                <a:latin typeface="ArialMT"/>
              </a:rPr>
              <a:t>such as a router or a switch.</a:t>
            </a:r>
          </a:p>
          <a:p>
            <a:r>
              <a:rPr lang="en-US" dirty="0">
                <a:solidFill>
                  <a:srgbClr val="000000"/>
                </a:solidFill>
                <a:latin typeface="ArialMT"/>
              </a:rPr>
              <a:t>• Ethernet trunks carry the traffic of multiple VLANs over a</a:t>
            </a:r>
          </a:p>
          <a:p>
            <a:r>
              <a:rPr lang="en-US" dirty="0">
                <a:solidFill>
                  <a:srgbClr val="000000"/>
                </a:solidFill>
                <a:latin typeface="ArialMT"/>
              </a:rPr>
              <a:t>single link.</a:t>
            </a:r>
          </a:p>
          <a:p>
            <a:r>
              <a:rPr lang="en-US" dirty="0">
                <a:solidFill>
                  <a:srgbClr val="000000"/>
                </a:solidFill>
                <a:latin typeface="ArialMT"/>
              </a:rPr>
              <a:t>• A VLAN trunk allows you to extend the VLANs across an</a:t>
            </a:r>
          </a:p>
          <a:p>
            <a:r>
              <a:rPr lang="en-US" dirty="0">
                <a:solidFill>
                  <a:srgbClr val="000000"/>
                </a:solidFill>
                <a:latin typeface="ArialMT"/>
              </a:rPr>
              <a:t>entire network.</a:t>
            </a:r>
          </a:p>
          <a:p>
            <a:r>
              <a:rPr lang="en-US" dirty="0">
                <a:solidFill>
                  <a:srgbClr val="000000"/>
                </a:solidFill>
                <a:latin typeface="ArialMT"/>
              </a:rPr>
              <a:t>• A trunk does not belong to a specific VLAN, rather it is a</a:t>
            </a:r>
            <a:endParaRPr lang="en-US" dirty="0"/>
          </a:p>
        </p:txBody>
      </p:sp>
      <p:sp>
        <p:nvSpPr>
          <p:cNvPr id="4" name="Rectangle 3"/>
          <p:cNvSpPr/>
          <p:nvPr/>
        </p:nvSpPr>
        <p:spPr>
          <a:xfrm>
            <a:off x="1064964" y="3357669"/>
            <a:ext cx="6096000" cy="646331"/>
          </a:xfrm>
          <a:prstGeom prst="rect">
            <a:avLst/>
          </a:prstGeom>
        </p:spPr>
        <p:txBody>
          <a:bodyPr>
            <a:spAutoFit/>
          </a:bodyPr>
          <a:lstStyle/>
          <a:p>
            <a:r>
              <a:rPr lang="en-US" dirty="0">
                <a:latin typeface="ArialMT"/>
              </a:rPr>
              <a:t>• A trunk does not belong to a specific VLAN, rather it is a</a:t>
            </a:r>
          </a:p>
          <a:p>
            <a:r>
              <a:rPr lang="en-US" dirty="0">
                <a:latin typeface="ArialMT"/>
              </a:rPr>
              <a:t>conduit for</a:t>
            </a:r>
            <a:endParaRPr lang="en-US" dirty="0"/>
          </a:p>
        </p:txBody>
      </p:sp>
    </p:spTree>
    <p:extLst>
      <p:ext uri="{BB962C8B-B14F-4D97-AF65-F5344CB8AC3E}">
        <p14:creationId xmlns:p14="http://schemas.microsoft.com/office/powerpoint/2010/main" val="231307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9523" y="929562"/>
            <a:ext cx="6096000" cy="1231106"/>
          </a:xfrm>
          <a:prstGeom prst="rect">
            <a:avLst/>
          </a:prstGeom>
        </p:spPr>
        <p:txBody>
          <a:bodyPr>
            <a:spAutoFit/>
          </a:bodyPr>
          <a:lstStyle/>
          <a:p>
            <a:r>
              <a:rPr lang="en-US" sz="2000" dirty="0">
                <a:solidFill>
                  <a:srgbClr val="0184B8"/>
                </a:solidFill>
                <a:latin typeface="ArialMT"/>
              </a:rPr>
              <a:t>Tag to identify VLAN</a:t>
            </a:r>
          </a:p>
          <a:p>
            <a:r>
              <a:rPr lang="en-US" dirty="0">
                <a:solidFill>
                  <a:srgbClr val="000000"/>
                </a:solidFill>
                <a:latin typeface="ArialMT"/>
              </a:rPr>
              <a:t>• Tag is added to the frame when it goes on to the</a:t>
            </a:r>
          </a:p>
          <a:p>
            <a:r>
              <a:rPr lang="en-US" dirty="0">
                <a:solidFill>
                  <a:srgbClr val="000000"/>
                </a:solidFill>
                <a:latin typeface="ArialMT"/>
              </a:rPr>
              <a:t>trunk</a:t>
            </a:r>
          </a:p>
          <a:p>
            <a:r>
              <a:rPr lang="en-US" dirty="0">
                <a:solidFill>
                  <a:srgbClr val="000000"/>
                </a:solidFill>
                <a:latin typeface="ArialMT"/>
              </a:rPr>
              <a:t>• Tag is removed when it leaves the trunk</a:t>
            </a:r>
            <a:endParaRPr lang="en-US" dirty="0"/>
          </a:p>
        </p:txBody>
      </p:sp>
      <p:pic>
        <p:nvPicPr>
          <p:cNvPr id="3" name="Picture 2"/>
          <p:cNvPicPr>
            <a:picLocks noChangeAspect="1"/>
          </p:cNvPicPr>
          <p:nvPr/>
        </p:nvPicPr>
        <p:blipFill>
          <a:blip r:embed="rId2"/>
          <a:stretch>
            <a:fillRect/>
          </a:stretch>
        </p:blipFill>
        <p:spPr>
          <a:xfrm>
            <a:off x="1647086" y="3001893"/>
            <a:ext cx="7157161" cy="2594880"/>
          </a:xfrm>
          <a:prstGeom prst="rect">
            <a:avLst/>
          </a:prstGeom>
        </p:spPr>
      </p:pic>
    </p:spTree>
    <p:extLst>
      <p:ext uri="{BB962C8B-B14F-4D97-AF65-F5344CB8AC3E}">
        <p14:creationId xmlns:p14="http://schemas.microsoft.com/office/powerpoint/2010/main" val="16124866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5" y="1454226"/>
            <a:ext cx="7715250" cy="3613533"/>
          </a:xfrm>
          <a:prstGeom prst="rect">
            <a:avLst/>
          </a:prstGeom>
        </p:spPr>
      </p:pic>
      <p:sp>
        <p:nvSpPr>
          <p:cNvPr id="5" name="TextBox 4"/>
          <p:cNvSpPr txBox="1"/>
          <p:nvPr/>
        </p:nvSpPr>
        <p:spPr>
          <a:xfrm>
            <a:off x="1861850" y="914400"/>
            <a:ext cx="8681291" cy="400110"/>
          </a:xfrm>
          <a:prstGeom prst="rect">
            <a:avLst/>
          </a:prstGeom>
          <a:noFill/>
        </p:spPr>
        <p:txBody>
          <a:bodyPr wrap="square" rtlCol="0">
            <a:spAutoFit/>
          </a:bodyPr>
          <a:lstStyle/>
          <a:p>
            <a:pPr algn="ctr"/>
            <a:r>
              <a:rPr lang="en-US" sz="2000" b="1" dirty="0"/>
              <a:t>Tagged 802.1Q Ethernet Frame (Max frame size is 1522 Bytes, Min 68 bytes) </a:t>
            </a:r>
          </a:p>
        </p:txBody>
      </p:sp>
      <p:sp>
        <p:nvSpPr>
          <p:cNvPr id="6" name="TextBox 5"/>
          <p:cNvSpPr txBox="1"/>
          <p:nvPr/>
        </p:nvSpPr>
        <p:spPr>
          <a:xfrm>
            <a:off x="991518" y="5365214"/>
            <a:ext cx="2335576" cy="646331"/>
          </a:xfrm>
          <a:prstGeom prst="rect">
            <a:avLst/>
          </a:prstGeom>
          <a:noFill/>
        </p:spPr>
        <p:txBody>
          <a:bodyPr wrap="square" rtlCol="0">
            <a:spAutoFit/>
          </a:bodyPr>
          <a:lstStyle/>
          <a:p>
            <a:r>
              <a:rPr lang="en-US" dirty="0"/>
              <a:t>Identifies frame as a tagged 802.1Q frame</a:t>
            </a:r>
          </a:p>
        </p:txBody>
      </p:sp>
      <p:cxnSp>
        <p:nvCxnSpPr>
          <p:cNvPr id="8" name="Straight Arrow Connector 7"/>
          <p:cNvCxnSpPr>
            <a:stCxn id="6" idx="0"/>
          </p:cNvCxnSpPr>
          <p:nvPr/>
        </p:nvCxnSpPr>
        <p:spPr>
          <a:xfrm flipV="1">
            <a:off x="2159306" y="5067759"/>
            <a:ext cx="1641513" cy="297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54207" y="5365213"/>
            <a:ext cx="1828800" cy="646331"/>
          </a:xfrm>
          <a:prstGeom prst="rect">
            <a:avLst/>
          </a:prstGeom>
          <a:noFill/>
        </p:spPr>
        <p:txBody>
          <a:bodyPr wrap="square" rtlCol="0">
            <a:spAutoFit/>
          </a:bodyPr>
          <a:lstStyle/>
          <a:p>
            <a:r>
              <a:rPr lang="en-US" dirty="0"/>
              <a:t>Sets priority of Frame (VLAN)</a:t>
            </a:r>
          </a:p>
        </p:txBody>
      </p:sp>
      <p:cxnSp>
        <p:nvCxnSpPr>
          <p:cNvPr id="11" name="Straight Arrow Connector 10"/>
          <p:cNvCxnSpPr>
            <a:stCxn id="9" idx="0"/>
          </p:cNvCxnSpPr>
          <p:nvPr/>
        </p:nvCxnSpPr>
        <p:spPr>
          <a:xfrm flipV="1">
            <a:off x="4968607" y="5067759"/>
            <a:ext cx="1674564" cy="29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99951" y="5501091"/>
            <a:ext cx="2148289" cy="646331"/>
          </a:xfrm>
          <a:prstGeom prst="rect">
            <a:avLst/>
          </a:prstGeom>
          <a:noFill/>
        </p:spPr>
        <p:txBody>
          <a:bodyPr wrap="square" rtlCol="0">
            <a:spAutoFit/>
          </a:bodyPr>
          <a:lstStyle/>
          <a:p>
            <a:r>
              <a:rPr lang="en-US" dirty="0"/>
              <a:t>MAC address in canonical format?</a:t>
            </a:r>
          </a:p>
        </p:txBody>
      </p:sp>
      <p:cxnSp>
        <p:nvCxnSpPr>
          <p:cNvPr id="14" name="Straight Arrow Connector 13"/>
          <p:cNvCxnSpPr>
            <a:stCxn id="12" idx="0"/>
          </p:cNvCxnSpPr>
          <p:nvPr/>
        </p:nvCxnSpPr>
        <p:spPr>
          <a:xfrm flipH="1" flipV="1">
            <a:off x="7326217" y="5067759"/>
            <a:ext cx="247879" cy="43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989764" y="5501091"/>
            <a:ext cx="2104222" cy="369332"/>
          </a:xfrm>
          <a:prstGeom prst="rect">
            <a:avLst/>
          </a:prstGeom>
          <a:noFill/>
        </p:spPr>
        <p:txBody>
          <a:bodyPr wrap="square" rtlCol="0">
            <a:spAutoFit/>
          </a:bodyPr>
          <a:lstStyle/>
          <a:p>
            <a:r>
              <a:rPr lang="en-US" dirty="0"/>
              <a:t>VLAN ID</a:t>
            </a:r>
          </a:p>
        </p:txBody>
      </p:sp>
      <p:cxnSp>
        <p:nvCxnSpPr>
          <p:cNvPr id="17" name="Straight Arrow Connector 16"/>
          <p:cNvCxnSpPr>
            <a:stCxn id="15" idx="0"/>
          </p:cNvCxnSpPr>
          <p:nvPr/>
        </p:nvCxnSpPr>
        <p:spPr>
          <a:xfrm flipH="1" flipV="1">
            <a:off x="9320270" y="5067759"/>
            <a:ext cx="721605" cy="43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5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55924" y="2519790"/>
          <a:ext cx="8987420" cy="3393222"/>
        </p:xfrm>
        <a:graphic>
          <a:graphicData uri="http://schemas.openxmlformats.org/drawingml/2006/table">
            <a:tbl>
              <a:tblPr>
                <a:tableStyleId>{073A0DAA-6AF3-43AB-8588-CEC1D06C72B9}</a:tableStyleId>
              </a:tblPr>
              <a:tblGrid>
                <a:gridCol w="2246855">
                  <a:extLst>
                    <a:ext uri="{9D8B030D-6E8A-4147-A177-3AD203B41FA5}">
                      <a16:colId xmlns:a16="http://schemas.microsoft.com/office/drawing/2014/main" val="20000"/>
                    </a:ext>
                  </a:extLst>
                </a:gridCol>
                <a:gridCol w="2246855">
                  <a:extLst>
                    <a:ext uri="{9D8B030D-6E8A-4147-A177-3AD203B41FA5}">
                      <a16:colId xmlns:a16="http://schemas.microsoft.com/office/drawing/2014/main" val="20001"/>
                    </a:ext>
                  </a:extLst>
                </a:gridCol>
                <a:gridCol w="2246855">
                  <a:extLst>
                    <a:ext uri="{9D8B030D-6E8A-4147-A177-3AD203B41FA5}">
                      <a16:colId xmlns:a16="http://schemas.microsoft.com/office/drawing/2014/main" val="20002"/>
                    </a:ext>
                  </a:extLst>
                </a:gridCol>
                <a:gridCol w="2246855">
                  <a:extLst>
                    <a:ext uri="{9D8B030D-6E8A-4147-A177-3AD203B41FA5}">
                      <a16:colId xmlns:a16="http://schemas.microsoft.com/office/drawing/2014/main" val="20003"/>
                    </a:ext>
                  </a:extLst>
                </a:gridCol>
              </a:tblGrid>
              <a:tr h="315988">
                <a:tc>
                  <a:txBody>
                    <a:bodyPr/>
                    <a:lstStyle/>
                    <a:p>
                      <a:r>
                        <a:rPr lang="en-US" sz="1600" dirty="0"/>
                        <a:t>PCP</a:t>
                      </a:r>
                    </a:p>
                  </a:txBody>
                  <a:tcPr marL="78997" marR="78997" marT="39499" marB="39499" anchor="ctr"/>
                </a:tc>
                <a:tc>
                  <a:txBody>
                    <a:bodyPr/>
                    <a:lstStyle/>
                    <a:p>
                      <a:r>
                        <a:rPr lang="en-US" sz="1600"/>
                        <a:t>Priority</a:t>
                      </a:r>
                    </a:p>
                  </a:txBody>
                  <a:tcPr marL="78997" marR="78997" marT="39499" marB="39499" anchor="ctr"/>
                </a:tc>
                <a:tc>
                  <a:txBody>
                    <a:bodyPr/>
                    <a:lstStyle/>
                    <a:p>
                      <a:r>
                        <a:rPr lang="en-US" sz="1600"/>
                        <a:t>Acronym</a:t>
                      </a:r>
                    </a:p>
                  </a:txBody>
                  <a:tcPr marL="78997" marR="78997" marT="39499" marB="39499" anchor="ctr"/>
                </a:tc>
                <a:tc>
                  <a:txBody>
                    <a:bodyPr/>
                    <a:lstStyle/>
                    <a:p>
                      <a:r>
                        <a:rPr lang="en-US" sz="1600"/>
                        <a:t>Traffic Types</a:t>
                      </a:r>
                    </a:p>
                  </a:txBody>
                  <a:tcPr marL="78997" marR="78997" marT="39499" marB="39499" anchor="ctr"/>
                </a:tc>
                <a:extLst>
                  <a:ext uri="{0D108BD9-81ED-4DB2-BD59-A6C34878D82A}">
                    <a16:rowId xmlns:a16="http://schemas.microsoft.com/office/drawing/2014/main" val="10000"/>
                  </a:ext>
                </a:extLst>
              </a:tr>
              <a:tr h="315988">
                <a:tc>
                  <a:txBody>
                    <a:bodyPr/>
                    <a:lstStyle/>
                    <a:p>
                      <a:r>
                        <a:rPr lang="en-US" sz="1600"/>
                        <a:t>1</a:t>
                      </a:r>
                    </a:p>
                  </a:txBody>
                  <a:tcPr marL="78997" marR="78997" marT="39499" marB="39499" anchor="ctr"/>
                </a:tc>
                <a:tc>
                  <a:txBody>
                    <a:bodyPr/>
                    <a:lstStyle/>
                    <a:p>
                      <a:r>
                        <a:rPr lang="en-US" sz="1600"/>
                        <a:t>0 (lowest)</a:t>
                      </a:r>
                    </a:p>
                  </a:txBody>
                  <a:tcPr marL="78997" marR="78997" marT="39499" marB="39499" anchor="ctr"/>
                </a:tc>
                <a:tc>
                  <a:txBody>
                    <a:bodyPr/>
                    <a:lstStyle/>
                    <a:p>
                      <a:r>
                        <a:rPr lang="en-US" sz="1600"/>
                        <a:t>BK</a:t>
                      </a:r>
                    </a:p>
                  </a:txBody>
                  <a:tcPr marL="78997" marR="78997" marT="39499" marB="39499" anchor="ctr"/>
                </a:tc>
                <a:tc>
                  <a:txBody>
                    <a:bodyPr/>
                    <a:lstStyle/>
                    <a:p>
                      <a:r>
                        <a:rPr lang="en-US" sz="1600"/>
                        <a:t>Background</a:t>
                      </a:r>
                    </a:p>
                  </a:txBody>
                  <a:tcPr marL="78997" marR="78997" marT="39499" marB="39499" anchor="ctr"/>
                </a:tc>
                <a:extLst>
                  <a:ext uri="{0D108BD9-81ED-4DB2-BD59-A6C34878D82A}">
                    <a16:rowId xmlns:a16="http://schemas.microsoft.com/office/drawing/2014/main" val="10001"/>
                  </a:ext>
                </a:extLst>
              </a:tr>
              <a:tr h="315988">
                <a:tc>
                  <a:txBody>
                    <a:bodyPr/>
                    <a:lstStyle/>
                    <a:p>
                      <a:r>
                        <a:rPr lang="en-US" sz="1600"/>
                        <a:t>0</a:t>
                      </a:r>
                    </a:p>
                  </a:txBody>
                  <a:tcPr marL="78997" marR="78997" marT="39499" marB="39499" anchor="ctr"/>
                </a:tc>
                <a:tc>
                  <a:txBody>
                    <a:bodyPr/>
                    <a:lstStyle/>
                    <a:p>
                      <a:r>
                        <a:rPr lang="en-US" sz="1600"/>
                        <a:t>1</a:t>
                      </a:r>
                    </a:p>
                  </a:txBody>
                  <a:tcPr marL="78997" marR="78997" marT="39499" marB="39499" anchor="ctr"/>
                </a:tc>
                <a:tc>
                  <a:txBody>
                    <a:bodyPr/>
                    <a:lstStyle/>
                    <a:p>
                      <a:r>
                        <a:rPr lang="en-US" sz="1600"/>
                        <a:t>BE</a:t>
                      </a:r>
                    </a:p>
                  </a:txBody>
                  <a:tcPr marL="78997" marR="78997" marT="39499" marB="39499" anchor="ctr"/>
                </a:tc>
                <a:tc>
                  <a:txBody>
                    <a:bodyPr/>
                    <a:lstStyle/>
                    <a:p>
                      <a:r>
                        <a:rPr lang="en-US" sz="1600"/>
                        <a:t>Best Effort</a:t>
                      </a:r>
                    </a:p>
                  </a:txBody>
                  <a:tcPr marL="78997" marR="78997" marT="39499" marB="39499" anchor="ctr"/>
                </a:tc>
                <a:extLst>
                  <a:ext uri="{0D108BD9-81ED-4DB2-BD59-A6C34878D82A}">
                    <a16:rowId xmlns:a16="http://schemas.microsoft.com/office/drawing/2014/main" val="10002"/>
                  </a:ext>
                </a:extLst>
              </a:tr>
              <a:tr h="315988">
                <a:tc>
                  <a:txBody>
                    <a:bodyPr/>
                    <a:lstStyle/>
                    <a:p>
                      <a:r>
                        <a:rPr lang="en-US" sz="1600"/>
                        <a:t>2</a:t>
                      </a:r>
                    </a:p>
                  </a:txBody>
                  <a:tcPr marL="78997" marR="78997" marT="39499" marB="39499" anchor="ctr"/>
                </a:tc>
                <a:tc>
                  <a:txBody>
                    <a:bodyPr/>
                    <a:lstStyle/>
                    <a:p>
                      <a:r>
                        <a:rPr lang="en-US" sz="1600"/>
                        <a:t>2</a:t>
                      </a:r>
                    </a:p>
                  </a:txBody>
                  <a:tcPr marL="78997" marR="78997" marT="39499" marB="39499" anchor="ctr"/>
                </a:tc>
                <a:tc>
                  <a:txBody>
                    <a:bodyPr/>
                    <a:lstStyle/>
                    <a:p>
                      <a:r>
                        <a:rPr lang="en-US" sz="1600"/>
                        <a:t>EE</a:t>
                      </a:r>
                    </a:p>
                  </a:txBody>
                  <a:tcPr marL="78997" marR="78997" marT="39499" marB="39499" anchor="ctr"/>
                </a:tc>
                <a:tc>
                  <a:txBody>
                    <a:bodyPr/>
                    <a:lstStyle/>
                    <a:p>
                      <a:r>
                        <a:rPr lang="en-US" sz="1600"/>
                        <a:t>Excellent Effort</a:t>
                      </a:r>
                    </a:p>
                  </a:txBody>
                  <a:tcPr marL="78997" marR="78997" marT="39499" marB="39499" anchor="ctr"/>
                </a:tc>
                <a:extLst>
                  <a:ext uri="{0D108BD9-81ED-4DB2-BD59-A6C34878D82A}">
                    <a16:rowId xmlns:a16="http://schemas.microsoft.com/office/drawing/2014/main" val="10003"/>
                  </a:ext>
                </a:extLst>
              </a:tr>
              <a:tr h="315988">
                <a:tc>
                  <a:txBody>
                    <a:bodyPr/>
                    <a:lstStyle/>
                    <a:p>
                      <a:r>
                        <a:rPr lang="en-US" sz="1600"/>
                        <a:t>3</a:t>
                      </a:r>
                    </a:p>
                  </a:txBody>
                  <a:tcPr marL="78997" marR="78997" marT="39499" marB="39499" anchor="ctr"/>
                </a:tc>
                <a:tc>
                  <a:txBody>
                    <a:bodyPr/>
                    <a:lstStyle/>
                    <a:p>
                      <a:r>
                        <a:rPr lang="en-US" sz="1600"/>
                        <a:t>3</a:t>
                      </a:r>
                    </a:p>
                  </a:txBody>
                  <a:tcPr marL="78997" marR="78997" marT="39499" marB="39499" anchor="ctr"/>
                </a:tc>
                <a:tc>
                  <a:txBody>
                    <a:bodyPr/>
                    <a:lstStyle/>
                    <a:p>
                      <a:r>
                        <a:rPr lang="en-US" sz="1600"/>
                        <a:t>CA</a:t>
                      </a:r>
                    </a:p>
                  </a:txBody>
                  <a:tcPr marL="78997" marR="78997" marT="39499" marB="39499" anchor="ctr"/>
                </a:tc>
                <a:tc>
                  <a:txBody>
                    <a:bodyPr/>
                    <a:lstStyle/>
                    <a:p>
                      <a:r>
                        <a:rPr lang="en-US" sz="1600"/>
                        <a:t>Critical Applications</a:t>
                      </a:r>
                    </a:p>
                  </a:txBody>
                  <a:tcPr marL="78997" marR="78997" marT="39499" marB="39499" anchor="ctr"/>
                </a:tc>
                <a:extLst>
                  <a:ext uri="{0D108BD9-81ED-4DB2-BD59-A6C34878D82A}">
                    <a16:rowId xmlns:a16="http://schemas.microsoft.com/office/drawing/2014/main" val="10004"/>
                  </a:ext>
                </a:extLst>
              </a:tr>
              <a:tr h="552979">
                <a:tc>
                  <a:txBody>
                    <a:bodyPr/>
                    <a:lstStyle/>
                    <a:p>
                      <a:r>
                        <a:rPr lang="en-US" sz="1600"/>
                        <a:t>4</a:t>
                      </a:r>
                    </a:p>
                  </a:txBody>
                  <a:tcPr marL="78997" marR="78997" marT="39499" marB="39499" anchor="ctr"/>
                </a:tc>
                <a:tc>
                  <a:txBody>
                    <a:bodyPr/>
                    <a:lstStyle/>
                    <a:p>
                      <a:r>
                        <a:rPr lang="en-US" sz="1600"/>
                        <a:t>4</a:t>
                      </a:r>
                    </a:p>
                  </a:txBody>
                  <a:tcPr marL="78997" marR="78997" marT="39499" marB="39499" anchor="ctr"/>
                </a:tc>
                <a:tc>
                  <a:txBody>
                    <a:bodyPr/>
                    <a:lstStyle/>
                    <a:p>
                      <a:r>
                        <a:rPr lang="en-US" sz="1600"/>
                        <a:t>VI</a:t>
                      </a:r>
                    </a:p>
                  </a:txBody>
                  <a:tcPr marL="78997" marR="78997" marT="39499" marB="39499" anchor="ctr"/>
                </a:tc>
                <a:tc>
                  <a:txBody>
                    <a:bodyPr/>
                    <a:lstStyle/>
                    <a:p>
                      <a:r>
                        <a:rPr lang="en-US" sz="1600"/>
                        <a:t>Video, &lt; 100 ms </a:t>
                      </a:r>
                      <a:r>
                        <a:rPr lang="en-US" sz="1600">
                          <a:hlinkClick r:id="rId2" tooltip="Latency (audio)"/>
                        </a:rPr>
                        <a:t>latency</a:t>
                      </a:r>
                      <a:r>
                        <a:rPr lang="en-US" sz="1600"/>
                        <a:t> and </a:t>
                      </a:r>
                      <a:r>
                        <a:rPr lang="en-US" sz="1600">
                          <a:hlinkClick r:id="rId3" tooltip="Jitter"/>
                        </a:rPr>
                        <a:t>jitter</a:t>
                      </a:r>
                      <a:endParaRPr lang="en-US" sz="1600"/>
                    </a:p>
                  </a:txBody>
                  <a:tcPr marL="78997" marR="78997" marT="39499" marB="39499" anchor="ctr"/>
                </a:tc>
                <a:extLst>
                  <a:ext uri="{0D108BD9-81ED-4DB2-BD59-A6C34878D82A}">
                    <a16:rowId xmlns:a16="http://schemas.microsoft.com/office/drawing/2014/main" val="10005"/>
                  </a:ext>
                </a:extLst>
              </a:tr>
              <a:tr h="552979">
                <a:tc>
                  <a:txBody>
                    <a:bodyPr/>
                    <a:lstStyle/>
                    <a:p>
                      <a:r>
                        <a:rPr lang="en-US" sz="1600"/>
                        <a:t>5</a:t>
                      </a:r>
                    </a:p>
                  </a:txBody>
                  <a:tcPr marL="78997" marR="78997" marT="39499" marB="39499" anchor="ctr"/>
                </a:tc>
                <a:tc>
                  <a:txBody>
                    <a:bodyPr/>
                    <a:lstStyle/>
                    <a:p>
                      <a:r>
                        <a:rPr lang="en-US" sz="1600"/>
                        <a:t>5</a:t>
                      </a:r>
                    </a:p>
                  </a:txBody>
                  <a:tcPr marL="78997" marR="78997" marT="39499" marB="39499" anchor="ctr"/>
                </a:tc>
                <a:tc>
                  <a:txBody>
                    <a:bodyPr/>
                    <a:lstStyle/>
                    <a:p>
                      <a:r>
                        <a:rPr lang="en-US" sz="1600"/>
                        <a:t>VO</a:t>
                      </a:r>
                    </a:p>
                  </a:txBody>
                  <a:tcPr marL="78997" marR="78997" marT="39499" marB="39499" anchor="ctr"/>
                </a:tc>
                <a:tc>
                  <a:txBody>
                    <a:bodyPr/>
                    <a:lstStyle/>
                    <a:p>
                      <a:r>
                        <a:rPr lang="en-US" sz="1600"/>
                        <a:t>Voice, &lt; 10 ms latency and jitter</a:t>
                      </a:r>
                    </a:p>
                  </a:txBody>
                  <a:tcPr marL="78997" marR="78997" marT="39499" marB="39499" anchor="ctr"/>
                </a:tc>
                <a:extLst>
                  <a:ext uri="{0D108BD9-81ED-4DB2-BD59-A6C34878D82A}">
                    <a16:rowId xmlns:a16="http://schemas.microsoft.com/office/drawing/2014/main" val="10006"/>
                  </a:ext>
                </a:extLst>
              </a:tr>
              <a:tr h="315988">
                <a:tc>
                  <a:txBody>
                    <a:bodyPr/>
                    <a:lstStyle/>
                    <a:p>
                      <a:r>
                        <a:rPr lang="en-US" sz="1600"/>
                        <a:t>6</a:t>
                      </a:r>
                    </a:p>
                  </a:txBody>
                  <a:tcPr marL="78997" marR="78997" marT="39499" marB="39499" anchor="ctr"/>
                </a:tc>
                <a:tc>
                  <a:txBody>
                    <a:bodyPr/>
                    <a:lstStyle/>
                    <a:p>
                      <a:r>
                        <a:rPr lang="en-US" sz="1600"/>
                        <a:t>6</a:t>
                      </a:r>
                    </a:p>
                  </a:txBody>
                  <a:tcPr marL="78997" marR="78997" marT="39499" marB="39499" anchor="ctr"/>
                </a:tc>
                <a:tc>
                  <a:txBody>
                    <a:bodyPr/>
                    <a:lstStyle/>
                    <a:p>
                      <a:r>
                        <a:rPr lang="en-US" sz="1600"/>
                        <a:t>IC</a:t>
                      </a:r>
                    </a:p>
                  </a:txBody>
                  <a:tcPr marL="78997" marR="78997" marT="39499" marB="39499" anchor="ctr"/>
                </a:tc>
                <a:tc>
                  <a:txBody>
                    <a:bodyPr/>
                    <a:lstStyle/>
                    <a:p>
                      <a:r>
                        <a:rPr lang="en-US" sz="1600"/>
                        <a:t>Internetwork Control</a:t>
                      </a:r>
                    </a:p>
                  </a:txBody>
                  <a:tcPr marL="78997" marR="78997" marT="39499" marB="39499" anchor="ctr"/>
                </a:tc>
                <a:extLst>
                  <a:ext uri="{0D108BD9-81ED-4DB2-BD59-A6C34878D82A}">
                    <a16:rowId xmlns:a16="http://schemas.microsoft.com/office/drawing/2014/main" val="10007"/>
                  </a:ext>
                </a:extLst>
              </a:tr>
              <a:tr h="315988">
                <a:tc>
                  <a:txBody>
                    <a:bodyPr/>
                    <a:lstStyle/>
                    <a:p>
                      <a:r>
                        <a:rPr lang="en-US" sz="1600"/>
                        <a:t>7</a:t>
                      </a:r>
                    </a:p>
                  </a:txBody>
                  <a:tcPr marL="78997" marR="78997" marT="39499" marB="39499" anchor="ctr"/>
                </a:tc>
                <a:tc>
                  <a:txBody>
                    <a:bodyPr/>
                    <a:lstStyle/>
                    <a:p>
                      <a:r>
                        <a:rPr lang="en-US" sz="1600"/>
                        <a:t>7 (highest)</a:t>
                      </a:r>
                    </a:p>
                  </a:txBody>
                  <a:tcPr marL="78997" marR="78997" marT="39499" marB="39499" anchor="ctr"/>
                </a:tc>
                <a:tc>
                  <a:txBody>
                    <a:bodyPr/>
                    <a:lstStyle/>
                    <a:p>
                      <a:r>
                        <a:rPr lang="en-US" sz="1600"/>
                        <a:t>NC</a:t>
                      </a:r>
                    </a:p>
                  </a:txBody>
                  <a:tcPr marL="78997" marR="78997" marT="39499" marB="39499" anchor="ctr"/>
                </a:tc>
                <a:tc>
                  <a:txBody>
                    <a:bodyPr/>
                    <a:lstStyle/>
                    <a:p>
                      <a:r>
                        <a:rPr lang="en-US" sz="1600" dirty="0"/>
                        <a:t>Network Control</a:t>
                      </a:r>
                    </a:p>
                  </a:txBody>
                  <a:tcPr marL="78997" marR="78997" marT="39499" marB="39499" anchor="ctr"/>
                </a:tc>
                <a:extLst>
                  <a:ext uri="{0D108BD9-81ED-4DB2-BD59-A6C34878D82A}">
                    <a16:rowId xmlns:a16="http://schemas.microsoft.com/office/drawing/2014/main" val="10008"/>
                  </a:ext>
                </a:extLst>
              </a:tr>
            </a:tbl>
          </a:graphicData>
        </a:graphic>
      </p:graphicFrame>
      <p:sp>
        <p:nvSpPr>
          <p:cNvPr id="4" name="TextBox 3"/>
          <p:cNvSpPr txBox="1"/>
          <p:nvPr/>
        </p:nvSpPr>
        <p:spPr>
          <a:xfrm>
            <a:off x="2721166" y="1255923"/>
            <a:ext cx="6411817" cy="461665"/>
          </a:xfrm>
          <a:prstGeom prst="rect">
            <a:avLst/>
          </a:prstGeom>
          <a:noFill/>
        </p:spPr>
        <p:txBody>
          <a:bodyPr wrap="square" rtlCol="0">
            <a:spAutoFit/>
          </a:bodyPr>
          <a:lstStyle/>
          <a:p>
            <a:pPr algn="ctr"/>
            <a:r>
              <a:rPr lang="en-US" sz="2400" b="1" dirty="0"/>
              <a:t>Priority Codes from Priority Field</a:t>
            </a:r>
          </a:p>
        </p:txBody>
      </p:sp>
    </p:spTree>
    <p:extLst>
      <p:ext uri="{BB962C8B-B14F-4D97-AF65-F5344CB8AC3E}">
        <p14:creationId xmlns:p14="http://schemas.microsoft.com/office/powerpoint/2010/main" val="916056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351" y="640609"/>
            <a:ext cx="9601196" cy="1303867"/>
          </a:xfrm>
        </p:spPr>
        <p:txBody>
          <a:bodyPr/>
          <a:lstStyle/>
          <a:p>
            <a:r>
              <a:rPr lang="en-US" dirty="0"/>
              <a:t>General Concepts</a:t>
            </a:r>
          </a:p>
        </p:txBody>
      </p:sp>
      <p:sp>
        <p:nvSpPr>
          <p:cNvPr id="5" name="server"/>
          <p:cNvSpPr>
            <a:spLocks noEditPoints="1" noChangeArrowheads="1"/>
          </p:cNvSpPr>
          <p:nvPr/>
        </p:nvSpPr>
        <p:spPr bwMode="auto">
          <a:xfrm>
            <a:off x="9263349" y="4514184"/>
            <a:ext cx="904875" cy="101645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computr2"/>
          <p:cNvSpPr>
            <a:spLocks noEditPoints="1" noChangeArrowheads="1"/>
          </p:cNvSpPr>
          <p:nvPr/>
        </p:nvSpPr>
        <p:spPr bwMode="auto">
          <a:xfrm>
            <a:off x="2948275" y="5192502"/>
            <a:ext cx="828675" cy="67627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computr2"/>
          <p:cNvSpPr>
            <a:spLocks noEditPoints="1" noChangeArrowheads="1"/>
          </p:cNvSpPr>
          <p:nvPr/>
        </p:nvSpPr>
        <p:spPr bwMode="auto">
          <a:xfrm>
            <a:off x="4242087" y="5192501"/>
            <a:ext cx="828675" cy="67627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computr2"/>
          <p:cNvSpPr>
            <a:spLocks noEditPoints="1" noChangeArrowheads="1"/>
          </p:cNvSpPr>
          <p:nvPr/>
        </p:nvSpPr>
        <p:spPr bwMode="auto">
          <a:xfrm>
            <a:off x="1795750" y="5158484"/>
            <a:ext cx="828675" cy="67627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modem"/>
          <p:cNvSpPr>
            <a:spLocks noEditPoints="1" noChangeArrowheads="1"/>
          </p:cNvSpPr>
          <p:nvPr/>
        </p:nvSpPr>
        <p:spPr bwMode="auto">
          <a:xfrm>
            <a:off x="2624424" y="3072510"/>
            <a:ext cx="762000" cy="615043"/>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modem"/>
          <p:cNvSpPr>
            <a:spLocks noEditPoints="1" noChangeArrowheads="1"/>
          </p:cNvSpPr>
          <p:nvPr/>
        </p:nvSpPr>
        <p:spPr bwMode="auto">
          <a:xfrm>
            <a:off x="9334785" y="2987125"/>
            <a:ext cx="762000" cy="615043"/>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31" name="Picture 7" descr="http://www.openclipart.org/image/800px/svg_to_png/juanjo_Rout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3149" y="2947550"/>
            <a:ext cx="996950" cy="9969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http://www.openclipart.org/image/800px/svg_to_png/juanjo_Rout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949" y="2881555"/>
            <a:ext cx="996950" cy="996950"/>
          </a:xfrm>
          <a:prstGeom prst="rect">
            <a:avLst/>
          </a:prstGeom>
          <a:noFill/>
          <a:extLst>
            <a:ext uri="{909E8E84-426E-40DD-AFC4-6F175D3DCCD1}">
              <a14:hiddenFill xmlns:a14="http://schemas.microsoft.com/office/drawing/2010/main">
                <a:solidFill>
                  <a:srgbClr val="FFFFFF"/>
                </a:solidFill>
              </a14:hiddenFill>
            </a:ext>
          </a:extLst>
        </p:spPr>
      </p:pic>
      <p:sp>
        <p:nvSpPr>
          <p:cNvPr id="11" name="Explosion 2 10"/>
          <p:cNvSpPr/>
          <p:nvPr/>
        </p:nvSpPr>
        <p:spPr>
          <a:xfrm>
            <a:off x="5834349" y="2477878"/>
            <a:ext cx="1593850" cy="146662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WAN</a:t>
            </a:r>
          </a:p>
        </p:txBody>
      </p:sp>
      <p:cxnSp>
        <p:nvCxnSpPr>
          <p:cNvPr id="15" name="Straight Connector 14"/>
          <p:cNvCxnSpPr>
            <a:stCxn id="9" idx="9"/>
          </p:cNvCxnSpPr>
          <p:nvPr/>
        </p:nvCxnSpPr>
        <p:spPr>
          <a:xfrm flipV="1">
            <a:off x="3386425" y="3446026"/>
            <a:ext cx="619125" cy="7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1" idx="1"/>
          </p:cNvCxnSpPr>
          <p:nvPr/>
        </p:nvCxnSpPr>
        <p:spPr>
          <a:xfrm flipV="1">
            <a:off x="4656423" y="3352215"/>
            <a:ext cx="1177926" cy="93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129749" y="3368804"/>
            <a:ext cx="990600" cy="11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882349" y="3294645"/>
            <a:ext cx="452436" cy="12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6" name="Straight Connector 1025"/>
          <p:cNvCxnSpPr>
            <a:stCxn id="10" idx="7"/>
            <a:endCxn id="5" idx="1"/>
          </p:cNvCxnSpPr>
          <p:nvPr/>
        </p:nvCxnSpPr>
        <p:spPr>
          <a:xfrm>
            <a:off x="9715786" y="3602168"/>
            <a:ext cx="1" cy="912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0" name="Straight Connector 1029"/>
          <p:cNvCxnSpPr>
            <a:stCxn id="9" idx="5"/>
            <a:endCxn id="8" idx="0"/>
          </p:cNvCxnSpPr>
          <p:nvPr/>
        </p:nvCxnSpPr>
        <p:spPr>
          <a:xfrm flipH="1">
            <a:off x="2210088" y="3687553"/>
            <a:ext cx="414337" cy="1470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stCxn id="9" idx="7"/>
            <a:endCxn id="6" idx="0"/>
          </p:cNvCxnSpPr>
          <p:nvPr/>
        </p:nvCxnSpPr>
        <p:spPr>
          <a:xfrm>
            <a:off x="3005424" y="3687553"/>
            <a:ext cx="357188" cy="1504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stCxn id="9" idx="4"/>
            <a:endCxn id="7" idx="3"/>
          </p:cNvCxnSpPr>
          <p:nvPr/>
        </p:nvCxnSpPr>
        <p:spPr>
          <a:xfrm>
            <a:off x="3386424" y="3687552"/>
            <a:ext cx="1019632" cy="1504948"/>
          </a:xfrm>
          <a:prstGeom prst="line">
            <a:avLst/>
          </a:prstGeom>
        </p:spPr>
        <p:style>
          <a:lnRef idx="1">
            <a:schemeClr val="accent1"/>
          </a:lnRef>
          <a:fillRef idx="0">
            <a:schemeClr val="accent1"/>
          </a:fillRef>
          <a:effectRef idx="0">
            <a:schemeClr val="accent1"/>
          </a:effectRef>
          <a:fontRef idx="minor">
            <a:schemeClr val="tx1"/>
          </a:fontRef>
        </p:style>
      </p:cxnSp>
      <p:sp>
        <p:nvSpPr>
          <p:cNvPr id="1036" name="TextBox 1035"/>
          <p:cNvSpPr txBox="1"/>
          <p:nvPr/>
        </p:nvSpPr>
        <p:spPr>
          <a:xfrm>
            <a:off x="2488693" y="2487980"/>
            <a:ext cx="1033463" cy="369332"/>
          </a:xfrm>
          <a:prstGeom prst="rect">
            <a:avLst/>
          </a:prstGeom>
          <a:noFill/>
        </p:spPr>
        <p:txBody>
          <a:bodyPr wrap="square" rtlCol="0">
            <a:spAutoFit/>
          </a:bodyPr>
          <a:lstStyle/>
          <a:p>
            <a:r>
              <a:rPr lang="en-US" dirty="0"/>
              <a:t>Switch</a:t>
            </a:r>
          </a:p>
        </p:txBody>
      </p:sp>
      <p:sp>
        <p:nvSpPr>
          <p:cNvPr id="46" name="TextBox 45"/>
          <p:cNvSpPr txBox="1"/>
          <p:nvPr/>
        </p:nvSpPr>
        <p:spPr>
          <a:xfrm>
            <a:off x="9210281" y="2324303"/>
            <a:ext cx="1033463" cy="369332"/>
          </a:xfrm>
          <a:prstGeom prst="rect">
            <a:avLst/>
          </a:prstGeom>
          <a:noFill/>
        </p:spPr>
        <p:txBody>
          <a:bodyPr wrap="square" rtlCol="0">
            <a:spAutoFit/>
          </a:bodyPr>
          <a:lstStyle/>
          <a:p>
            <a:r>
              <a:rPr lang="en-US" dirty="0"/>
              <a:t>Switch</a:t>
            </a:r>
          </a:p>
        </p:txBody>
      </p:sp>
      <p:sp>
        <p:nvSpPr>
          <p:cNvPr id="1037" name="TextBox 1036"/>
          <p:cNvSpPr txBox="1"/>
          <p:nvPr/>
        </p:nvSpPr>
        <p:spPr>
          <a:xfrm>
            <a:off x="3935699" y="2512223"/>
            <a:ext cx="914400" cy="369332"/>
          </a:xfrm>
          <a:prstGeom prst="rect">
            <a:avLst/>
          </a:prstGeom>
          <a:noFill/>
        </p:spPr>
        <p:txBody>
          <a:bodyPr wrap="square" rtlCol="0">
            <a:spAutoFit/>
          </a:bodyPr>
          <a:lstStyle/>
          <a:p>
            <a:r>
              <a:rPr lang="en-US" dirty="0"/>
              <a:t>Router</a:t>
            </a:r>
          </a:p>
        </p:txBody>
      </p:sp>
      <p:sp>
        <p:nvSpPr>
          <p:cNvPr id="49" name="TextBox 48"/>
          <p:cNvSpPr txBox="1"/>
          <p:nvPr/>
        </p:nvSpPr>
        <p:spPr>
          <a:xfrm>
            <a:off x="7967949" y="2358649"/>
            <a:ext cx="914400" cy="369332"/>
          </a:xfrm>
          <a:prstGeom prst="rect">
            <a:avLst/>
          </a:prstGeom>
          <a:noFill/>
        </p:spPr>
        <p:txBody>
          <a:bodyPr wrap="square" rtlCol="0">
            <a:spAutoFit/>
          </a:bodyPr>
          <a:lstStyle/>
          <a:p>
            <a:r>
              <a:rPr lang="en-US" dirty="0"/>
              <a:t>Router</a:t>
            </a:r>
          </a:p>
        </p:txBody>
      </p:sp>
      <p:sp>
        <p:nvSpPr>
          <p:cNvPr id="1038" name="TextBox 1037"/>
          <p:cNvSpPr txBox="1"/>
          <p:nvPr/>
        </p:nvSpPr>
        <p:spPr>
          <a:xfrm>
            <a:off x="8806150" y="5678277"/>
            <a:ext cx="1437594" cy="369332"/>
          </a:xfrm>
          <a:prstGeom prst="rect">
            <a:avLst/>
          </a:prstGeom>
          <a:noFill/>
        </p:spPr>
        <p:txBody>
          <a:bodyPr wrap="square" rtlCol="0">
            <a:spAutoFit/>
          </a:bodyPr>
          <a:lstStyle/>
          <a:p>
            <a:r>
              <a:rPr lang="en-US" dirty="0"/>
              <a:t>Web Server</a:t>
            </a:r>
          </a:p>
        </p:txBody>
      </p:sp>
      <p:sp>
        <p:nvSpPr>
          <p:cNvPr id="1039" name="TextBox 1038"/>
          <p:cNvSpPr txBox="1"/>
          <p:nvPr/>
        </p:nvSpPr>
        <p:spPr>
          <a:xfrm>
            <a:off x="1828800" y="6389132"/>
            <a:ext cx="3275012" cy="369332"/>
          </a:xfrm>
          <a:prstGeom prst="rect">
            <a:avLst/>
          </a:prstGeom>
          <a:noFill/>
        </p:spPr>
        <p:txBody>
          <a:bodyPr wrap="square" rtlCol="0">
            <a:spAutoFit/>
          </a:bodyPr>
          <a:lstStyle/>
          <a:p>
            <a:r>
              <a:rPr lang="en-US" dirty="0"/>
              <a:t>Work Stations</a:t>
            </a:r>
          </a:p>
        </p:txBody>
      </p:sp>
      <p:cxnSp>
        <p:nvCxnSpPr>
          <p:cNvPr id="1041" name="Straight Connector 1040"/>
          <p:cNvCxnSpPr/>
          <p:nvPr/>
        </p:nvCxnSpPr>
        <p:spPr>
          <a:xfrm flipH="1">
            <a:off x="5300949" y="1487277"/>
            <a:ext cx="76200" cy="4560332"/>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7586949" y="1487277"/>
            <a:ext cx="76200" cy="4560332"/>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042" name="TextBox 1041"/>
          <p:cNvSpPr txBox="1"/>
          <p:nvPr/>
        </p:nvSpPr>
        <p:spPr>
          <a:xfrm>
            <a:off x="2968005" y="1487276"/>
            <a:ext cx="944563" cy="523220"/>
          </a:xfrm>
          <a:prstGeom prst="rect">
            <a:avLst/>
          </a:prstGeom>
          <a:solidFill>
            <a:schemeClr val="bg1">
              <a:lumMod val="85000"/>
            </a:schemeClr>
          </a:solidFill>
        </p:spPr>
        <p:txBody>
          <a:bodyPr wrap="square" rtlCol="0">
            <a:spAutoFit/>
          </a:bodyPr>
          <a:lstStyle/>
          <a:p>
            <a:r>
              <a:rPr lang="en-US" sz="2800" dirty="0"/>
              <a:t>LAN</a:t>
            </a:r>
          </a:p>
        </p:txBody>
      </p:sp>
      <p:sp>
        <p:nvSpPr>
          <p:cNvPr id="56" name="TextBox 55"/>
          <p:cNvSpPr txBox="1"/>
          <p:nvPr/>
        </p:nvSpPr>
        <p:spPr>
          <a:xfrm>
            <a:off x="8564964" y="1498163"/>
            <a:ext cx="944563" cy="523220"/>
          </a:xfrm>
          <a:prstGeom prst="rect">
            <a:avLst/>
          </a:prstGeom>
          <a:solidFill>
            <a:schemeClr val="bg1">
              <a:lumMod val="85000"/>
            </a:schemeClr>
          </a:solidFill>
        </p:spPr>
        <p:txBody>
          <a:bodyPr wrap="square" rtlCol="0">
            <a:spAutoFit/>
          </a:bodyPr>
          <a:lstStyle/>
          <a:p>
            <a:r>
              <a:rPr lang="en-US" sz="2800" dirty="0"/>
              <a:t>LAN</a:t>
            </a:r>
          </a:p>
        </p:txBody>
      </p:sp>
      <p:pic>
        <p:nvPicPr>
          <p:cNvPr id="1043" name="Picture 9" descr="http://info-it.net/images/csu-ds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6301" y="3109978"/>
            <a:ext cx="679449" cy="67944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9" descr="http://info-it.net/images/csu-ds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3425" y="3072510"/>
            <a:ext cx="679449" cy="679449"/>
          </a:xfrm>
          <a:prstGeom prst="rect">
            <a:avLst/>
          </a:prstGeom>
          <a:noFill/>
          <a:extLst>
            <a:ext uri="{909E8E84-426E-40DD-AFC4-6F175D3DCCD1}">
              <a14:hiddenFill xmlns:a14="http://schemas.microsoft.com/office/drawing/2010/main">
                <a:solidFill>
                  <a:srgbClr val="FFFFFF"/>
                </a:solidFill>
              </a14:hiddenFill>
            </a:ext>
          </a:extLst>
        </p:spPr>
      </p:pic>
      <p:sp>
        <p:nvSpPr>
          <p:cNvPr id="1045" name="TextBox 1044"/>
          <p:cNvSpPr txBox="1"/>
          <p:nvPr/>
        </p:nvSpPr>
        <p:spPr>
          <a:xfrm>
            <a:off x="6139149" y="4329518"/>
            <a:ext cx="762000" cy="369332"/>
          </a:xfrm>
          <a:prstGeom prst="rect">
            <a:avLst/>
          </a:prstGeom>
          <a:noFill/>
        </p:spPr>
        <p:txBody>
          <a:bodyPr wrap="square" rtlCol="0">
            <a:spAutoFit/>
          </a:bodyPr>
          <a:lstStyle/>
          <a:p>
            <a:r>
              <a:rPr lang="en-US" dirty="0"/>
              <a:t>CPE</a:t>
            </a:r>
          </a:p>
        </p:txBody>
      </p:sp>
      <p:cxnSp>
        <p:nvCxnSpPr>
          <p:cNvPr id="1047" name="Straight Arrow Connector 1046"/>
          <p:cNvCxnSpPr/>
          <p:nvPr/>
        </p:nvCxnSpPr>
        <p:spPr>
          <a:xfrm flipV="1">
            <a:off x="6901149" y="3602168"/>
            <a:ext cx="527050" cy="727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9" name="Straight Arrow Connector 1048"/>
          <p:cNvCxnSpPr/>
          <p:nvPr/>
        </p:nvCxnSpPr>
        <p:spPr>
          <a:xfrm flipH="1" flipV="1">
            <a:off x="5453349" y="3602168"/>
            <a:ext cx="609600" cy="727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0" name="TextBox 1049"/>
          <p:cNvSpPr txBox="1"/>
          <p:nvPr/>
        </p:nvSpPr>
        <p:spPr>
          <a:xfrm>
            <a:off x="5910549" y="5022411"/>
            <a:ext cx="1219200" cy="523220"/>
          </a:xfrm>
          <a:prstGeom prst="rect">
            <a:avLst/>
          </a:prstGeom>
          <a:noFill/>
        </p:spPr>
        <p:txBody>
          <a:bodyPr wrap="square" rtlCol="0">
            <a:spAutoFit/>
          </a:bodyPr>
          <a:lstStyle/>
          <a:p>
            <a:r>
              <a:rPr lang="en-US" sz="1400" dirty="0"/>
              <a:t>Demarcation Line</a:t>
            </a:r>
          </a:p>
        </p:txBody>
      </p:sp>
      <p:cxnSp>
        <p:nvCxnSpPr>
          <p:cNvPr id="1053" name="Straight Arrow Connector 1052"/>
          <p:cNvCxnSpPr>
            <a:stCxn id="1050" idx="3"/>
          </p:cNvCxnSpPr>
          <p:nvPr/>
        </p:nvCxnSpPr>
        <p:spPr>
          <a:xfrm>
            <a:off x="7129749" y="5284021"/>
            <a:ext cx="2984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50" idx="1"/>
          </p:cNvCxnSpPr>
          <p:nvPr/>
        </p:nvCxnSpPr>
        <p:spPr>
          <a:xfrm flipH="1">
            <a:off x="5377149" y="5284021"/>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62949" y="1498163"/>
            <a:ext cx="914400" cy="523220"/>
          </a:xfrm>
          <a:prstGeom prst="rect">
            <a:avLst/>
          </a:prstGeom>
          <a:noFill/>
        </p:spPr>
        <p:txBody>
          <a:bodyPr wrap="square" rtlCol="0">
            <a:spAutoFit/>
          </a:bodyPr>
          <a:lstStyle/>
          <a:p>
            <a:r>
              <a:rPr lang="en-US" sz="1400" dirty="0"/>
              <a:t>Local Loop</a:t>
            </a:r>
          </a:p>
        </p:txBody>
      </p:sp>
      <p:cxnSp>
        <p:nvCxnSpPr>
          <p:cNvPr id="36" name="Elbow Connector 35"/>
          <p:cNvCxnSpPr>
            <a:stCxn id="34" idx="1"/>
          </p:cNvCxnSpPr>
          <p:nvPr/>
        </p:nvCxnSpPr>
        <p:spPr>
          <a:xfrm rot="10800000" flipV="1">
            <a:off x="5758149" y="1759773"/>
            <a:ext cx="304800" cy="15348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6200000" flipH="1">
            <a:off x="6223975" y="2156187"/>
            <a:ext cx="1462301" cy="647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7977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VLANs on Switches</a:t>
            </a:r>
          </a:p>
        </p:txBody>
      </p:sp>
      <p:sp>
        <p:nvSpPr>
          <p:cNvPr id="3" name="Content Placeholder 2"/>
          <p:cNvSpPr>
            <a:spLocks noGrp="1"/>
          </p:cNvSpPr>
          <p:nvPr>
            <p:ph idx="1"/>
          </p:nvPr>
        </p:nvSpPr>
        <p:spPr/>
        <p:txBody>
          <a:bodyPr/>
          <a:lstStyle/>
          <a:p>
            <a:r>
              <a:rPr lang="en-US" dirty="0"/>
              <a:t>Configure ports for access.</a:t>
            </a:r>
          </a:p>
          <a:p>
            <a:r>
              <a:rPr lang="en-US" dirty="0"/>
              <a:t>Configure ports for trunks.</a:t>
            </a:r>
          </a:p>
        </p:txBody>
      </p:sp>
    </p:spTree>
    <p:extLst>
      <p:ext uri="{BB962C8B-B14F-4D97-AF65-F5344CB8AC3E}">
        <p14:creationId xmlns:p14="http://schemas.microsoft.com/office/powerpoint/2010/main" val="16544309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8183" y="952988"/>
            <a:ext cx="6096000" cy="2462213"/>
          </a:xfrm>
          <a:prstGeom prst="rect">
            <a:avLst/>
          </a:prstGeom>
        </p:spPr>
        <p:txBody>
          <a:bodyPr>
            <a:spAutoFit/>
          </a:bodyPr>
          <a:lstStyle/>
          <a:p>
            <a:r>
              <a:rPr lang="en-US" sz="2800" dirty="0">
                <a:solidFill>
                  <a:srgbClr val="0184B8"/>
                </a:solidFill>
                <a:latin typeface="ArialMT"/>
              </a:rPr>
              <a:t>Create a VLAN</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a:t>
            </a:r>
            <a:r>
              <a:rPr lang="en-US" dirty="0" err="1">
                <a:solidFill>
                  <a:srgbClr val="000000"/>
                </a:solidFill>
                <a:latin typeface="ArialMT"/>
              </a:rPr>
              <a:t>vlan</a:t>
            </a:r>
            <a:r>
              <a:rPr lang="en-US" dirty="0">
                <a:solidFill>
                  <a:srgbClr val="000000"/>
                </a:solidFill>
                <a:latin typeface="ArialMT"/>
              </a:rPr>
              <a:t> 20</a:t>
            </a:r>
          </a:p>
          <a:p>
            <a:r>
              <a:rPr lang="en-US" dirty="0">
                <a:solidFill>
                  <a:srgbClr val="000000"/>
                </a:solidFill>
                <a:latin typeface="ArialMT"/>
              </a:rPr>
              <a:t>• SW1(</a:t>
            </a:r>
            <a:r>
              <a:rPr lang="en-US" dirty="0" err="1">
                <a:solidFill>
                  <a:srgbClr val="000000"/>
                </a:solidFill>
                <a:latin typeface="ArialMT"/>
              </a:rPr>
              <a:t>config-vlan</a:t>
            </a:r>
            <a:r>
              <a:rPr lang="en-US" dirty="0">
                <a:solidFill>
                  <a:srgbClr val="000000"/>
                </a:solidFill>
                <a:latin typeface="ArialMT"/>
              </a:rPr>
              <a:t>)#name Finance</a:t>
            </a:r>
          </a:p>
          <a:p>
            <a:r>
              <a:rPr lang="en-US" dirty="0">
                <a:solidFill>
                  <a:srgbClr val="000000"/>
                </a:solidFill>
                <a:latin typeface="ArialMT"/>
              </a:rPr>
              <a:t>• SW1(</a:t>
            </a:r>
            <a:r>
              <a:rPr lang="en-US" dirty="0" err="1">
                <a:solidFill>
                  <a:srgbClr val="000000"/>
                </a:solidFill>
                <a:latin typeface="ArialMT"/>
              </a:rPr>
              <a:t>config-vlan</a:t>
            </a:r>
            <a:r>
              <a:rPr lang="en-US" dirty="0">
                <a:solidFill>
                  <a:srgbClr val="000000"/>
                </a:solidFill>
                <a:latin typeface="ArialMT"/>
              </a:rPr>
              <a:t>)#end</a:t>
            </a:r>
          </a:p>
          <a:p>
            <a:r>
              <a:rPr lang="en-US" dirty="0">
                <a:solidFill>
                  <a:srgbClr val="000000"/>
                </a:solidFill>
                <a:latin typeface="ArialMT"/>
              </a:rPr>
              <a:t>• VLAN will be saved in VLAN database rather</a:t>
            </a:r>
          </a:p>
          <a:p>
            <a:r>
              <a:rPr lang="en-US" dirty="0">
                <a:solidFill>
                  <a:srgbClr val="000000"/>
                </a:solidFill>
                <a:latin typeface="ArialMT"/>
              </a:rPr>
              <a:t>than running </a:t>
            </a:r>
            <a:r>
              <a:rPr lang="en-US" dirty="0" err="1">
                <a:solidFill>
                  <a:srgbClr val="000000"/>
                </a:solidFill>
                <a:latin typeface="ArialMT"/>
              </a:rPr>
              <a:t>config</a:t>
            </a:r>
            <a:r>
              <a:rPr lang="en-US" dirty="0">
                <a:solidFill>
                  <a:srgbClr val="000000"/>
                </a:solidFill>
                <a:latin typeface="ArialMT"/>
              </a:rPr>
              <a:t>.</a:t>
            </a:r>
          </a:p>
          <a:p>
            <a:r>
              <a:rPr lang="en-US" dirty="0">
                <a:solidFill>
                  <a:srgbClr val="000000"/>
                </a:solidFill>
                <a:latin typeface="ArialMT"/>
              </a:rPr>
              <a:t>• If you do not give it a name then it will be called</a:t>
            </a:r>
          </a:p>
          <a:p>
            <a:r>
              <a:rPr lang="en-US" dirty="0">
                <a:solidFill>
                  <a:srgbClr val="000000"/>
                </a:solidFill>
                <a:latin typeface="ArialMT"/>
              </a:rPr>
              <a:t>vlan0020.</a:t>
            </a:r>
            <a:endParaRPr lang="en-US" dirty="0"/>
          </a:p>
        </p:txBody>
      </p:sp>
      <p:sp>
        <p:nvSpPr>
          <p:cNvPr id="5" name="Rectangle 4"/>
          <p:cNvSpPr/>
          <p:nvPr/>
        </p:nvSpPr>
        <p:spPr>
          <a:xfrm>
            <a:off x="1208183" y="3737113"/>
            <a:ext cx="6096000" cy="1631216"/>
          </a:xfrm>
          <a:prstGeom prst="rect">
            <a:avLst/>
          </a:prstGeom>
        </p:spPr>
        <p:txBody>
          <a:bodyPr>
            <a:spAutoFit/>
          </a:bodyPr>
          <a:lstStyle/>
          <a:p>
            <a:r>
              <a:rPr lang="en-US" sz="2800" dirty="0">
                <a:solidFill>
                  <a:srgbClr val="0184B8"/>
                </a:solidFill>
                <a:latin typeface="ArialMT"/>
              </a:rPr>
              <a:t>Assign port to VLAN</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a:t>
            </a:r>
            <a:r>
              <a:rPr lang="en-US" dirty="0" err="1">
                <a:solidFill>
                  <a:srgbClr val="000000"/>
                </a:solidFill>
                <a:latin typeface="ArialMT"/>
              </a:rPr>
              <a:t>int</a:t>
            </a:r>
            <a:r>
              <a:rPr lang="en-US" dirty="0">
                <a:solidFill>
                  <a:srgbClr val="000000"/>
                </a:solidFill>
                <a:latin typeface="ArialMT"/>
              </a:rPr>
              <a:t> </a:t>
            </a:r>
            <a:r>
              <a:rPr lang="en-US" dirty="0" err="1">
                <a:solidFill>
                  <a:srgbClr val="000000"/>
                </a:solidFill>
                <a:latin typeface="ArialMT"/>
              </a:rPr>
              <a:t>fa</a:t>
            </a:r>
            <a:r>
              <a:rPr lang="en-US" dirty="0">
                <a:solidFill>
                  <a:srgbClr val="000000"/>
                </a:solidFill>
                <a:latin typeface="ArialMT"/>
              </a:rPr>
              <a:t> 0/14</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a:t>
            </a:r>
            <a:r>
              <a:rPr lang="en-US" dirty="0" err="1">
                <a:solidFill>
                  <a:srgbClr val="000000"/>
                </a:solidFill>
                <a:latin typeface="ArialMT"/>
              </a:rPr>
              <a:t>switchport</a:t>
            </a:r>
            <a:r>
              <a:rPr lang="en-US" dirty="0">
                <a:solidFill>
                  <a:srgbClr val="000000"/>
                </a:solidFill>
                <a:latin typeface="ArialMT"/>
              </a:rPr>
              <a:t> mode access</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a:t>
            </a:r>
            <a:r>
              <a:rPr lang="en-US" dirty="0" err="1">
                <a:solidFill>
                  <a:srgbClr val="000000"/>
                </a:solidFill>
                <a:latin typeface="ArialMT"/>
              </a:rPr>
              <a:t>switchport</a:t>
            </a:r>
            <a:r>
              <a:rPr lang="en-US" dirty="0">
                <a:solidFill>
                  <a:srgbClr val="000000"/>
                </a:solidFill>
                <a:latin typeface="ArialMT"/>
              </a:rPr>
              <a:t> access </a:t>
            </a:r>
            <a:r>
              <a:rPr lang="en-US" dirty="0" err="1">
                <a:solidFill>
                  <a:srgbClr val="000000"/>
                </a:solidFill>
                <a:latin typeface="ArialMT"/>
              </a:rPr>
              <a:t>vlan</a:t>
            </a:r>
            <a:r>
              <a:rPr lang="en-US" dirty="0">
                <a:solidFill>
                  <a:srgbClr val="000000"/>
                </a:solidFill>
                <a:latin typeface="ArialMT"/>
              </a:rPr>
              <a:t> 20</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-if)#end</a:t>
            </a:r>
            <a:endParaRPr lang="en-US" dirty="0"/>
          </a:p>
        </p:txBody>
      </p:sp>
      <p:sp>
        <p:nvSpPr>
          <p:cNvPr id="6" name="TextBox 5"/>
          <p:cNvSpPr txBox="1"/>
          <p:nvPr/>
        </p:nvSpPr>
        <p:spPr>
          <a:xfrm>
            <a:off x="6566054" y="4296578"/>
            <a:ext cx="4065224" cy="461665"/>
          </a:xfrm>
          <a:prstGeom prst="rect">
            <a:avLst/>
          </a:prstGeom>
          <a:noFill/>
        </p:spPr>
        <p:txBody>
          <a:bodyPr wrap="square" rtlCol="0">
            <a:spAutoFit/>
          </a:bodyPr>
          <a:lstStyle/>
          <a:p>
            <a:r>
              <a:rPr lang="en-US" sz="2400" b="1" dirty="0"/>
              <a:t>Access port for end device</a:t>
            </a:r>
          </a:p>
        </p:txBody>
      </p:sp>
      <p:sp>
        <p:nvSpPr>
          <p:cNvPr id="7" name="TextBox 6"/>
          <p:cNvSpPr txBox="1"/>
          <p:nvPr/>
        </p:nvSpPr>
        <p:spPr>
          <a:xfrm>
            <a:off x="6566054" y="1953261"/>
            <a:ext cx="4065224" cy="461665"/>
          </a:xfrm>
          <a:prstGeom prst="rect">
            <a:avLst/>
          </a:prstGeom>
          <a:noFill/>
        </p:spPr>
        <p:txBody>
          <a:bodyPr wrap="square" rtlCol="0">
            <a:spAutoFit/>
          </a:bodyPr>
          <a:lstStyle/>
          <a:p>
            <a:r>
              <a:rPr lang="en-US" sz="2400" b="1" dirty="0"/>
              <a:t>Create Data VLAN</a:t>
            </a:r>
          </a:p>
        </p:txBody>
      </p:sp>
    </p:spTree>
    <p:extLst>
      <p:ext uri="{BB962C8B-B14F-4D97-AF65-F5344CB8AC3E}">
        <p14:creationId xmlns:p14="http://schemas.microsoft.com/office/powerpoint/2010/main" val="38097420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3253" y="981318"/>
            <a:ext cx="6096000" cy="2185214"/>
          </a:xfrm>
          <a:prstGeom prst="rect">
            <a:avLst/>
          </a:prstGeom>
        </p:spPr>
        <p:txBody>
          <a:bodyPr>
            <a:spAutoFit/>
          </a:bodyPr>
          <a:lstStyle/>
          <a:p>
            <a:r>
              <a:rPr lang="en-US" sz="2800" dirty="0">
                <a:solidFill>
                  <a:srgbClr val="0184B8"/>
                </a:solidFill>
                <a:latin typeface="ArialMT"/>
              </a:rPr>
              <a:t>Remove port from VLAN</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a:t>
            </a:r>
            <a:r>
              <a:rPr lang="en-US" dirty="0" err="1">
                <a:solidFill>
                  <a:srgbClr val="000000"/>
                </a:solidFill>
                <a:latin typeface="ArialMT"/>
              </a:rPr>
              <a:t>int</a:t>
            </a:r>
            <a:r>
              <a:rPr lang="en-US" dirty="0">
                <a:solidFill>
                  <a:srgbClr val="000000"/>
                </a:solidFill>
                <a:latin typeface="ArialMT"/>
              </a:rPr>
              <a:t> </a:t>
            </a:r>
            <a:r>
              <a:rPr lang="en-US" dirty="0" err="1">
                <a:solidFill>
                  <a:srgbClr val="000000"/>
                </a:solidFill>
                <a:latin typeface="ArialMT"/>
              </a:rPr>
              <a:t>fa</a:t>
            </a:r>
            <a:r>
              <a:rPr lang="en-US" dirty="0">
                <a:solidFill>
                  <a:srgbClr val="000000"/>
                </a:solidFill>
                <a:latin typeface="ArialMT"/>
              </a:rPr>
              <a:t> 0/14</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-if)#no </a:t>
            </a:r>
            <a:r>
              <a:rPr lang="en-US" dirty="0" err="1">
                <a:solidFill>
                  <a:srgbClr val="000000"/>
                </a:solidFill>
                <a:latin typeface="ArialMT"/>
              </a:rPr>
              <a:t>switchport</a:t>
            </a:r>
            <a:r>
              <a:rPr lang="en-US" dirty="0">
                <a:solidFill>
                  <a:srgbClr val="000000"/>
                </a:solidFill>
                <a:latin typeface="ArialMT"/>
              </a:rPr>
              <a:t> access </a:t>
            </a:r>
            <a:r>
              <a:rPr lang="en-US" dirty="0" err="1">
                <a:solidFill>
                  <a:srgbClr val="000000"/>
                </a:solidFill>
                <a:latin typeface="ArialMT"/>
              </a:rPr>
              <a:t>vlan</a:t>
            </a:r>
            <a:endParaRPr lang="en-US" dirty="0">
              <a:solidFill>
                <a:srgbClr val="000000"/>
              </a:solidFill>
              <a:latin typeface="ArialMT"/>
            </a:endParaRP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-if)#end</a:t>
            </a:r>
          </a:p>
          <a:p>
            <a:r>
              <a:rPr lang="en-US" dirty="0">
                <a:solidFill>
                  <a:srgbClr val="000000"/>
                </a:solidFill>
                <a:latin typeface="ArialMT"/>
              </a:rPr>
              <a:t>• The port goes back to VLAN 1.</a:t>
            </a:r>
          </a:p>
          <a:p>
            <a:r>
              <a:rPr lang="en-US" dirty="0">
                <a:solidFill>
                  <a:srgbClr val="000000"/>
                </a:solidFill>
                <a:latin typeface="ArialMT"/>
              </a:rPr>
              <a:t>• If you assign a port to a new VLAN, it is</a:t>
            </a:r>
          </a:p>
          <a:p>
            <a:r>
              <a:rPr lang="en-US" dirty="0">
                <a:solidFill>
                  <a:srgbClr val="000000"/>
                </a:solidFill>
                <a:latin typeface="ArialMT"/>
              </a:rPr>
              <a:t>automatically removed from its existing VLAN.</a:t>
            </a:r>
            <a:endParaRPr lang="en-US" dirty="0"/>
          </a:p>
        </p:txBody>
      </p:sp>
      <p:sp>
        <p:nvSpPr>
          <p:cNvPr id="3" name="Rectangle 2"/>
          <p:cNvSpPr/>
          <p:nvPr/>
        </p:nvSpPr>
        <p:spPr>
          <a:xfrm>
            <a:off x="3213253" y="3389293"/>
            <a:ext cx="6096000" cy="1908215"/>
          </a:xfrm>
          <a:prstGeom prst="rect">
            <a:avLst/>
          </a:prstGeom>
        </p:spPr>
        <p:txBody>
          <a:bodyPr>
            <a:spAutoFit/>
          </a:bodyPr>
          <a:lstStyle/>
          <a:p>
            <a:r>
              <a:rPr lang="en-US" sz="2800" dirty="0">
                <a:solidFill>
                  <a:srgbClr val="0184B8"/>
                </a:solidFill>
                <a:latin typeface="ArialMT"/>
              </a:rPr>
              <a:t>Delete a VLAN</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)#no </a:t>
            </a:r>
            <a:r>
              <a:rPr lang="en-US" dirty="0" err="1">
                <a:solidFill>
                  <a:srgbClr val="000000"/>
                </a:solidFill>
                <a:latin typeface="ArialMT"/>
              </a:rPr>
              <a:t>vlan</a:t>
            </a:r>
            <a:r>
              <a:rPr lang="en-US" dirty="0">
                <a:solidFill>
                  <a:srgbClr val="000000"/>
                </a:solidFill>
                <a:latin typeface="ArialMT"/>
              </a:rPr>
              <a:t> 20</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)#end</a:t>
            </a:r>
          </a:p>
          <a:p>
            <a:r>
              <a:rPr lang="en-US" dirty="0">
                <a:solidFill>
                  <a:srgbClr val="000000"/>
                </a:solidFill>
                <a:latin typeface="ArialMT"/>
              </a:rPr>
              <a:t>• VLAN 20 is deleted.</a:t>
            </a:r>
          </a:p>
          <a:p>
            <a:r>
              <a:rPr lang="en-US" dirty="0">
                <a:solidFill>
                  <a:srgbClr val="000000"/>
                </a:solidFill>
                <a:latin typeface="ArialMT"/>
              </a:rPr>
              <a:t>• Any ports still on VLAN 20 will be inactive – not</a:t>
            </a:r>
          </a:p>
          <a:p>
            <a:r>
              <a:rPr lang="en-US" dirty="0">
                <a:solidFill>
                  <a:srgbClr val="000000"/>
                </a:solidFill>
                <a:latin typeface="ArialMT"/>
              </a:rPr>
              <a:t>on any VLAN. They need to be reassigned.</a:t>
            </a:r>
            <a:endParaRPr lang="en-US" dirty="0"/>
          </a:p>
        </p:txBody>
      </p:sp>
    </p:spTree>
    <p:extLst>
      <p:ext uri="{BB962C8B-B14F-4D97-AF65-F5344CB8AC3E}">
        <p14:creationId xmlns:p14="http://schemas.microsoft.com/office/powerpoint/2010/main" val="16807101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0708" y="964005"/>
            <a:ext cx="6096000" cy="2462213"/>
          </a:xfrm>
          <a:prstGeom prst="rect">
            <a:avLst/>
          </a:prstGeom>
        </p:spPr>
        <p:txBody>
          <a:bodyPr>
            <a:spAutoFit/>
          </a:bodyPr>
          <a:lstStyle/>
          <a:p>
            <a:r>
              <a:rPr lang="en-US" sz="2800" dirty="0">
                <a:solidFill>
                  <a:srgbClr val="0184B8"/>
                </a:solidFill>
                <a:latin typeface="ArialMT"/>
              </a:rPr>
              <a:t>Delete VLAN database</a:t>
            </a:r>
          </a:p>
          <a:p>
            <a:r>
              <a:rPr lang="en-US" dirty="0">
                <a:solidFill>
                  <a:srgbClr val="000000"/>
                </a:solidFill>
                <a:latin typeface="ArialMT"/>
              </a:rPr>
              <a:t>• Erasing the startup configuration does not get</a:t>
            </a:r>
          </a:p>
          <a:p>
            <a:r>
              <a:rPr lang="en-US" dirty="0">
                <a:solidFill>
                  <a:srgbClr val="000000"/>
                </a:solidFill>
                <a:latin typeface="ArialMT"/>
              </a:rPr>
              <a:t>rid of VLANs because they are saved in a</a:t>
            </a:r>
          </a:p>
          <a:p>
            <a:r>
              <a:rPr lang="en-US" dirty="0">
                <a:solidFill>
                  <a:srgbClr val="000000"/>
                </a:solidFill>
                <a:latin typeface="ArialMT"/>
              </a:rPr>
              <a:t>separate file.</a:t>
            </a:r>
          </a:p>
          <a:p>
            <a:r>
              <a:rPr lang="en-US" dirty="0">
                <a:solidFill>
                  <a:srgbClr val="000000"/>
                </a:solidFill>
                <a:latin typeface="ArialMT"/>
              </a:rPr>
              <a:t>• SW1#delete </a:t>
            </a:r>
            <a:r>
              <a:rPr lang="en-US" dirty="0" err="1">
                <a:solidFill>
                  <a:srgbClr val="000000"/>
                </a:solidFill>
                <a:latin typeface="ArialMT"/>
              </a:rPr>
              <a:t>flash:vlan.dat</a:t>
            </a:r>
            <a:endParaRPr lang="en-US" dirty="0">
              <a:solidFill>
                <a:srgbClr val="000000"/>
              </a:solidFill>
              <a:latin typeface="ArialMT"/>
            </a:endParaRPr>
          </a:p>
          <a:p>
            <a:r>
              <a:rPr lang="en-US" dirty="0">
                <a:solidFill>
                  <a:srgbClr val="000000"/>
                </a:solidFill>
                <a:latin typeface="ArialMT"/>
              </a:rPr>
              <a:t>• Switch goes back to the default with all ports in</a:t>
            </a:r>
          </a:p>
          <a:p>
            <a:r>
              <a:rPr lang="en-US" dirty="0">
                <a:solidFill>
                  <a:srgbClr val="000000"/>
                </a:solidFill>
                <a:latin typeface="ArialMT"/>
              </a:rPr>
              <a:t>VLAN 1.</a:t>
            </a:r>
          </a:p>
          <a:p>
            <a:r>
              <a:rPr lang="en-US" dirty="0">
                <a:solidFill>
                  <a:srgbClr val="000000"/>
                </a:solidFill>
                <a:latin typeface="ArialMT"/>
              </a:rPr>
              <a:t>• You cannot delete VLAN 1.</a:t>
            </a:r>
            <a:endParaRPr lang="en-US" dirty="0"/>
          </a:p>
        </p:txBody>
      </p:sp>
    </p:spTree>
    <p:extLst>
      <p:ext uri="{BB962C8B-B14F-4D97-AF65-F5344CB8AC3E}">
        <p14:creationId xmlns:p14="http://schemas.microsoft.com/office/powerpoint/2010/main" val="23840331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6983" y="1036403"/>
            <a:ext cx="6096000" cy="2185214"/>
          </a:xfrm>
          <a:prstGeom prst="rect">
            <a:avLst/>
          </a:prstGeom>
        </p:spPr>
        <p:txBody>
          <a:bodyPr>
            <a:spAutoFit/>
          </a:bodyPr>
          <a:lstStyle/>
          <a:p>
            <a:r>
              <a:rPr lang="en-US" sz="2800" dirty="0">
                <a:solidFill>
                  <a:srgbClr val="0184B8"/>
                </a:solidFill>
                <a:latin typeface="ArialMT"/>
              </a:rPr>
              <a:t>Configure trunk</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a:t>
            </a:r>
            <a:r>
              <a:rPr lang="en-US" dirty="0" err="1">
                <a:solidFill>
                  <a:srgbClr val="000000"/>
                </a:solidFill>
                <a:latin typeface="ArialMT"/>
              </a:rPr>
              <a:t>int</a:t>
            </a:r>
            <a:r>
              <a:rPr lang="en-US" dirty="0">
                <a:solidFill>
                  <a:srgbClr val="000000"/>
                </a:solidFill>
                <a:latin typeface="ArialMT"/>
              </a:rPr>
              <a:t> fa0/1</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a:t>
            </a:r>
            <a:r>
              <a:rPr lang="en-US" dirty="0" err="1">
                <a:solidFill>
                  <a:srgbClr val="000000"/>
                </a:solidFill>
                <a:latin typeface="ArialMT"/>
              </a:rPr>
              <a:t>switchport</a:t>
            </a:r>
            <a:r>
              <a:rPr lang="en-US" dirty="0">
                <a:solidFill>
                  <a:srgbClr val="000000"/>
                </a:solidFill>
                <a:latin typeface="ArialMT"/>
              </a:rPr>
              <a:t> mode trunk</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a:t>
            </a:r>
            <a:r>
              <a:rPr lang="en-US" dirty="0" err="1">
                <a:solidFill>
                  <a:srgbClr val="000000"/>
                </a:solidFill>
                <a:latin typeface="ArialMT"/>
              </a:rPr>
              <a:t>switchport</a:t>
            </a:r>
            <a:r>
              <a:rPr lang="en-US" dirty="0">
                <a:solidFill>
                  <a:srgbClr val="000000"/>
                </a:solidFill>
                <a:latin typeface="ArialMT"/>
              </a:rPr>
              <a:t> trunk native </a:t>
            </a:r>
            <a:r>
              <a:rPr lang="en-US" dirty="0" err="1">
                <a:solidFill>
                  <a:srgbClr val="000000"/>
                </a:solidFill>
                <a:latin typeface="ArialMT"/>
              </a:rPr>
              <a:t>vlan</a:t>
            </a:r>
            <a:r>
              <a:rPr lang="en-US" dirty="0">
                <a:solidFill>
                  <a:srgbClr val="000000"/>
                </a:solidFill>
                <a:latin typeface="ArialMT"/>
              </a:rPr>
              <a:t> 99</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a:t>
            </a:r>
            <a:r>
              <a:rPr lang="en-US" dirty="0" err="1">
                <a:solidFill>
                  <a:srgbClr val="000000"/>
                </a:solidFill>
                <a:latin typeface="ArialMT"/>
              </a:rPr>
              <a:t>switchport</a:t>
            </a:r>
            <a:r>
              <a:rPr lang="en-US" dirty="0">
                <a:solidFill>
                  <a:srgbClr val="000000"/>
                </a:solidFill>
                <a:latin typeface="ArialMT"/>
              </a:rPr>
              <a:t> trunk allowed </a:t>
            </a:r>
            <a:r>
              <a:rPr lang="en-US" dirty="0" err="1">
                <a:solidFill>
                  <a:srgbClr val="000000"/>
                </a:solidFill>
                <a:latin typeface="ArialMT"/>
              </a:rPr>
              <a:t>vlan</a:t>
            </a:r>
            <a:endParaRPr lang="en-US" dirty="0">
              <a:solidFill>
                <a:srgbClr val="000000"/>
              </a:solidFill>
              <a:latin typeface="ArialMT"/>
            </a:endParaRPr>
          </a:p>
          <a:p>
            <a:r>
              <a:rPr lang="en-US" dirty="0">
                <a:solidFill>
                  <a:srgbClr val="000000"/>
                </a:solidFill>
                <a:latin typeface="ArialMT"/>
              </a:rPr>
              <a:t>add 10, 20, 30</a:t>
            </a:r>
          </a:p>
          <a:p>
            <a:r>
              <a:rPr lang="en-US" dirty="0">
                <a:solidFill>
                  <a:srgbClr val="000000"/>
                </a:solidFill>
                <a:latin typeface="ArialMT"/>
              </a:rPr>
              <a:t>• SW1(</a:t>
            </a:r>
            <a:r>
              <a:rPr lang="en-US" dirty="0" err="1">
                <a:solidFill>
                  <a:srgbClr val="000000"/>
                </a:solidFill>
                <a:latin typeface="ArialMT"/>
              </a:rPr>
              <a:t>config</a:t>
            </a:r>
            <a:r>
              <a:rPr lang="en-US" dirty="0">
                <a:solidFill>
                  <a:srgbClr val="000000"/>
                </a:solidFill>
                <a:latin typeface="ArialMT"/>
              </a:rPr>
              <a:t>-if)#end</a:t>
            </a:r>
            <a:endParaRPr lang="en-US" dirty="0"/>
          </a:p>
        </p:txBody>
      </p:sp>
      <p:sp>
        <p:nvSpPr>
          <p:cNvPr id="3" name="Rectangle 2"/>
          <p:cNvSpPr/>
          <p:nvPr/>
        </p:nvSpPr>
        <p:spPr>
          <a:xfrm>
            <a:off x="3036983" y="3360961"/>
            <a:ext cx="6096000" cy="2185214"/>
          </a:xfrm>
          <a:prstGeom prst="rect">
            <a:avLst/>
          </a:prstGeom>
        </p:spPr>
        <p:txBody>
          <a:bodyPr>
            <a:spAutoFit/>
          </a:bodyPr>
          <a:lstStyle/>
          <a:p>
            <a:r>
              <a:rPr lang="en-US" sz="2800" dirty="0">
                <a:solidFill>
                  <a:srgbClr val="0184B8"/>
                </a:solidFill>
                <a:latin typeface="ArialMT"/>
              </a:rPr>
              <a:t>Trunk problems</a:t>
            </a:r>
          </a:p>
          <a:p>
            <a:r>
              <a:rPr lang="en-US" dirty="0">
                <a:solidFill>
                  <a:srgbClr val="000000"/>
                </a:solidFill>
                <a:latin typeface="ArialMT"/>
              </a:rPr>
              <a:t>• Both ends must have the same native VLAN.</a:t>
            </a:r>
          </a:p>
          <a:p>
            <a:r>
              <a:rPr lang="en-US" dirty="0">
                <a:solidFill>
                  <a:srgbClr val="000000"/>
                </a:solidFill>
                <a:latin typeface="ArialMT"/>
              </a:rPr>
              <a:t>• Both ends must be configured with </a:t>
            </a:r>
            <a:r>
              <a:rPr lang="en-US" dirty="0" err="1">
                <a:solidFill>
                  <a:srgbClr val="000000"/>
                </a:solidFill>
                <a:latin typeface="ArialMT"/>
              </a:rPr>
              <a:t>trunking</a:t>
            </a:r>
            <a:r>
              <a:rPr lang="en-US" dirty="0">
                <a:solidFill>
                  <a:srgbClr val="000000"/>
                </a:solidFill>
                <a:latin typeface="ArialMT"/>
              </a:rPr>
              <a:t> on</a:t>
            </a:r>
          </a:p>
          <a:p>
            <a:r>
              <a:rPr lang="en-US" dirty="0">
                <a:solidFill>
                  <a:srgbClr val="000000"/>
                </a:solidFill>
                <a:latin typeface="ArialMT"/>
              </a:rPr>
              <a:t>or so that </a:t>
            </a:r>
            <a:r>
              <a:rPr lang="en-US" dirty="0" err="1">
                <a:solidFill>
                  <a:srgbClr val="000000"/>
                </a:solidFill>
                <a:latin typeface="ArialMT"/>
              </a:rPr>
              <a:t>trunking</a:t>
            </a:r>
            <a:r>
              <a:rPr lang="en-US" dirty="0">
                <a:solidFill>
                  <a:srgbClr val="000000"/>
                </a:solidFill>
                <a:latin typeface="ArialMT"/>
              </a:rPr>
              <a:t> is negotiated with the other</a:t>
            </a:r>
          </a:p>
          <a:p>
            <a:r>
              <a:rPr lang="en-US" dirty="0">
                <a:solidFill>
                  <a:srgbClr val="000000"/>
                </a:solidFill>
                <a:latin typeface="ArialMT"/>
              </a:rPr>
              <a:t>end and comes on.</a:t>
            </a:r>
          </a:p>
          <a:p>
            <a:r>
              <a:rPr lang="en-US" dirty="0">
                <a:solidFill>
                  <a:srgbClr val="000000"/>
                </a:solidFill>
                <a:latin typeface="ArialMT"/>
              </a:rPr>
              <a:t>• </a:t>
            </a:r>
            <a:r>
              <a:rPr lang="en-US" dirty="0" err="1">
                <a:solidFill>
                  <a:srgbClr val="000000"/>
                </a:solidFill>
                <a:latin typeface="ArialMT"/>
              </a:rPr>
              <a:t>Subnetting</a:t>
            </a:r>
            <a:r>
              <a:rPr lang="en-US" dirty="0">
                <a:solidFill>
                  <a:srgbClr val="000000"/>
                </a:solidFill>
                <a:latin typeface="ArialMT"/>
              </a:rPr>
              <a:t> and addressing must be right.</a:t>
            </a:r>
          </a:p>
          <a:p>
            <a:r>
              <a:rPr lang="en-US" dirty="0">
                <a:solidFill>
                  <a:srgbClr val="000000"/>
                </a:solidFill>
                <a:latin typeface="ArialMT"/>
              </a:rPr>
              <a:t>• The right VLANs must be allowed on the trunk.</a:t>
            </a:r>
            <a:endParaRPr lang="en-US" dirty="0"/>
          </a:p>
        </p:txBody>
      </p:sp>
    </p:spTree>
    <p:extLst>
      <p:ext uri="{BB962C8B-B14F-4D97-AF65-F5344CB8AC3E}">
        <p14:creationId xmlns:p14="http://schemas.microsoft.com/office/powerpoint/2010/main" val="34514825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6135" y="2838449"/>
            <a:ext cx="6096000" cy="1908215"/>
          </a:xfrm>
          <a:prstGeom prst="rect">
            <a:avLst/>
          </a:prstGeom>
        </p:spPr>
        <p:txBody>
          <a:bodyPr>
            <a:spAutoFit/>
          </a:bodyPr>
          <a:lstStyle/>
          <a:p>
            <a:r>
              <a:rPr lang="en-US" sz="2800" dirty="0">
                <a:solidFill>
                  <a:srgbClr val="0184B8"/>
                </a:solidFill>
                <a:latin typeface="ArialMT"/>
              </a:rPr>
              <a:t>Show commands</a:t>
            </a:r>
          </a:p>
          <a:p>
            <a:r>
              <a:rPr lang="en-US" dirty="0">
                <a:solidFill>
                  <a:srgbClr val="000000"/>
                </a:solidFill>
                <a:latin typeface="ArialMT"/>
              </a:rPr>
              <a:t>• show </a:t>
            </a:r>
            <a:r>
              <a:rPr lang="en-US" dirty="0" err="1">
                <a:solidFill>
                  <a:srgbClr val="000000"/>
                </a:solidFill>
                <a:latin typeface="ArialMT"/>
              </a:rPr>
              <a:t>vlan</a:t>
            </a:r>
            <a:r>
              <a:rPr lang="en-US" dirty="0">
                <a:solidFill>
                  <a:srgbClr val="000000"/>
                </a:solidFill>
                <a:latin typeface="ArialMT"/>
              </a:rPr>
              <a:t> brief (list of VLANs and ports)</a:t>
            </a:r>
          </a:p>
          <a:p>
            <a:r>
              <a:rPr lang="en-US" dirty="0">
                <a:solidFill>
                  <a:srgbClr val="000000"/>
                </a:solidFill>
                <a:latin typeface="ArialMT"/>
              </a:rPr>
              <a:t>• show </a:t>
            </a:r>
            <a:r>
              <a:rPr lang="en-US" dirty="0" err="1">
                <a:solidFill>
                  <a:srgbClr val="000000"/>
                </a:solidFill>
                <a:latin typeface="ArialMT"/>
              </a:rPr>
              <a:t>vlan</a:t>
            </a:r>
            <a:r>
              <a:rPr lang="en-US" dirty="0">
                <a:solidFill>
                  <a:srgbClr val="000000"/>
                </a:solidFill>
                <a:latin typeface="ArialMT"/>
              </a:rPr>
              <a:t> summary</a:t>
            </a:r>
          </a:p>
          <a:p>
            <a:r>
              <a:rPr lang="en-US" dirty="0">
                <a:solidFill>
                  <a:srgbClr val="000000"/>
                </a:solidFill>
                <a:latin typeface="ArialMT"/>
              </a:rPr>
              <a:t>• show interfaces </a:t>
            </a:r>
            <a:r>
              <a:rPr lang="en-US" dirty="0" err="1">
                <a:solidFill>
                  <a:srgbClr val="000000"/>
                </a:solidFill>
                <a:latin typeface="ArialMT"/>
              </a:rPr>
              <a:t>vlan</a:t>
            </a:r>
            <a:r>
              <a:rPr lang="en-US" dirty="0">
                <a:solidFill>
                  <a:srgbClr val="000000"/>
                </a:solidFill>
                <a:latin typeface="ArialMT"/>
              </a:rPr>
              <a:t> (up/down, traffic </a:t>
            </a:r>
            <a:r>
              <a:rPr lang="en-US" dirty="0" err="1">
                <a:solidFill>
                  <a:srgbClr val="000000"/>
                </a:solidFill>
                <a:latin typeface="ArialMT"/>
              </a:rPr>
              <a:t>etc</a:t>
            </a:r>
            <a:r>
              <a:rPr lang="en-US" dirty="0">
                <a:solidFill>
                  <a:srgbClr val="000000"/>
                </a:solidFill>
                <a:latin typeface="ArialMT"/>
              </a:rPr>
              <a:t>)</a:t>
            </a:r>
          </a:p>
          <a:p>
            <a:r>
              <a:rPr lang="en-US" dirty="0">
                <a:solidFill>
                  <a:srgbClr val="000000"/>
                </a:solidFill>
                <a:latin typeface="ArialMT"/>
              </a:rPr>
              <a:t>• Show interfaces fa0/14 </a:t>
            </a:r>
            <a:r>
              <a:rPr lang="en-US" dirty="0" err="1">
                <a:solidFill>
                  <a:srgbClr val="000000"/>
                </a:solidFill>
                <a:latin typeface="ArialMT"/>
              </a:rPr>
              <a:t>switchport</a:t>
            </a:r>
            <a:r>
              <a:rPr lang="en-US" dirty="0">
                <a:solidFill>
                  <a:srgbClr val="000000"/>
                </a:solidFill>
                <a:latin typeface="ArialMT"/>
              </a:rPr>
              <a:t> (access</a:t>
            </a:r>
          </a:p>
          <a:p>
            <a:r>
              <a:rPr lang="en-US" dirty="0">
                <a:solidFill>
                  <a:srgbClr val="000000"/>
                </a:solidFill>
                <a:latin typeface="ArialMT"/>
              </a:rPr>
              <a:t>mode, </a:t>
            </a:r>
            <a:r>
              <a:rPr lang="en-US" dirty="0" err="1">
                <a:solidFill>
                  <a:srgbClr val="000000"/>
                </a:solidFill>
                <a:latin typeface="ArialMT"/>
              </a:rPr>
              <a:t>trunking</a:t>
            </a:r>
            <a:r>
              <a:rPr lang="en-US" dirty="0">
                <a:solidFill>
                  <a:srgbClr val="000000"/>
                </a:solidFill>
                <a:latin typeface="ArialMT"/>
              </a:rPr>
              <a:t>)</a:t>
            </a:r>
            <a:endParaRPr lang="en-US" dirty="0"/>
          </a:p>
        </p:txBody>
      </p:sp>
      <p:sp>
        <p:nvSpPr>
          <p:cNvPr id="3" name="Title 2"/>
          <p:cNvSpPr>
            <a:spLocks noGrp="1"/>
          </p:cNvSpPr>
          <p:nvPr>
            <p:ph type="title"/>
          </p:nvPr>
        </p:nvSpPr>
        <p:spPr/>
        <p:txBody>
          <a:bodyPr/>
          <a:lstStyle/>
          <a:p>
            <a:r>
              <a:rPr lang="en-US" dirty="0"/>
              <a:t>Show Commands</a:t>
            </a:r>
          </a:p>
        </p:txBody>
      </p:sp>
    </p:spTree>
    <p:extLst>
      <p:ext uri="{BB962C8B-B14F-4D97-AF65-F5344CB8AC3E}">
        <p14:creationId xmlns:p14="http://schemas.microsoft.com/office/powerpoint/2010/main" val="21023249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5325-FF2C-4E74-94E6-5DE07EBCFE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A645B3-DAD2-449A-86D1-0C1C109066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97457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E2FE-426C-46AE-AFCD-D7A9A351328E}"/>
              </a:ext>
            </a:extLst>
          </p:cNvPr>
          <p:cNvSpPr>
            <a:spLocks noGrp="1"/>
          </p:cNvSpPr>
          <p:nvPr>
            <p:ph type="ctrTitle"/>
          </p:nvPr>
        </p:nvSpPr>
        <p:spPr/>
        <p:txBody>
          <a:bodyPr/>
          <a:lstStyle/>
          <a:p>
            <a:r>
              <a:rPr lang="en-US" dirty="0"/>
              <a:t>Chapter 8 – 2 VTP</a:t>
            </a:r>
          </a:p>
        </p:txBody>
      </p:sp>
      <p:sp>
        <p:nvSpPr>
          <p:cNvPr id="3" name="Subtitle 2">
            <a:extLst>
              <a:ext uri="{FF2B5EF4-FFF2-40B4-BE49-F238E27FC236}">
                <a16:creationId xmlns:a16="http://schemas.microsoft.com/office/drawing/2014/main" id="{13A7866F-19EB-424B-BCE2-390231F854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51249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VTP</a:t>
            </a:r>
          </a:p>
        </p:txBody>
      </p:sp>
      <p:sp>
        <p:nvSpPr>
          <p:cNvPr id="3" name="Content Placeholder 2"/>
          <p:cNvSpPr>
            <a:spLocks noGrp="1"/>
          </p:cNvSpPr>
          <p:nvPr>
            <p:ph idx="1"/>
          </p:nvPr>
        </p:nvSpPr>
        <p:spPr/>
        <p:txBody>
          <a:bodyPr/>
          <a:lstStyle/>
          <a:p>
            <a:r>
              <a:rPr lang="en-US" dirty="0"/>
              <a:t>Small networks are manageable with regard to configuring each switch.</a:t>
            </a:r>
          </a:p>
          <a:p>
            <a:r>
              <a:rPr lang="en-US" dirty="0"/>
              <a:t>Large networks need centralized configuration for efficiency and security.</a:t>
            </a:r>
          </a:p>
        </p:txBody>
      </p:sp>
    </p:spTree>
    <p:extLst>
      <p:ext uri="{BB962C8B-B14F-4D97-AF65-F5344CB8AC3E}">
        <p14:creationId xmlns:p14="http://schemas.microsoft.com/office/powerpoint/2010/main" val="541452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1856" y="1015215"/>
            <a:ext cx="10234669" cy="4616648"/>
          </a:xfrm>
          <a:prstGeom prst="rect">
            <a:avLst/>
          </a:prstGeom>
        </p:spPr>
        <p:txBody>
          <a:bodyPr wrap="square">
            <a:spAutoFit/>
          </a:bodyPr>
          <a:lstStyle/>
          <a:p>
            <a:r>
              <a:rPr lang="en-US" sz="3600" b="1" dirty="0">
                <a:solidFill>
                  <a:srgbClr val="0184B8"/>
                </a:solidFill>
                <a:latin typeface="Arial-BoldMT"/>
              </a:rPr>
              <a:t>What is VTP?</a:t>
            </a:r>
          </a:p>
          <a:p>
            <a:r>
              <a:rPr lang="en-US" sz="2000" dirty="0">
                <a:solidFill>
                  <a:srgbClr val="000000"/>
                </a:solidFill>
                <a:latin typeface="ArialMT"/>
              </a:rPr>
              <a:t>• The VLAN </a:t>
            </a:r>
            <a:r>
              <a:rPr lang="en-US" sz="2000" dirty="0" err="1">
                <a:solidFill>
                  <a:srgbClr val="000000"/>
                </a:solidFill>
                <a:latin typeface="ArialMT"/>
              </a:rPr>
              <a:t>Trunking</a:t>
            </a:r>
            <a:r>
              <a:rPr lang="en-US" sz="2000" dirty="0">
                <a:solidFill>
                  <a:srgbClr val="000000"/>
                </a:solidFill>
                <a:latin typeface="ArialMT"/>
              </a:rPr>
              <a:t> Protocol – A Cisco proprietary</a:t>
            </a:r>
          </a:p>
          <a:p>
            <a:r>
              <a:rPr lang="en-US" sz="2000" dirty="0">
                <a:solidFill>
                  <a:srgbClr val="000000"/>
                </a:solidFill>
                <a:latin typeface="ArialMT"/>
              </a:rPr>
              <a:t>protocol which:</a:t>
            </a:r>
          </a:p>
          <a:p>
            <a:r>
              <a:rPr lang="en-US" dirty="0">
                <a:solidFill>
                  <a:srgbClr val="000000"/>
                </a:solidFill>
                <a:latin typeface="ArialMT"/>
              </a:rPr>
              <a:t>– Allows a network manager to configure a switch so that it will</a:t>
            </a:r>
          </a:p>
          <a:p>
            <a:r>
              <a:rPr lang="en-US" dirty="0">
                <a:solidFill>
                  <a:srgbClr val="000000"/>
                </a:solidFill>
                <a:latin typeface="ArialMT"/>
              </a:rPr>
              <a:t>propagate VLAN configuration to other switches in the network.</a:t>
            </a:r>
          </a:p>
          <a:p>
            <a:r>
              <a:rPr lang="en-US" dirty="0">
                <a:solidFill>
                  <a:srgbClr val="000000"/>
                </a:solidFill>
                <a:latin typeface="ArialMT"/>
              </a:rPr>
              <a:t>• Any switch can be configured a </a:t>
            </a:r>
            <a:r>
              <a:rPr lang="en-US" dirty="0">
                <a:solidFill>
                  <a:srgbClr val="0184B8"/>
                </a:solidFill>
                <a:latin typeface="ArialMT"/>
              </a:rPr>
              <a:t>VTP server </a:t>
            </a:r>
            <a:r>
              <a:rPr lang="en-US" dirty="0">
                <a:solidFill>
                  <a:srgbClr val="000000"/>
                </a:solidFill>
                <a:latin typeface="ArialMT"/>
              </a:rPr>
              <a:t>or </a:t>
            </a:r>
            <a:r>
              <a:rPr lang="en-US" dirty="0">
                <a:solidFill>
                  <a:srgbClr val="0184B8"/>
                </a:solidFill>
                <a:latin typeface="ArialMT"/>
              </a:rPr>
              <a:t>VTP client</a:t>
            </a:r>
            <a:r>
              <a:rPr lang="en-US" dirty="0">
                <a:solidFill>
                  <a:srgbClr val="000000"/>
                </a:solidFill>
                <a:latin typeface="ArialMT"/>
              </a:rPr>
              <a:t>.</a:t>
            </a:r>
          </a:p>
          <a:p>
            <a:r>
              <a:rPr lang="en-US" dirty="0">
                <a:solidFill>
                  <a:srgbClr val="000000"/>
                </a:solidFill>
                <a:latin typeface="ArialMT"/>
              </a:rPr>
              <a:t>• VTP only learns about normal-range VLANs (VLAN IDs 1 to</a:t>
            </a:r>
          </a:p>
          <a:p>
            <a:r>
              <a:rPr lang="en-US" dirty="0">
                <a:solidFill>
                  <a:srgbClr val="000000"/>
                </a:solidFill>
                <a:latin typeface="ArialMT"/>
              </a:rPr>
              <a:t>1005). Extended-range VLANs (IDs greater than 1005) are</a:t>
            </a:r>
          </a:p>
          <a:p>
            <a:r>
              <a:rPr lang="en-US" dirty="0">
                <a:solidFill>
                  <a:srgbClr val="000000"/>
                </a:solidFill>
                <a:latin typeface="ArialMT"/>
              </a:rPr>
              <a:t>not supported by VTP.</a:t>
            </a:r>
          </a:p>
          <a:p>
            <a:r>
              <a:rPr lang="en-US" sz="2000" dirty="0">
                <a:solidFill>
                  <a:srgbClr val="000000"/>
                </a:solidFill>
                <a:latin typeface="ArialMT"/>
              </a:rPr>
              <a:t>• VTP Overview</a:t>
            </a:r>
          </a:p>
          <a:p>
            <a:r>
              <a:rPr lang="en-US" dirty="0">
                <a:solidFill>
                  <a:srgbClr val="000000"/>
                </a:solidFill>
                <a:latin typeface="ArialMT"/>
              </a:rPr>
              <a:t>– VTP allows a network manager to makes changes on a switch</a:t>
            </a:r>
          </a:p>
          <a:p>
            <a:r>
              <a:rPr lang="en-US" dirty="0">
                <a:solidFill>
                  <a:srgbClr val="000000"/>
                </a:solidFill>
                <a:latin typeface="ArialMT"/>
              </a:rPr>
              <a:t>that is configured as a VTP server.</a:t>
            </a:r>
          </a:p>
          <a:p>
            <a:r>
              <a:rPr lang="en-US" dirty="0">
                <a:solidFill>
                  <a:srgbClr val="000000"/>
                </a:solidFill>
                <a:latin typeface="ArialMT"/>
              </a:rPr>
              <a:t>• The VTP server distributes and synchronizes VLAN</a:t>
            </a:r>
          </a:p>
          <a:p>
            <a:r>
              <a:rPr lang="en-US" dirty="0">
                <a:solidFill>
                  <a:srgbClr val="000000"/>
                </a:solidFill>
                <a:latin typeface="ArialMT"/>
              </a:rPr>
              <a:t>information to VTP-enabled switches throughout the switched</a:t>
            </a:r>
          </a:p>
          <a:p>
            <a:r>
              <a:rPr lang="en-US" dirty="0">
                <a:solidFill>
                  <a:srgbClr val="000000"/>
                </a:solidFill>
                <a:latin typeface="ArialMT"/>
              </a:rPr>
              <a:t>network, which minimizes the configuration inconsistencies.</a:t>
            </a:r>
            <a:endParaRPr lang="en-US" dirty="0"/>
          </a:p>
        </p:txBody>
      </p:sp>
    </p:spTree>
    <p:extLst>
      <p:ext uri="{BB962C8B-B14F-4D97-AF65-F5344CB8AC3E}">
        <p14:creationId xmlns:p14="http://schemas.microsoft.com/office/powerpoint/2010/main" val="92873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Model</a:t>
            </a:r>
          </a:p>
        </p:txBody>
      </p:sp>
      <p:graphicFrame>
        <p:nvGraphicFramePr>
          <p:cNvPr id="4" name="Content Placeholder 3"/>
          <p:cNvGraphicFramePr>
            <a:graphicFrameLocks noGrp="1"/>
          </p:cNvGraphicFramePr>
          <p:nvPr>
            <p:ph idx="1"/>
          </p:nvPr>
        </p:nvGraphicFramePr>
        <p:xfrm>
          <a:off x="1295400" y="2557463"/>
          <a:ext cx="9601200" cy="34950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70840">
                <a:tc>
                  <a:txBody>
                    <a:bodyPr/>
                    <a:lstStyle/>
                    <a:p>
                      <a:r>
                        <a:rPr lang="en-US" sz="1200" dirty="0"/>
                        <a:t>OSI Layer</a:t>
                      </a:r>
                    </a:p>
                  </a:txBody>
                  <a:tcPr/>
                </a:tc>
                <a:tc>
                  <a:txBody>
                    <a:bodyPr/>
                    <a:lstStyle/>
                    <a:p>
                      <a:r>
                        <a:rPr lang="en-US" sz="1200" dirty="0"/>
                        <a:t>Functionality</a:t>
                      </a:r>
                    </a:p>
                  </a:txBody>
                  <a:tcPr/>
                </a:tc>
                <a:extLst>
                  <a:ext uri="{0D108BD9-81ED-4DB2-BD59-A6C34878D82A}">
                    <a16:rowId xmlns:a16="http://schemas.microsoft.com/office/drawing/2014/main" val="10000"/>
                  </a:ext>
                </a:extLst>
              </a:tr>
              <a:tr h="370840">
                <a:tc>
                  <a:txBody>
                    <a:bodyPr/>
                    <a:lstStyle/>
                    <a:p>
                      <a:r>
                        <a:rPr lang="en-US" sz="1200" dirty="0"/>
                        <a:t>7. Application</a:t>
                      </a:r>
                    </a:p>
                  </a:txBody>
                  <a:tcPr/>
                </a:tc>
                <a:tc>
                  <a:txBody>
                    <a:bodyPr/>
                    <a:lstStyle/>
                    <a:p>
                      <a:r>
                        <a:rPr lang="en-US" sz="1200" dirty="0"/>
                        <a:t>Specifies ways for applications to use a network: HTTP, SMTP, FTP, </a:t>
                      </a:r>
                      <a:r>
                        <a:rPr lang="en-US" sz="1200" dirty="0" err="1"/>
                        <a:t>etc</a:t>
                      </a:r>
                      <a:endParaRPr lang="en-US" sz="1200" dirty="0"/>
                    </a:p>
                  </a:txBody>
                  <a:tcPr/>
                </a:tc>
                <a:extLst>
                  <a:ext uri="{0D108BD9-81ED-4DB2-BD59-A6C34878D82A}">
                    <a16:rowId xmlns:a16="http://schemas.microsoft.com/office/drawing/2014/main" val="10001"/>
                  </a:ext>
                </a:extLst>
              </a:tr>
              <a:tr h="370840">
                <a:tc>
                  <a:txBody>
                    <a:bodyPr/>
                    <a:lstStyle/>
                    <a:p>
                      <a:r>
                        <a:rPr lang="en-US" sz="1200" dirty="0"/>
                        <a:t>6. Presentation</a:t>
                      </a:r>
                    </a:p>
                  </a:txBody>
                  <a:tcPr/>
                </a:tc>
                <a:tc>
                  <a:txBody>
                    <a:bodyPr/>
                    <a:lstStyle/>
                    <a:p>
                      <a:r>
                        <a:rPr lang="en-US" sz="1200" dirty="0"/>
                        <a:t>Specifies</a:t>
                      </a:r>
                      <a:r>
                        <a:rPr lang="en-US" sz="1200" baseline="0" dirty="0"/>
                        <a:t> data format/coding standards so that applications can communicate, encryption is also handled at this level</a:t>
                      </a:r>
                      <a:endParaRPr lang="en-US" sz="1200" dirty="0"/>
                    </a:p>
                  </a:txBody>
                  <a:tcPr/>
                </a:tc>
                <a:extLst>
                  <a:ext uri="{0D108BD9-81ED-4DB2-BD59-A6C34878D82A}">
                    <a16:rowId xmlns:a16="http://schemas.microsoft.com/office/drawing/2014/main" val="10002"/>
                  </a:ext>
                </a:extLst>
              </a:tr>
              <a:tr h="370840">
                <a:tc>
                  <a:txBody>
                    <a:bodyPr/>
                    <a:lstStyle/>
                    <a:p>
                      <a:r>
                        <a:rPr lang="en-US" sz="1200" dirty="0"/>
                        <a:t>5.</a:t>
                      </a:r>
                      <a:r>
                        <a:rPr lang="en-US" sz="1200" baseline="0" dirty="0"/>
                        <a:t> Session</a:t>
                      </a:r>
                      <a:endParaRPr lang="en-US" sz="1200" dirty="0"/>
                    </a:p>
                  </a:txBody>
                  <a:tcPr/>
                </a:tc>
                <a:tc>
                  <a:txBody>
                    <a:bodyPr/>
                    <a:lstStyle/>
                    <a:p>
                      <a:r>
                        <a:rPr lang="en-US" sz="1200" dirty="0"/>
                        <a:t>Specifies</a:t>
                      </a:r>
                      <a:r>
                        <a:rPr lang="en-US" sz="1200" baseline="0" dirty="0"/>
                        <a:t> session rules for applications including class of service rules</a:t>
                      </a:r>
                      <a:endParaRPr lang="en-US" sz="1200" dirty="0"/>
                    </a:p>
                  </a:txBody>
                  <a:tcPr/>
                </a:tc>
                <a:extLst>
                  <a:ext uri="{0D108BD9-81ED-4DB2-BD59-A6C34878D82A}">
                    <a16:rowId xmlns:a16="http://schemas.microsoft.com/office/drawing/2014/main" val="10003"/>
                  </a:ext>
                </a:extLst>
              </a:tr>
              <a:tr h="370840">
                <a:tc>
                  <a:txBody>
                    <a:bodyPr/>
                    <a:lstStyle/>
                    <a:p>
                      <a:r>
                        <a:rPr lang="en-US" sz="1200" dirty="0"/>
                        <a:t>4. Transport</a:t>
                      </a:r>
                    </a:p>
                  </a:txBody>
                  <a:tcPr/>
                </a:tc>
                <a:tc>
                  <a:txBody>
                    <a:bodyPr/>
                    <a:lstStyle/>
                    <a:p>
                      <a:r>
                        <a:rPr lang="en-US" sz="1200" dirty="0"/>
                        <a:t>Specifies</a:t>
                      </a:r>
                      <a:r>
                        <a:rPr lang="en-US" sz="1200" baseline="0" dirty="0"/>
                        <a:t> end-to-end data transmission functions such as data segmentation and error correction; not concerned with application issues, only data-across the-network issues</a:t>
                      </a:r>
                      <a:endParaRPr lang="en-US" sz="1200" dirty="0"/>
                    </a:p>
                  </a:txBody>
                  <a:tcPr/>
                </a:tc>
                <a:extLst>
                  <a:ext uri="{0D108BD9-81ED-4DB2-BD59-A6C34878D82A}">
                    <a16:rowId xmlns:a16="http://schemas.microsoft.com/office/drawing/2014/main" val="10004"/>
                  </a:ext>
                </a:extLst>
              </a:tr>
              <a:tr h="370840">
                <a:tc>
                  <a:txBody>
                    <a:bodyPr/>
                    <a:lstStyle/>
                    <a:p>
                      <a:r>
                        <a:rPr lang="en-US" sz="1200" dirty="0"/>
                        <a:t>3. Network</a:t>
                      </a:r>
                    </a:p>
                  </a:txBody>
                  <a:tcPr/>
                </a:tc>
                <a:tc>
                  <a:txBody>
                    <a:bodyPr/>
                    <a:lstStyle/>
                    <a:p>
                      <a:r>
                        <a:rPr lang="en-US" sz="1200" dirty="0"/>
                        <a:t>Specifies</a:t>
                      </a:r>
                      <a:r>
                        <a:rPr lang="en-US" sz="1200" baseline="0" dirty="0"/>
                        <a:t> connectivity and path selection between host over remote (non-LAN) networks or internets</a:t>
                      </a:r>
                      <a:endParaRPr lang="en-US" sz="1200" dirty="0"/>
                    </a:p>
                  </a:txBody>
                  <a:tcPr/>
                </a:tc>
                <a:extLst>
                  <a:ext uri="{0D108BD9-81ED-4DB2-BD59-A6C34878D82A}">
                    <a16:rowId xmlns:a16="http://schemas.microsoft.com/office/drawing/2014/main" val="10005"/>
                  </a:ext>
                </a:extLst>
              </a:tr>
              <a:tr h="370840">
                <a:tc>
                  <a:txBody>
                    <a:bodyPr/>
                    <a:lstStyle/>
                    <a:p>
                      <a:r>
                        <a:rPr lang="en-US" sz="1200" dirty="0"/>
                        <a:t>2. Data</a:t>
                      </a:r>
                      <a:r>
                        <a:rPr lang="en-US" sz="1200" baseline="0" dirty="0"/>
                        <a:t> Link</a:t>
                      </a:r>
                      <a:endParaRPr lang="en-US" sz="1200" dirty="0"/>
                    </a:p>
                  </a:txBody>
                  <a:tcPr/>
                </a:tc>
                <a:tc>
                  <a:txBody>
                    <a:bodyPr/>
                    <a:lstStyle/>
                    <a:p>
                      <a:r>
                        <a:rPr lang="en-US" sz="1200" dirty="0"/>
                        <a:t>Specifies</a:t>
                      </a:r>
                      <a:r>
                        <a:rPr lang="en-US" sz="1200" baseline="0" dirty="0"/>
                        <a:t> how data is switched around LAN’s or WAN links using MAC addresses</a:t>
                      </a:r>
                      <a:endParaRPr lang="en-US" sz="1200" dirty="0"/>
                    </a:p>
                  </a:txBody>
                  <a:tcPr/>
                </a:tc>
                <a:extLst>
                  <a:ext uri="{0D108BD9-81ED-4DB2-BD59-A6C34878D82A}">
                    <a16:rowId xmlns:a16="http://schemas.microsoft.com/office/drawing/2014/main" val="10006"/>
                  </a:ext>
                </a:extLst>
              </a:tr>
              <a:tr h="370840">
                <a:tc>
                  <a:txBody>
                    <a:bodyPr/>
                    <a:lstStyle/>
                    <a:p>
                      <a:pPr marL="0" indent="0">
                        <a:buNone/>
                      </a:pPr>
                      <a:r>
                        <a:rPr lang="en-US" sz="1200" dirty="0"/>
                        <a:t>1. Physical</a:t>
                      </a:r>
                    </a:p>
                  </a:txBody>
                  <a:tcPr/>
                </a:tc>
                <a:tc>
                  <a:txBody>
                    <a:bodyPr/>
                    <a:lstStyle/>
                    <a:p>
                      <a:r>
                        <a:rPr lang="en-US" sz="1200" dirty="0"/>
                        <a:t>Specifies hardware dimensions</a:t>
                      </a:r>
                      <a:r>
                        <a:rPr lang="en-US" sz="1200" baseline="0" dirty="0"/>
                        <a:t> for network equipment</a:t>
                      </a:r>
                      <a:endParaRPr lang="en-US" sz="12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496564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20895"/>
            <a:ext cx="6096000" cy="3016210"/>
          </a:xfrm>
          <a:prstGeom prst="rect">
            <a:avLst/>
          </a:prstGeom>
        </p:spPr>
        <p:txBody>
          <a:bodyPr>
            <a:spAutoFit/>
          </a:bodyPr>
          <a:lstStyle/>
          <a:p>
            <a:r>
              <a:rPr lang="en-US" sz="2800" b="1" dirty="0">
                <a:solidFill>
                  <a:srgbClr val="0184B8"/>
                </a:solidFill>
                <a:latin typeface="Arial-BoldMT"/>
              </a:rPr>
              <a:t>VTP Domains</a:t>
            </a:r>
          </a:p>
          <a:p>
            <a:r>
              <a:rPr lang="en-US" dirty="0">
                <a:solidFill>
                  <a:srgbClr val="000000"/>
                </a:solidFill>
                <a:latin typeface="ArialMT"/>
              </a:rPr>
              <a:t>• A group of layer 2 switches sharing VLAN data</a:t>
            </a:r>
          </a:p>
          <a:p>
            <a:r>
              <a:rPr lang="en-US" dirty="0">
                <a:solidFill>
                  <a:srgbClr val="000000"/>
                </a:solidFill>
                <a:latin typeface="ArialMT"/>
              </a:rPr>
              <a:t>forms a VTP Domain.</a:t>
            </a:r>
          </a:p>
          <a:p>
            <a:r>
              <a:rPr lang="en-US" dirty="0">
                <a:solidFill>
                  <a:srgbClr val="000000"/>
                </a:solidFill>
                <a:latin typeface="ArialMT"/>
              </a:rPr>
              <a:t>• Ends at router or layer 3 switch.</a:t>
            </a:r>
          </a:p>
          <a:p>
            <a:r>
              <a:rPr lang="en-US" dirty="0">
                <a:solidFill>
                  <a:srgbClr val="000000"/>
                </a:solidFill>
                <a:latin typeface="ArialMT"/>
              </a:rPr>
              <a:t>• Switch can be linked by trunks, but not part of</a:t>
            </a:r>
          </a:p>
          <a:p>
            <a:r>
              <a:rPr lang="en-US" dirty="0">
                <a:solidFill>
                  <a:srgbClr val="000000"/>
                </a:solidFill>
                <a:latin typeface="ArialMT"/>
              </a:rPr>
              <a:t>domain.</a:t>
            </a:r>
          </a:p>
          <a:p>
            <a:r>
              <a:rPr lang="en-US" dirty="0">
                <a:solidFill>
                  <a:srgbClr val="000000"/>
                </a:solidFill>
                <a:latin typeface="ArialMT"/>
              </a:rPr>
              <a:t>• Each switch can belong to only one domain.</a:t>
            </a:r>
          </a:p>
          <a:p>
            <a:r>
              <a:rPr lang="en-US" dirty="0">
                <a:solidFill>
                  <a:srgbClr val="000000"/>
                </a:solidFill>
                <a:latin typeface="ArialMT"/>
              </a:rPr>
              <a:t>• Domain is defined by its name.</a:t>
            </a:r>
          </a:p>
          <a:p>
            <a:r>
              <a:rPr lang="en-US" dirty="0">
                <a:solidFill>
                  <a:srgbClr val="000000"/>
                </a:solidFill>
                <a:latin typeface="ArialMT"/>
              </a:rPr>
              <a:t>• Proprietary to Cisco, so all switches in domain</a:t>
            </a:r>
          </a:p>
          <a:p>
            <a:r>
              <a:rPr lang="en-US" dirty="0">
                <a:solidFill>
                  <a:srgbClr val="000000"/>
                </a:solidFill>
                <a:latin typeface="ArialMT"/>
              </a:rPr>
              <a:t>must be Cisco switches.</a:t>
            </a:r>
            <a:endParaRPr lang="en-US" dirty="0"/>
          </a:p>
        </p:txBody>
      </p:sp>
    </p:spTree>
    <p:extLst>
      <p:ext uri="{BB962C8B-B14F-4D97-AF65-F5344CB8AC3E}">
        <p14:creationId xmlns:p14="http://schemas.microsoft.com/office/powerpoint/2010/main" val="27492138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829" y="662837"/>
            <a:ext cx="6096000" cy="2462213"/>
          </a:xfrm>
          <a:prstGeom prst="rect">
            <a:avLst/>
          </a:prstGeom>
        </p:spPr>
        <p:txBody>
          <a:bodyPr>
            <a:spAutoFit/>
          </a:bodyPr>
          <a:lstStyle/>
          <a:p>
            <a:r>
              <a:rPr lang="en-US" sz="2800" b="1" dirty="0">
                <a:solidFill>
                  <a:srgbClr val="0184B8"/>
                </a:solidFill>
                <a:latin typeface="Arial-BoldMT"/>
              </a:rPr>
              <a:t>VTP modes</a:t>
            </a:r>
          </a:p>
          <a:p>
            <a:r>
              <a:rPr lang="en-US" dirty="0">
                <a:solidFill>
                  <a:srgbClr val="000000"/>
                </a:solidFill>
                <a:latin typeface="ArialMT"/>
              </a:rPr>
              <a:t>• Server – default mode. Sends VLAN</a:t>
            </a:r>
          </a:p>
          <a:p>
            <a:r>
              <a:rPr lang="en-US" dirty="0">
                <a:solidFill>
                  <a:srgbClr val="000000"/>
                </a:solidFill>
                <a:latin typeface="ArialMT"/>
              </a:rPr>
              <a:t>information to other switches.</a:t>
            </a:r>
          </a:p>
          <a:p>
            <a:r>
              <a:rPr lang="en-US" dirty="0">
                <a:solidFill>
                  <a:srgbClr val="000000"/>
                </a:solidFill>
                <a:latin typeface="ArialMT"/>
              </a:rPr>
              <a:t>• Client – receives VLAN information and</a:t>
            </a:r>
          </a:p>
          <a:p>
            <a:r>
              <a:rPr lang="en-US" dirty="0">
                <a:solidFill>
                  <a:srgbClr val="000000"/>
                </a:solidFill>
                <a:latin typeface="ArialMT"/>
              </a:rPr>
              <a:t>forwards it to other switches.</a:t>
            </a:r>
          </a:p>
          <a:p>
            <a:r>
              <a:rPr lang="en-US" dirty="0">
                <a:solidFill>
                  <a:srgbClr val="000000"/>
                </a:solidFill>
                <a:latin typeface="ArialMT"/>
              </a:rPr>
              <a:t>• Transparent – forward VTP traffic but do not</a:t>
            </a:r>
          </a:p>
          <a:p>
            <a:r>
              <a:rPr lang="en-US" dirty="0">
                <a:solidFill>
                  <a:srgbClr val="000000"/>
                </a:solidFill>
                <a:latin typeface="ArialMT"/>
              </a:rPr>
              <a:t>originate or use it. They can have their own</a:t>
            </a:r>
          </a:p>
          <a:p>
            <a:r>
              <a:rPr lang="en-US" dirty="0">
                <a:solidFill>
                  <a:srgbClr val="000000"/>
                </a:solidFill>
                <a:latin typeface="ArialMT"/>
              </a:rPr>
              <a:t>VLANs, not shared with other switches.</a:t>
            </a:r>
            <a:endParaRPr lang="en-US" dirty="0"/>
          </a:p>
        </p:txBody>
      </p:sp>
      <p:sp>
        <p:nvSpPr>
          <p:cNvPr id="3" name="Rectangle 2"/>
          <p:cNvSpPr/>
          <p:nvPr/>
        </p:nvSpPr>
        <p:spPr>
          <a:xfrm>
            <a:off x="1042930" y="3652120"/>
            <a:ext cx="4696858" cy="2462213"/>
          </a:xfrm>
          <a:prstGeom prst="rect">
            <a:avLst/>
          </a:prstGeom>
        </p:spPr>
        <p:txBody>
          <a:bodyPr wrap="square">
            <a:spAutoFit/>
          </a:bodyPr>
          <a:lstStyle/>
          <a:p>
            <a:r>
              <a:rPr lang="en-US" sz="2800" b="1" dirty="0">
                <a:solidFill>
                  <a:srgbClr val="0184B8"/>
                </a:solidFill>
                <a:latin typeface="Arial-BoldMT"/>
              </a:rPr>
              <a:t>VTP Server</a:t>
            </a:r>
          </a:p>
          <a:p>
            <a:r>
              <a:rPr lang="en-US" dirty="0">
                <a:solidFill>
                  <a:srgbClr val="000000"/>
                </a:solidFill>
                <a:latin typeface="ArialMT"/>
              </a:rPr>
              <a:t>• At least one switch acts as server.</a:t>
            </a:r>
          </a:p>
          <a:p>
            <a:r>
              <a:rPr lang="en-US" dirty="0">
                <a:solidFill>
                  <a:srgbClr val="000000"/>
                </a:solidFill>
                <a:latin typeface="ArialMT"/>
              </a:rPr>
              <a:t>• Create VLANs on this switch.</a:t>
            </a:r>
          </a:p>
          <a:p>
            <a:r>
              <a:rPr lang="en-US" dirty="0">
                <a:solidFill>
                  <a:srgbClr val="000000"/>
                </a:solidFill>
                <a:latin typeface="ArialMT"/>
              </a:rPr>
              <a:t>• Information saved in vlan.dat.</a:t>
            </a:r>
          </a:p>
          <a:p>
            <a:r>
              <a:rPr lang="en-US" dirty="0">
                <a:solidFill>
                  <a:srgbClr val="000000"/>
                </a:solidFill>
                <a:latin typeface="ArialMT"/>
              </a:rPr>
              <a:t>• Server sends VLAN information to client</a:t>
            </a:r>
          </a:p>
          <a:p>
            <a:r>
              <a:rPr lang="en-US" dirty="0">
                <a:solidFill>
                  <a:srgbClr val="000000"/>
                </a:solidFill>
                <a:latin typeface="ArialMT"/>
              </a:rPr>
              <a:t>switches over active trunk links.</a:t>
            </a:r>
          </a:p>
          <a:p>
            <a:r>
              <a:rPr lang="en-US" dirty="0">
                <a:solidFill>
                  <a:srgbClr val="000000"/>
                </a:solidFill>
                <a:latin typeface="ArialMT"/>
              </a:rPr>
              <a:t>• Add, delete, rename VLANs on server.</a:t>
            </a:r>
          </a:p>
          <a:p>
            <a:r>
              <a:rPr lang="en-US" dirty="0">
                <a:solidFill>
                  <a:srgbClr val="000000"/>
                </a:solidFill>
                <a:latin typeface="ArialMT"/>
              </a:rPr>
              <a:t>• Default mode of switch is server.</a:t>
            </a:r>
            <a:endParaRPr lang="en-US" dirty="0"/>
          </a:p>
        </p:txBody>
      </p:sp>
      <p:sp>
        <p:nvSpPr>
          <p:cNvPr id="4" name="Rectangle 3"/>
          <p:cNvSpPr/>
          <p:nvPr/>
        </p:nvSpPr>
        <p:spPr>
          <a:xfrm>
            <a:off x="5982160" y="3125050"/>
            <a:ext cx="5376230" cy="3231654"/>
          </a:xfrm>
          <a:prstGeom prst="rect">
            <a:avLst/>
          </a:prstGeom>
        </p:spPr>
        <p:txBody>
          <a:bodyPr wrap="square">
            <a:spAutoFit/>
          </a:bodyPr>
          <a:lstStyle/>
          <a:p>
            <a:r>
              <a:rPr lang="en-US" sz="2800" b="1" dirty="0">
                <a:solidFill>
                  <a:srgbClr val="0184B8"/>
                </a:solidFill>
                <a:latin typeface="Arial-BoldMT"/>
              </a:rPr>
              <a:t>VTP Client</a:t>
            </a:r>
          </a:p>
          <a:p>
            <a:r>
              <a:rPr lang="en-US" dirty="0">
                <a:solidFill>
                  <a:srgbClr val="000000"/>
                </a:solidFill>
                <a:latin typeface="ArialMT"/>
              </a:rPr>
              <a:t>• Client receives VLAN information from server.</a:t>
            </a:r>
          </a:p>
          <a:p>
            <a:r>
              <a:rPr lang="en-US" dirty="0">
                <a:solidFill>
                  <a:srgbClr val="000000"/>
                </a:solidFill>
                <a:latin typeface="ArialMT"/>
              </a:rPr>
              <a:t>• Client switches then have the same VLANs as</a:t>
            </a:r>
          </a:p>
          <a:p>
            <a:r>
              <a:rPr lang="en-US" dirty="0">
                <a:solidFill>
                  <a:srgbClr val="000000"/>
                </a:solidFill>
                <a:latin typeface="ArialMT"/>
              </a:rPr>
              <a:t>the server.</a:t>
            </a:r>
          </a:p>
          <a:p>
            <a:r>
              <a:rPr lang="en-US" dirty="0">
                <a:solidFill>
                  <a:srgbClr val="000000"/>
                </a:solidFill>
                <a:latin typeface="ArialMT"/>
              </a:rPr>
              <a:t>• Client does not save VLAN information. It is</a:t>
            </a:r>
          </a:p>
          <a:p>
            <a:r>
              <a:rPr lang="en-US" dirty="0">
                <a:solidFill>
                  <a:srgbClr val="000000"/>
                </a:solidFill>
                <a:latin typeface="ArialMT"/>
              </a:rPr>
              <a:t>held only in RAM and lost if switch is powered</a:t>
            </a:r>
          </a:p>
          <a:p>
            <a:r>
              <a:rPr lang="en-US" dirty="0">
                <a:solidFill>
                  <a:srgbClr val="000000"/>
                </a:solidFill>
                <a:latin typeface="ArialMT"/>
              </a:rPr>
              <a:t>off.</a:t>
            </a:r>
          </a:p>
          <a:p>
            <a:r>
              <a:rPr lang="en-US" dirty="0">
                <a:solidFill>
                  <a:srgbClr val="000000"/>
                </a:solidFill>
                <a:latin typeface="ArialMT"/>
              </a:rPr>
              <a:t>• You can not change the VLAN configuration on</a:t>
            </a:r>
          </a:p>
          <a:p>
            <a:r>
              <a:rPr lang="en-US" dirty="0">
                <a:solidFill>
                  <a:srgbClr val="000000"/>
                </a:solidFill>
                <a:latin typeface="ArialMT"/>
              </a:rPr>
              <a:t>a VTP client.</a:t>
            </a:r>
          </a:p>
          <a:p>
            <a:r>
              <a:rPr lang="en-US" sz="1600" dirty="0">
                <a:solidFill>
                  <a:srgbClr val="000000"/>
                </a:solidFill>
                <a:latin typeface="ArialMT"/>
              </a:rPr>
              <a:t>– It must be changed on the VTP server and updated</a:t>
            </a:r>
          </a:p>
          <a:p>
            <a:r>
              <a:rPr lang="en-US" sz="1600" dirty="0">
                <a:solidFill>
                  <a:srgbClr val="000000"/>
                </a:solidFill>
                <a:latin typeface="ArialMT"/>
              </a:rPr>
              <a:t>via VTP.</a:t>
            </a:r>
            <a:endParaRPr lang="en-US" dirty="0"/>
          </a:p>
        </p:txBody>
      </p:sp>
    </p:spTree>
    <p:extLst>
      <p:ext uri="{BB962C8B-B14F-4D97-AF65-F5344CB8AC3E}">
        <p14:creationId xmlns:p14="http://schemas.microsoft.com/office/powerpoint/2010/main" val="8276283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59395"/>
            <a:ext cx="6096000" cy="2739211"/>
          </a:xfrm>
          <a:prstGeom prst="rect">
            <a:avLst/>
          </a:prstGeom>
        </p:spPr>
        <p:txBody>
          <a:bodyPr>
            <a:spAutoFit/>
          </a:bodyPr>
          <a:lstStyle/>
          <a:p>
            <a:r>
              <a:rPr lang="en-US" sz="2800" b="1" dirty="0">
                <a:solidFill>
                  <a:srgbClr val="0184B8"/>
                </a:solidFill>
                <a:latin typeface="Arial-BoldMT"/>
              </a:rPr>
              <a:t>VTP Defaults</a:t>
            </a:r>
          </a:p>
          <a:p>
            <a:r>
              <a:rPr lang="en-US" dirty="0">
                <a:solidFill>
                  <a:srgbClr val="000000"/>
                </a:solidFill>
                <a:latin typeface="ArialMT"/>
              </a:rPr>
              <a:t>• Version 1. (Versions 2 and 3 also exist.)</a:t>
            </a:r>
          </a:p>
          <a:p>
            <a:r>
              <a:rPr lang="en-US" dirty="0">
                <a:solidFill>
                  <a:srgbClr val="000000"/>
                </a:solidFill>
                <a:latin typeface="ArialMT"/>
              </a:rPr>
              <a:t>• VTP domain name is not set.</a:t>
            </a:r>
          </a:p>
          <a:p>
            <a:r>
              <a:rPr lang="en-US" dirty="0">
                <a:solidFill>
                  <a:srgbClr val="000000"/>
                </a:solidFill>
                <a:latin typeface="ArialMT"/>
              </a:rPr>
              <a:t>• VTP mode server</a:t>
            </a:r>
          </a:p>
          <a:p>
            <a:r>
              <a:rPr lang="nl-NL" dirty="0">
                <a:solidFill>
                  <a:srgbClr val="000000"/>
                </a:solidFill>
                <a:latin typeface="ArialMT"/>
              </a:rPr>
              <a:t>• One active VLAN, VLAN 1</a:t>
            </a:r>
          </a:p>
          <a:p>
            <a:r>
              <a:rPr lang="en-US" dirty="0">
                <a:solidFill>
                  <a:srgbClr val="000000"/>
                </a:solidFill>
                <a:latin typeface="ArialMT"/>
              </a:rPr>
              <a:t>• Configuration revision number 0</a:t>
            </a:r>
          </a:p>
          <a:p>
            <a:r>
              <a:rPr lang="en-US" dirty="0">
                <a:solidFill>
                  <a:srgbClr val="000000"/>
                </a:solidFill>
                <a:latin typeface="ArialMT"/>
              </a:rPr>
              <a:t>• Any switches added to a domain should be in</a:t>
            </a:r>
          </a:p>
          <a:p>
            <a:r>
              <a:rPr lang="en-US" dirty="0">
                <a:solidFill>
                  <a:srgbClr val="000000"/>
                </a:solidFill>
                <a:latin typeface="ArialMT"/>
              </a:rPr>
              <a:t>the default condition or they may send</a:t>
            </a:r>
          </a:p>
          <a:p>
            <a:r>
              <a:rPr lang="en-US" dirty="0">
                <a:solidFill>
                  <a:srgbClr val="000000"/>
                </a:solidFill>
                <a:latin typeface="ArialMT"/>
              </a:rPr>
              <a:t>unwanted information to other switches.</a:t>
            </a:r>
            <a:endParaRPr lang="en-US" dirty="0"/>
          </a:p>
        </p:txBody>
      </p:sp>
    </p:spTree>
    <p:extLst>
      <p:ext uri="{BB962C8B-B14F-4D97-AF65-F5344CB8AC3E}">
        <p14:creationId xmlns:p14="http://schemas.microsoft.com/office/powerpoint/2010/main" val="11151359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6655" y="1500676"/>
            <a:ext cx="4641774" cy="3570208"/>
          </a:xfrm>
          <a:prstGeom prst="rect">
            <a:avLst/>
          </a:prstGeom>
        </p:spPr>
        <p:txBody>
          <a:bodyPr wrap="square">
            <a:spAutoFit/>
          </a:bodyPr>
          <a:lstStyle/>
          <a:p>
            <a:r>
              <a:rPr lang="en-US" sz="2800" b="1" dirty="0">
                <a:solidFill>
                  <a:srgbClr val="0184B8"/>
                </a:solidFill>
                <a:latin typeface="Arial-BoldMT"/>
              </a:rPr>
              <a:t>VTP Features</a:t>
            </a:r>
          </a:p>
          <a:p>
            <a:r>
              <a:rPr lang="en-US" dirty="0">
                <a:solidFill>
                  <a:srgbClr val="000000"/>
                </a:solidFill>
                <a:latin typeface="ArialMT"/>
              </a:rPr>
              <a:t>• VTP Pruning - VTP pruning</a:t>
            </a:r>
          </a:p>
          <a:p>
            <a:r>
              <a:rPr lang="en-US" dirty="0">
                <a:solidFill>
                  <a:srgbClr val="000000"/>
                </a:solidFill>
                <a:latin typeface="ArialMT"/>
              </a:rPr>
              <a:t>increases available network</a:t>
            </a:r>
          </a:p>
          <a:p>
            <a:r>
              <a:rPr lang="en-US" dirty="0">
                <a:solidFill>
                  <a:srgbClr val="000000"/>
                </a:solidFill>
                <a:latin typeface="ArialMT"/>
              </a:rPr>
              <a:t>bandwidth by restricting</a:t>
            </a:r>
          </a:p>
          <a:p>
            <a:r>
              <a:rPr lang="en-US" dirty="0">
                <a:solidFill>
                  <a:srgbClr val="000000"/>
                </a:solidFill>
                <a:latin typeface="ArialMT"/>
              </a:rPr>
              <a:t>flooded traffic to those trunk</a:t>
            </a:r>
          </a:p>
          <a:p>
            <a:r>
              <a:rPr lang="en-US" dirty="0">
                <a:solidFill>
                  <a:srgbClr val="000000"/>
                </a:solidFill>
                <a:latin typeface="ArialMT"/>
              </a:rPr>
              <a:t>links that the traffic must use to</a:t>
            </a:r>
          </a:p>
          <a:p>
            <a:r>
              <a:rPr lang="en-US" dirty="0">
                <a:solidFill>
                  <a:srgbClr val="000000"/>
                </a:solidFill>
                <a:latin typeface="ArialMT"/>
              </a:rPr>
              <a:t>reach the destination devices.</a:t>
            </a:r>
          </a:p>
          <a:p>
            <a:r>
              <a:rPr lang="en-US" dirty="0">
                <a:solidFill>
                  <a:srgbClr val="000000"/>
                </a:solidFill>
                <a:latin typeface="ArialMT"/>
              </a:rPr>
              <a:t>• Without VTP pruning, a switch floods</a:t>
            </a:r>
          </a:p>
          <a:p>
            <a:r>
              <a:rPr lang="en-US" dirty="0">
                <a:solidFill>
                  <a:srgbClr val="000000"/>
                </a:solidFill>
                <a:latin typeface="ArialMT"/>
              </a:rPr>
              <a:t>broadcast, multicast, and unknown unicast</a:t>
            </a:r>
          </a:p>
          <a:p>
            <a:r>
              <a:rPr lang="en-US" dirty="0">
                <a:solidFill>
                  <a:srgbClr val="000000"/>
                </a:solidFill>
                <a:latin typeface="ArialMT"/>
              </a:rPr>
              <a:t>traffic across all trunk links within a VTP</a:t>
            </a:r>
          </a:p>
          <a:p>
            <a:r>
              <a:rPr lang="en-US" dirty="0">
                <a:solidFill>
                  <a:srgbClr val="000000"/>
                </a:solidFill>
                <a:latin typeface="ArialMT"/>
              </a:rPr>
              <a:t>domain even though receiving switches</a:t>
            </a:r>
          </a:p>
          <a:p>
            <a:r>
              <a:rPr lang="en-US" dirty="0">
                <a:solidFill>
                  <a:srgbClr val="000000"/>
                </a:solidFill>
                <a:latin typeface="ArialMT"/>
              </a:rPr>
              <a:t>might discard them.</a:t>
            </a:r>
            <a:endParaRPr lang="en-US" dirty="0"/>
          </a:p>
        </p:txBody>
      </p:sp>
      <p:sp>
        <p:nvSpPr>
          <p:cNvPr id="3" name="Rectangle 2"/>
          <p:cNvSpPr/>
          <p:nvPr/>
        </p:nvSpPr>
        <p:spPr>
          <a:xfrm>
            <a:off x="6158429" y="1500676"/>
            <a:ext cx="4575672" cy="2185214"/>
          </a:xfrm>
          <a:prstGeom prst="rect">
            <a:avLst/>
          </a:prstGeom>
        </p:spPr>
        <p:txBody>
          <a:bodyPr wrap="square">
            <a:spAutoFit/>
          </a:bodyPr>
          <a:lstStyle/>
          <a:p>
            <a:r>
              <a:rPr lang="en-US" sz="2800" b="1" dirty="0">
                <a:solidFill>
                  <a:srgbClr val="0184B8"/>
                </a:solidFill>
                <a:latin typeface="Arial-BoldMT"/>
              </a:rPr>
              <a:t>VTP Pruning</a:t>
            </a:r>
          </a:p>
          <a:p>
            <a:r>
              <a:rPr lang="en-US" dirty="0">
                <a:solidFill>
                  <a:srgbClr val="000000"/>
                </a:solidFill>
                <a:latin typeface="ArialMT"/>
              </a:rPr>
              <a:t>• Disabled by default</a:t>
            </a:r>
          </a:p>
          <a:p>
            <a:r>
              <a:rPr lang="en-US" dirty="0">
                <a:solidFill>
                  <a:srgbClr val="000000"/>
                </a:solidFill>
                <a:latin typeface="ArialMT"/>
              </a:rPr>
              <a:t>• Enable it on one server in domain.</a:t>
            </a:r>
          </a:p>
          <a:p>
            <a:r>
              <a:rPr lang="en-US" dirty="0">
                <a:solidFill>
                  <a:srgbClr val="000000"/>
                </a:solidFill>
                <a:latin typeface="ArialMT"/>
              </a:rPr>
              <a:t>• Stops VLAN traffic from being sent on links</a:t>
            </a:r>
          </a:p>
          <a:p>
            <a:r>
              <a:rPr lang="en-US" dirty="0">
                <a:solidFill>
                  <a:srgbClr val="000000"/>
                </a:solidFill>
                <a:latin typeface="ArialMT"/>
              </a:rPr>
              <a:t>that do not lead to devices on that VLAN.</a:t>
            </a:r>
          </a:p>
          <a:p>
            <a:r>
              <a:rPr lang="en-US" dirty="0">
                <a:solidFill>
                  <a:srgbClr val="000000"/>
                </a:solidFill>
                <a:latin typeface="ArialMT"/>
              </a:rPr>
              <a:t>• Cuts down on traffic on trunk links.</a:t>
            </a:r>
            <a:endParaRPr lang="en-US" dirty="0"/>
          </a:p>
        </p:txBody>
      </p:sp>
    </p:spTree>
    <p:extLst>
      <p:ext uri="{BB962C8B-B14F-4D97-AF65-F5344CB8AC3E}">
        <p14:creationId xmlns:p14="http://schemas.microsoft.com/office/powerpoint/2010/main" val="5385968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09500" y="2063303"/>
            <a:ext cx="5837401" cy="2709360"/>
          </a:xfrm>
          <a:prstGeom prst="rect">
            <a:avLst/>
          </a:prstGeom>
        </p:spPr>
      </p:pic>
    </p:spTree>
    <p:extLst>
      <p:ext uri="{BB962C8B-B14F-4D97-AF65-F5344CB8AC3E}">
        <p14:creationId xmlns:p14="http://schemas.microsoft.com/office/powerpoint/2010/main" val="22338944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7151" y="944069"/>
            <a:ext cx="6096000" cy="2369880"/>
          </a:xfrm>
          <a:prstGeom prst="rect">
            <a:avLst/>
          </a:prstGeom>
        </p:spPr>
        <p:txBody>
          <a:bodyPr>
            <a:spAutoFit/>
          </a:bodyPr>
          <a:lstStyle/>
          <a:p>
            <a:r>
              <a:rPr lang="en-US" sz="2800" b="1" dirty="0">
                <a:solidFill>
                  <a:srgbClr val="0184B8"/>
                </a:solidFill>
                <a:latin typeface="Arial-BoldMT"/>
              </a:rPr>
              <a:t>Commands on VTP Server</a:t>
            </a:r>
          </a:p>
          <a:p>
            <a:r>
              <a:rPr lang="en-US" dirty="0">
                <a:solidFill>
                  <a:srgbClr val="000000"/>
                </a:solidFill>
                <a:latin typeface="ArialMT"/>
              </a:rPr>
              <a:t>• </a:t>
            </a:r>
            <a:r>
              <a:rPr lang="en-US" dirty="0">
                <a:solidFill>
                  <a:srgbClr val="000000"/>
                </a:solidFill>
                <a:latin typeface="CourierNewPSMT"/>
              </a:rPr>
              <a:t>SW1(</a:t>
            </a:r>
            <a:r>
              <a:rPr lang="en-US" dirty="0" err="1">
                <a:solidFill>
                  <a:srgbClr val="000000"/>
                </a:solidFill>
                <a:latin typeface="CourierNewPSMT"/>
              </a:rPr>
              <a:t>config</a:t>
            </a:r>
            <a:r>
              <a:rPr lang="en-US" dirty="0">
                <a:solidFill>
                  <a:srgbClr val="000000"/>
                </a:solidFill>
                <a:latin typeface="CourierNewPSMT"/>
              </a:rPr>
              <a:t>)#</a:t>
            </a:r>
            <a:r>
              <a:rPr lang="en-US" b="1" dirty="0" err="1">
                <a:solidFill>
                  <a:srgbClr val="000000"/>
                </a:solidFill>
                <a:latin typeface="CourierNewPS-BoldMT"/>
              </a:rPr>
              <a:t>vtp</a:t>
            </a:r>
            <a:r>
              <a:rPr lang="en-US" b="1" dirty="0">
                <a:solidFill>
                  <a:srgbClr val="000000"/>
                </a:solidFill>
                <a:latin typeface="CourierNewPS-BoldMT"/>
              </a:rPr>
              <a:t> domain cisco1</a:t>
            </a:r>
          </a:p>
          <a:p>
            <a:r>
              <a:rPr lang="en-US" dirty="0">
                <a:solidFill>
                  <a:srgbClr val="000000"/>
                </a:solidFill>
                <a:latin typeface="ArialMT"/>
              </a:rPr>
              <a:t>• </a:t>
            </a:r>
            <a:r>
              <a:rPr lang="en-US" dirty="0">
                <a:solidFill>
                  <a:srgbClr val="000000"/>
                </a:solidFill>
                <a:latin typeface="CourierNewPSMT"/>
              </a:rPr>
              <a:t>SW1(</a:t>
            </a:r>
            <a:r>
              <a:rPr lang="en-US" dirty="0" err="1">
                <a:solidFill>
                  <a:srgbClr val="000000"/>
                </a:solidFill>
                <a:latin typeface="CourierNewPSMT"/>
              </a:rPr>
              <a:t>config</a:t>
            </a:r>
            <a:r>
              <a:rPr lang="en-US" dirty="0">
                <a:solidFill>
                  <a:srgbClr val="000000"/>
                </a:solidFill>
                <a:latin typeface="CourierNewPSMT"/>
              </a:rPr>
              <a:t>)#</a:t>
            </a:r>
            <a:r>
              <a:rPr lang="en-US" dirty="0" err="1">
                <a:solidFill>
                  <a:srgbClr val="000000"/>
                </a:solidFill>
                <a:latin typeface="CourierNewPSMT"/>
              </a:rPr>
              <a:t>vtp</a:t>
            </a:r>
            <a:r>
              <a:rPr lang="en-US" dirty="0">
                <a:solidFill>
                  <a:srgbClr val="000000"/>
                </a:solidFill>
                <a:latin typeface="CourierNewPSMT"/>
              </a:rPr>
              <a:t> password cisco</a:t>
            </a:r>
          </a:p>
          <a:p>
            <a:r>
              <a:rPr lang="en-US" sz="1600" dirty="0">
                <a:solidFill>
                  <a:srgbClr val="000000"/>
                </a:solidFill>
                <a:latin typeface="ArialMT"/>
              </a:rPr>
              <a:t>– (Password is optional)</a:t>
            </a:r>
          </a:p>
          <a:p>
            <a:r>
              <a:rPr lang="en-US" dirty="0">
                <a:solidFill>
                  <a:srgbClr val="000000"/>
                </a:solidFill>
                <a:latin typeface="ArialMT"/>
              </a:rPr>
              <a:t>• Server mode is default, but if it was changed:</a:t>
            </a:r>
          </a:p>
          <a:p>
            <a:r>
              <a:rPr lang="en-US" sz="1600" dirty="0">
                <a:solidFill>
                  <a:srgbClr val="000000"/>
                </a:solidFill>
                <a:latin typeface="ArialMT"/>
              </a:rPr>
              <a:t>– </a:t>
            </a:r>
            <a:r>
              <a:rPr lang="en-US" sz="1600" dirty="0">
                <a:solidFill>
                  <a:srgbClr val="000000"/>
                </a:solidFill>
                <a:latin typeface="CourierNewPSMT"/>
              </a:rPr>
              <a:t>SW1(</a:t>
            </a:r>
            <a:r>
              <a:rPr lang="en-US" sz="1600" dirty="0" err="1">
                <a:solidFill>
                  <a:srgbClr val="000000"/>
                </a:solidFill>
                <a:latin typeface="CourierNewPSMT"/>
              </a:rPr>
              <a:t>config</a:t>
            </a:r>
            <a:r>
              <a:rPr lang="en-US" sz="1600" dirty="0">
                <a:solidFill>
                  <a:srgbClr val="000000"/>
                </a:solidFill>
                <a:latin typeface="CourierNewPSMT"/>
              </a:rPr>
              <a:t>)#</a:t>
            </a:r>
            <a:r>
              <a:rPr lang="en-US" sz="1600" dirty="0" err="1">
                <a:solidFill>
                  <a:srgbClr val="000000"/>
                </a:solidFill>
                <a:latin typeface="CourierNewPSMT"/>
              </a:rPr>
              <a:t>vtp</a:t>
            </a:r>
            <a:r>
              <a:rPr lang="en-US" sz="1600" dirty="0">
                <a:solidFill>
                  <a:srgbClr val="000000"/>
                </a:solidFill>
                <a:latin typeface="CourierNewPSMT"/>
              </a:rPr>
              <a:t> mode server</a:t>
            </a:r>
          </a:p>
          <a:p>
            <a:r>
              <a:rPr lang="en-US" dirty="0">
                <a:solidFill>
                  <a:srgbClr val="000000"/>
                </a:solidFill>
                <a:latin typeface="ArialMT"/>
              </a:rPr>
              <a:t>• Version 1 is default, but command is:</a:t>
            </a:r>
          </a:p>
          <a:p>
            <a:r>
              <a:rPr lang="en-US" sz="1600" dirty="0">
                <a:solidFill>
                  <a:srgbClr val="000000"/>
                </a:solidFill>
                <a:latin typeface="ArialMT"/>
              </a:rPr>
              <a:t>– </a:t>
            </a:r>
            <a:r>
              <a:rPr lang="en-US" sz="1600" dirty="0">
                <a:solidFill>
                  <a:srgbClr val="000000"/>
                </a:solidFill>
                <a:latin typeface="CourierNewPSMT"/>
              </a:rPr>
              <a:t>SW1(</a:t>
            </a:r>
            <a:r>
              <a:rPr lang="en-US" sz="1600" dirty="0" err="1">
                <a:solidFill>
                  <a:srgbClr val="000000"/>
                </a:solidFill>
                <a:latin typeface="CourierNewPSMT"/>
              </a:rPr>
              <a:t>config</a:t>
            </a:r>
            <a:r>
              <a:rPr lang="en-US" sz="1600" dirty="0">
                <a:solidFill>
                  <a:srgbClr val="000000"/>
                </a:solidFill>
                <a:latin typeface="CourierNewPSMT"/>
              </a:rPr>
              <a:t>)#</a:t>
            </a:r>
            <a:r>
              <a:rPr lang="en-US" sz="1600" dirty="0" err="1">
                <a:solidFill>
                  <a:srgbClr val="000000"/>
                </a:solidFill>
                <a:latin typeface="CourierNewPSMT"/>
              </a:rPr>
              <a:t>vtp</a:t>
            </a:r>
            <a:r>
              <a:rPr lang="en-US" sz="1600" dirty="0">
                <a:solidFill>
                  <a:srgbClr val="000000"/>
                </a:solidFill>
                <a:latin typeface="CourierNewPSMT"/>
              </a:rPr>
              <a:t> version 1</a:t>
            </a:r>
            <a:endParaRPr lang="en-US" dirty="0"/>
          </a:p>
        </p:txBody>
      </p:sp>
      <p:sp>
        <p:nvSpPr>
          <p:cNvPr id="3" name="Rectangle 2"/>
          <p:cNvSpPr/>
          <p:nvPr/>
        </p:nvSpPr>
        <p:spPr>
          <a:xfrm>
            <a:off x="3147151" y="3313949"/>
            <a:ext cx="6096000" cy="1877437"/>
          </a:xfrm>
          <a:prstGeom prst="rect">
            <a:avLst/>
          </a:prstGeom>
        </p:spPr>
        <p:txBody>
          <a:bodyPr>
            <a:spAutoFit/>
          </a:bodyPr>
          <a:lstStyle/>
          <a:p>
            <a:r>
              <a:rPr lang="en-US" sz="2800" b="1" dirty="0">
                <a:solidFill>
                  <a:srgbClr val="0184B8"/>
                </a:solidFill>
                <a:latin typeface="Arial-BoldMT"/>
              </a:rPr>
              <a:t>Commands on VTP Server</a:t>
            </a:r>
          </a:p>
          <a:p>
            <a:r>
              <a:rPr lang="en-US" dirty="0">
                <a:solidFill>
                  <a:srgbClr val="000000"/>
                </a:solidFill>
                <a:latin typeface="ArialMT"/>
              </a:rPr>
              <a:t>• Create VLANs</a:t>
            </a:r>
          </a:p>
          <a:p>
            <a:r>
              <a:rPr lang="en-US" dirty="0">
                <a:solidFill>
                  <a:srgbClr val="000000"/>
                </a:solidFill>
                <a:latin typeface="ArialMT"/>
              </a:rPr>
              <a:t>• Check that link is a trunk.</a:t>
            </a:r>
          </a:p>
          <a:p>
            <a:r>
              <a:rPr lang="en-US" dirty="0">
                <a:solidFill>
                  <a:srgbClr val="000000"/>
                </a:solidFill>
                <a:latin typeface="ArialMT"/>
              </a:rPr>
              <a:t>• Check VTP operation</a:t>
            </a:r>
          </a:p>
          <a:p>
            <a:r>
              <a:rPr lang="en-US" sz="1600" dirty="0">
                <a:solidFill>
                  <a:srgbClr val="000000"/>
                </a:solidFill>
                <a:latin typeface="ArialMT"/>
              </a:rPr>
              <a:t>– </a:t>
            </a:r>
            <a:r>
              <a:rPr lang="en-US" sz="1600" dirty="0">
                <a:solidFill>
                  <a:srgbClr val="000000"/>
                </a:solidFill>
                <a:latin typeface="CourierNewPSMT"/>
              </a:rPr>
              <a:t>SW1# </a:t>
            </a:r>
            <a:r>
              <a:rPr lang="en-US" sz="1600" b="1" dirty="0">
                <a:solidFill>
                  <a:srgbClr val="000000"/>
                </a:solidFill>
                <a:latin typeface="CourierNewPS-BoldMT"/>
              </a:rPr>
              <a:t>show </a:t>
            </a:r>
            <a:r>
              <a:rPr lang="en-US" sz="1600" b="1" dirty="0" err="1">
                <a:solidFill>
                  <a:srgbClr val="000000"/>
                </a:solidFill>
                <a:latin typeface="CourierNewPS-BoldMT"/>
              </a:rPr>
              <a:t>vtp</a:t>
            </a:r>
            <a:r>
              <a:rPr lang="en-US" sz="1600" b="1" dirty="0">
                <a:solidFill>
                  <a:srgbClr val="000000"/>
                </a:solidFill>
                <a:latin typeface="CourierNewPS-BoldMT"/>
              </a:rPr>
              <a:t> status</a:t>
            </a:r>
          </a:p>
          <a:p>
            <a:r>
              <a:rPr lang="en-US" dirty="0">
                <a:solidFill>
                  <a:srgbClr val="000000"/>
                </a:solidFill>
                <a:latin typeface="ArialMT"/>
              </a:rPr>
              <a:t>• Assign switch ports to VLANs.</a:t>
            </a:r>
            <a:endParaRPr lang="en-US" dirty="0"/>
          </a:p>
        </p:txBody>
      </p:sp>
    </p:spTree>
    <p:extLst>
      <p:ext uri="{BB962C8B-B14F-4D97-AF65-F5344CB8AC3E}">
        <p14:creationId xmlns:p14="http://schemas.microsoft.com/office/powerpoint/2010/main" val="5258699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4794" y="1003005"/>
            <a:ext cx="6096000" cy="1877437"/>
          </a:xfrm>
          <a:prstGeom prst="rect">
            <a:avLst/>
          </a:prstGeom>
        </p:spPr>
        <p:txBody>
          <a:bodyPr>
            <a:spAutoFit/>
          </a:bodyPr>
          <a:lstStyle/>
          <a:p>
            <a:r>
              <a:rPr lang="en-US" sz="2800" b="1" dirty="0">
                <a:solidFill>
                  <a:srgbClr val="0184B8"/>
                </a:solidFill>
                <a:latin typeface="Arial-BoldMT"/>
              </a:rPr>
              <a:t>Client configuration</a:t>
            </a:r>
          </a:p>
          <a:p>
            <a:r>
              <a:rPr lang="en-US" dirty="0">
                <a:solidFill>
                  <a:srgbClr val="000000"/>
                </a:solidFill>
                <a:latin typeface="ArialMT"/>
              </a:rPr>
              <a:t>• </a:t>
            </a:r>
            <a:r>
              <a:rPr lang="en-US" dirty="0">
                <a:solidFill>
                  <a:srgbClr val="000000"/>
                </a:solidFill>
                <a:latin typeface="CourierNewPSMT"/>
              </a:rPr>
              <a:t>SW2(</a:t>
            </a:r>
            <a:r>
              <a:rPr lang="en-US" dirty="0" err="1">
                <a:solidFill>
                  <a:srgbClr val="000000"/>
                </a:solidFill>
                <a:latin typeface="CourierNewPSMT"/>
              </a:rPr>
              <a:t>config</a:t>
            </a:r>
            <a:r>
              <a:rPr lang="en-US" dirty="0">
                <a:solidFill>
                  <a:srgbClr val="000000"/>
                </a:solidFill>
                <a:latin typeface="CourierNewPSMT"/>
              </a:rPr>
              <a:t>)#</a:t>
            </a:r>
            <a:r>
              <a:rPr lang="en-US" b="1" dirty="0" err="1">
                <a:solidFill>
                  <a:srgbClr val="000000"/>
                </a:solidFill>
                <a:latin typeface="CourierNewPS-BoldMT"/>
              </a:rPr>
              <a:t>vtp</a:t>
            </a:r>
            <a:r>
              <a:rPr lang="en-US" b="1" dirty="0">
                <a:solidFill>
                  <a:srgbClr val="000000"/>
                </a:solidFill>
                <a:latin typeface="CourierNewPS-BoldMT"/>
              </a:rPr>
              <a:t> mode client</a:t>
            </a:r>
          </a:p>
          <a:p>
            <a:r>
              <a:rPr lang="en-US" dirty="0">
                <a:solidFill>
                  <a:srgbClr val="000000"/>
                </a:solidFill>
                <a:latin typeface="ArialMT"/>
              </a:rPr>
              <a:t>• Check that link is a trunk.</a:t>
            </a:r>
          </a:p>
          <a:p>
            <a:r>
              <a:rPr lang="en-US" dirty="0">
                <a:solidFill>
                  <a:srgbClr val="000000"/>
                </a:solidFill>
                <a:latin typeface="ArialMT"/>
              </a:rPr>
              <a:t>• Check VTP operation</a:t>
            </a:r>
          </a:p>
          <a:p>
            <a:r>
              <a:rPr lang="en-US" sz="1600" dirty="0">
                <a:solidFill>
                  <a:srgbClr val="000000"/>
                </a:solidFill>
                <a:latin typeface="ArialMT"/>
              </a:rPr>
              <a:t>– </a:t>
            </a:r>
            <a:r>
              <a:rPr lang="en-US" sz="1600" dirty="0">
                <a:solidFill>
                  <a:srgbClr val="000000"/>
                </a:solidFill>
                <a:latin typeface="CourierNewPSMT"/>
              </a:rPr>
              <a:t>SW2# </a:t>
            </a:r>
            <a:r>
              <a:rPr lang="en-US" sz="1600" b="1" dirty="0">
                <a:solidFill>
                  <a:srgbClr val="000000"/>
                </a:solidFill>
                <a:latin typeface="CourierNewPS-BoldMT"/>
              </a:rPr>
              <a:t>show </a:t>
            </a:r>
            <a:r>
              <a:rPr lang="en-US" sz="1600" b="1" dirty="0" err="1">
                <a:solidFill>
                  <a:srgbClr val="000000"/>
                </a:solidFill>
                <a:latin typeface="CourierNewPS-BoldMT"/>
              </a:rPr>
              <a:t>vtp</a:t>
            </a:r>
            <a:r>
              <a:rPr lang="en-US" sz="1600" b="1" dirty="0">
                <a:solidFill>
                  <a:srgbClr val="000000"/>
                </a:solidFill>
                <a:latin typeface="CourierNewPS-BoldMT"/>
              </a:rPr>
              <a:t> status</a:t>
            </a:r>
          </a:p>
          <a:p>
            <a:r>
              <a:rPr lang="en-US" dirty="0">
                <a:solidFill>
                  <a:srgbClr val="000000"/>
                </a:solidFill>
                <a:latin typeface="ArialMT"/>
              </a:rPr>
              <a:t>• Assign switch ports to VLANs.</a:t>
            </a:r>
            <a:endParaRPr lang="en-US" dirty="0"/>
          </a:p>
        </p:txBody>
      </p:sp>
      <p:sp>
        <p:nvSpPr>
          <p:cNvPr id="3" name="Rectangle 2"/>
          <p:cNvSpPr/>
          <p:nvPr/>
        </p:nvSpPr>
        <p:spPr>
          <a:xfrm>
            <a:off x="4766631" y="2602364"/>
            <a:ext cx="6096000" cy="3570208"/>
          </a:xfrm>
          <a:prstGeom prst="rect">
            <a:avLst/>
          </a:prstGeom>
        </p:spPr>
        <p:txBody>
          <a:bodyPr>
            <a:spAutoFit/>
          </a:bodyPr>
          <a:lstStyle/>
          <a:p>
            <a:r>
              <a:rPr lang="en-US" sz="2800" b="1" dirty="0">
                <a:solidFill>
                  <a:srgbClr val="0184B8"/>
                </a:solidFill>
                <a:latin typeface="Arial-BoldMT"/>
              </a:rPr>
              <a:t>Show </a:t>
            </a:r>
            <a:r>
              <a:rPr lang="en-US" sz="2800" b="1" dirty="0" err="1">
                <a:solidFill>
                  <a:srgbClr val="0184B8"/>
                </a:solidFill>
                <a:latin typeface="Arial-BoldMT"/>
              </a:rPr>
              <a:t>vtp</a:t>
            </a:r>
            <a:r>
              <a:rPr lang="en-US" sz="2800" b="1" dirty="0">
                <a:solidFill>
                  <a:srgbClr val="0184B8"/>
                </a:solidFill>
                <a:latin typeface="Arial-BoldMT"/>
              </a:rPr>
              <a:t> status</a:t>
            </a:r>
          </a:p>
          <a:p>
            <a:r>
              <a:rPr lang="en-US" dirty="0">
                <a:solidFill>
                  <a:srgbClr val="000000"/>
                </a:solidFill>
                <a:latin typeface="ArialMT"/>
              </a:rPr>
              <a:t>• VTP Version</a:t>
            </a:r>
          </a:p>
          <a:p>
            <a:r>
              <a:rPr lang="en-US" dirty="0">
                <a:solidFill>
                  <a:srgbClr val="000000"/>
                </a:solidFill>
                <a:latin typeface="ArialMT"/>
              </a:rPr>
              <a:t>• Maximum VLANs Supported</a:t>
            </a:r>
          </a:p>
          <a:p>
            <a:r>
              <a:rPr lang="en-US" dirty="0">
                <a:solidFill>
                  <a:srgbClr val="000000"/>
                </a:solidFill>
                <a:latin typeface="ArialMT"/>
              </a:rPr>
              <a:t>• Number of Existing VLANs</a:t>
            </a:r>
          </a:p>
          <a:p>
            <a:r>
              <a:rPr lang="en-US" dirty="0">
                <a:solidFill>
                  <a:srgbClr val="000000"/>
                </a:solidFill>
                <a:latin typeface="ArialMT"/>
              </a:rPr>
              <a:t>• VTP Operating Mode- server, client, or</a:t>
            </a:r>
          </a:p>
          <a:p>
            <a:r>
              <a:rPr lang="en-US" dirty="0">
                <a:solidFill>
                  <a:srgbClr val="000000"/>
                </a:solidFill>
                <a:latin typeface="ArialMT"/>
              </a:rPr>
              <a:t>transparent.</a:t>
            </a:r>
          </a:p>
          <a:p>
            <a:r>
              <a:rPr lang="en-US" dirty="0">
                <a:solidFill>
                  <a:srgbClr val="000000"/>
                </a:solidFill>
                <a:latin typeface="ArialMT"/>
              </a:rPr>
              <a:t>• VTP Domain Name</a:t>
            </a:r>
          </a:p>
          <a:p>
            <a:r>
              <a:rPr lang="en-US" dirty="0">
                <a:solidFill>
                  <a:srgbClr val="000000"/>
                </a:solidFill>
                <a:latin typeface="ArialMT"/>
              </a:rPr>
              <a:t>• VTP Pruning Mode</a:t>
            </a:r>
          </a:p>
          <a:p>
            <a:r>
              <a:rPr lang="en-US" dirty="0">
                <a:solidFill>
                  <a:srgbClr val="000000"/>
                </a:solidFill>
                <a:latin typeface="ArialMT"/>
              </a:rPr>
              <a:t>• VTP V2 Mode (disabled by default)</a:t>
            </a:r>
          </a:p>
          <a:p>
            <a:r>
              <a:rPr lang="en-US" dirty="0">
                <a:solidFill>
                  <a:srgbClr val="000000"/>
                </a:solidFill>
                <a:latin typeface="ArialMT"/>
              </a:rPr>
              <a:t>• VTP Traps Generation</a:t>
            </a:r>
          </a:p>
          <a:p>
            <a:r>
              <a:rPr lang="en-US" dirty="0">
                <a:solidFill>
                  <a:srgbClr val="000000"/>
                </a:solidFill>
                <a:latin typeface="ArialMT"/>
              </a:rPr>
              <a:t>• MD5 Digest (checksum of VTP configuration)</a:t>
            </a:r>
          </a:p>
          <a:p>
            <a:r>
              <a:rPr lang="en-US" dirty="0">
                <a:solidFill>
                  <a:srgbClr val="000000"/>
                </a:solidFill>
                <a:latin typeface="ArialMT"/>
              </a:rPr>
              <a:t>• Configuration Last Modified</a:t>
            </a:r>
            <a:endParaRPr lang="en-US" dirty="0"/>
          </a:p>
        </p:txBody>
      </p:sp>
    </p:spTree>
    <p:extLst>
      <p:ext uri="{BB962C8B-B14F-4D97-AF65-F5344CB8AC3E}">
        <p14:creationId xmlns:p14="http://schemas.microsoft.com/office/powerpoint/2010/main" val="41031647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82396"/>
            <a:ext cx="6096000" cy="3293209"/>
          </a:xfrm>
          <a:prstGeom prst="rect">
            <a:avLst/>
          </a:prstGeom>
        </p:spPr>
        <p:txBody>
          <a:bodyPr>
            <a:spAutoFit/>
          </a:bodyPr>
          <a:lstStyle/>
          <a:p>
            <a:r>
              <a:rPr lang="en-US" sz="2800" b="1" dirty="0">
                <a:solidFill>
                  <a:srgbClr val="0184B8"/>
                </a:solidFill>
                <a:latin typeface="Arial-BoldMT"/>
              </a:rPr>
              <a:t>Troubleshooting</a:t>
            </a:r>
          </a:p>
          <a:p>
            <a:r>
              <a:rPr lang="en-US" dirty="0">
                <a:solidFill>
                  <a:srgbClr val="000000"/>
                </a:solidFill>
                <a:latin typeface="ArialMT"/>
              </a:rPr>
              <a:t>• VTP Version. It needs to be the same on all</a:t>
            </a:r>
          </a:p>
          <a:p>
            <a:r>
              <a:rPr lang="en-US" dirty="0">
                <a:solidFill>
                  <a:srgbClr val="000000"/>
                </a:solidFill>
                <a:latin typeface="ArialMT"/>
              </a:rPr>
              <a:t>switches in the domain.</a:t>
            </a:r>
          </a:p>
          <a:p>
            <a:r>
              <a:rPr lang="en-US" dirty="0">
                <a:solidFill>
                  <a:srgbClr val="000000"/>
                </a:solidFill>
                <a:latin typeface="ArialMT"/>
              </a:rPr>
              <a:t>• Domain name. Is it exactly the same on all</a:t>
            </a:r>
          </a:p>
          <a:p>
            <a:r>
              <a:rPr lang="en-US" dirty="0">
                <a:solidFill>
                  <a:srgbClr val="000000"/>
                </a:solidFill>
                <a:latin typeface="ArialMT"/>
              </a:rPr>
              <a:t>switches?</a:t>
            </a:r>
          </a:p>
          <a:p>
            <a:r>
              <a:rPr lang="en-US" dirty="0">
                <a:solidFill>
                  <a:srgbClr val="000000"/>
                </a:solidFill>
                <a:latin typeface="ArialMT"/>
              </a:rPr>
              <a:t>• VTP Password if any. Is it exactly the same on all</a:t>
            </a:r>
          </a:p>
          <a:p>
            <a:r>
              <a:rPr lang="en-US" dirty="0">
                <a:solidFill>
                  <a:srgbClr val="000000"/>
                </a:solidFill>
                <a:latin typeface="ArialMT"/>
              </a:rPr>
              <a:t>switches?</a:t>
            </a:r>
          </a:p>
          <a:p>
            <a:r>
              <a:rPr lang="en-US" dirty="0">
                <a:solidFill>
                  <a:srgbClr val="000000"/>
                </a:solidFill>
                <a:latin typeface="ArialMT"/>
              </a:rPr>
              <a:t>• Check that there is at least one server. Better to</a:t>
            </a:r>
          </a:p>
          <a:p>
            <a:r>
              <a:rPr lang="en-US" dirty="0">
                <a:solidFill>
                  <a:srgbClr val="000000"/>
                </a:solidFill>
                <a:latin typeface="ArialMT"/>
              </a:rPr>
              <a:t>have at least two.</a:t>
            </a:r>
          </a:p>
          <a:p>
            <a:r>
              <a:rPr lang="en-US" dirty="0">
                <a:solidFill>
                  <a:srgbClr val="000000"/>
                </a:solidFill>
                <a:latin typeface="ArialMT"/>
              </a:rPr>
              <a:t>• If you recently added a new switch, had its revision</a:t>
            </a:r>
          </a:p>
          <a:p>
            <a:r>
              <a:rPr lang="en-US" dirty="0">
                <a:solidFill>
                  <a:srgbClr val="000000"/>
                </a:solidFill>
                <a:latin typeface="ArialMT"/>
              </a:rPr>
              <a:t>number been set to 0?</a:t>
            </a:r>
            <a:endParaRPr lang="en-US" dirty="0"/>
          </a:p>
        </p:txBody>
      </p:sp>
    </p:spTree>
    <p:extLst>
      <p:ext uri="{BB962C8B-B14F-4D97-AF65-F5344CB8AC3E}">
        <p14:creationId xmlns:p14="http://schemas.microsoft.com/office/powerpoint/2010/main" val="19515309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575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7872-B6E8-415A-8535-08E72210037A}"/>
              </a:ext>
            </a:extLst>
          </p:cNvPr>
          <p:cNvSpPr>
            <a:spLocks noGrp="1"/>
          </p:cNvSpPr>
          <p:nvPr>
            <p:ph type="ctrTitle"/>
          </p:nvPr>
        </p:nvSpPr>
        <p:spPr/>
        <p:txBody>
          <a:bodyPr/>
          <a:lstStyle/>
          <a:p>
            <a:r>
              <a:rPr lang="en-US" dirty="0"/>
              <a:t>Chapter 8 – 3 Inter-VLAN Routing</a:t>
            </a:r>
          </a:p>
        </p:txBody>
      </p:sp>
      <p:sp>
        <p:nvSpPr>
          <p:cNvPr id="3" name="Subtitle 2">
            <a:extLst>
              <a:ext uri="{FF2B5EF4-FFF2-40B4-BE49-F238E27FC236}">
                <a16:creationId xmlns:a16="http://schemas.microsoft.com/office/drawing/2014/main" id="{53D4B2FD-2131-4F8A-8BE8-0C47A9CE8B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175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9780</Words>
  <Application>Microsoft Office PowerPoint</Application>
  <PresentationFormat>Widescreen</PresentationFormat>
  <Paragraphs>1550</Paragraphs>
  <Slides>214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214</vt:i4>
      </vt:variant>
    </vt:vector>
  </HeadingPairs>
  <TitlesOfParts>
    <vt:vector size="224" baseType="lpstr">
      <vt:lpstr>Arial</vt:lpstr>
      <vt:lpstr>Arial-BoldMT</vt:lpstr>
      <vt:lpstr>ArialMT</vt:lpstr>
      <vt:lpstr>Calibri</vt:lpstr>
      <vt:lpstr>Calibri Light</vt:lpstr>
      <vt:lpstr>CourierNewPS-BoldMT</vt:lpstr>
      <vt:lpstr>CourierNewPSMT</vt:lpstr>
      <vt:lpstr>HiraKakuProN-W3</vt:lpstr>
      <vt:lpstr>Lucida Sans Unicode</vt:lpstr>
      <vt:lpstr>Office Theme</vt:lpstr>
      <vt:lpstr>PowerPoint Presentation</vt:lpstr>
      <vt:lpstr>Part 1</vt:lpstr>
      <vt:lpstr>PowerPoint Presentation</vt:lpstr>
      <vt:lpstr>Physical Network Components</vt:lpstr>
      <vt:lpstr>PowerPoint Presentation</vt:lpstr>
      <vt:lpstr>Topologies</vt:lpstr>
      <vt:lpstr>PowerPoint Presentation</vt:lpstr>
      <vt:lpstr>General Concepts</vt:lpstr>
      <vt:lpstr>OSI Model</vt:lpstr>
      <vt:lpstr>Encapsulation</vt:lpstr>
      <vt:lpstr>PowerPoint Presentation</vt:lpstr>
      <vt:lpstr>PowerPoint Presentation</vt:lpstr>
      <vt:lpstr>PowerPoint Presentation</vt:lpstr>
      <vt:lpstr>Chapter 2  </vt:lpstr>
      <vt:lpstr>LAN Definition/Characteristics</vt:lpstr>
      <vt:lpstr>Physical LAN Components</vt:lpstr>
      <vt:lpstr>Switch Levels (Cisco)</vt:lpstr>
      <vt:lpstr>Ethernet History</vt:lpstr>
      <vt:lpstr>Where does Ethernet fit Into OSI Model?</vt:lpstr>
      <vt:lpstr>PowerPoint Presentation</vt:lpstr>
      <vt:lpstr>PowerPoint Presentation</vt:lpstr>
      <vt:lpstr>6.4: Ethernet Physical Layer Standards</vt:lpstr>
      <vt:lpstr>6.4: Ethernet Physical Layer Standards</vt:lpstr>
      <vt:lpstr>6.9: Ethernet MAC Layer Frame </vt:lpstr>
      <vt:lpstr>Ethernet MAC Addresses</vt:lpstr>
      <vt:lpstr>PowerPoint Presentation</vt:lpstr>
      <vt:lpstr>PowerPoint Presentation</vt:lpstr>
      <vt:lpstr>PowerPoint Presentation</vt:lpstr>
      <vt:lpstr>Fiber Optics</vt:lpstr>
      <vt:lpstr>Fiber Characteristics</vt:lpstr>
      <vt:lpstr>Some Current Standards</vt:lpstr>
      <vt:lpstr>PowerPoint Presentation</vt:lpstr>
      <vt:lpstr>PowerPoint Presentation</vt:lpstr>
      <vt:lpstr>PowerPoint Presentation</vt:lpstr>
      <vt:lpstr>Cisco IOS</vt:lpstr>
      <vt:lpstr>Cisco IOS</vt:lpstr>
      <vt:lpstr>PowerPoint Presentation</vt:lpstr>
      <vt:lpstr>PowerPoint Presentation</vt:lpstr>
      <vt:lpstr>PowerPoint Presentation</vt:lpstr>
      <vt:lpstr>Other Commands</vt:lpstr>
      <vt:lpstr>Cisco IOS Memory</vt:lpstr>
      <vt:lpstr>Startup-configuration/Running-configuration files</vt:lpstr>
      <vt:lpstr>Passwords</vt:lpstr>
      <vt:lpstr>Configuring Passwords</vt:lpstr>
      <vt:lpstr>IPv4 Remote Access</vt:lpstr>
      <vt:lpstr>Other Commands</vt:lpstr>
      <vt:lpstr>PowerPoint Presentation</vt:lpstr>
      <vt:lpstr>Switch Address Tables</vt:lpstr>
      <vt:lpstr>Basics</vt:lpstr>
      <vt:lpstr>PowerPoint Presentation</vt:lpstr>
      <vt:lpstr>Switch Reminders</vt:lpstr>
      <vt:lpstr>PowerPoint Presentation</vt:lpstr>
      <vt:lpstr>Port Security</vt:lpstr>
      <vt:lpstr>Port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8 – 1 VLAN’s</vt:lpstr>
      <vt:lpstr>Clarify Terms</vt:lpstr>
      <vt:lpstr>VLAN’s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Trunking: 802.1Q</vt:lpstr>
      <vt:lpstr>PowerPoint Presentation</vt:lpstr>
      <vt:lpstr>PowerPoint Presentation</vt:lpstr>
      <vt:lpstr>PowerPoint Presentation</vt:lpstr>
      <vt:lpstr>PowerPoint Presentation</vt:lpstr>
      <vt:lpstr>PowerPoint Presentation</vt:lpstr>
      <vt:lpstr>Configuring VLANs on Switches</vt:lpstr>
      <vt:lpstr>PowerPoint Presentation</vt:lpstr>
      <vt:lpstr>PowerPoint Presentation</vt:lpstr>
      <vt:lpstr>PowerPoint Presentation</vt:lpstr>
      <vt:lpstr>PowerPoint Presentation</vt:lpstr>
      <vt:lpstr>Show Commands</vt:lpstr>
      <vt:lpstr>PowerPoint Presentation</vt:lpstr>
      <vt:lpstr>Chapter 8 – 2 VTP</vt:lpstr>
      <vt:lpstr>VTP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8 – 3 Inter-VLAN Routing</vt:lpstr>
      <vt:lpstr>Overview</vt:lpstr>
      <vt:lpstr>PowerPoint Presentation</vt:lpstr>
      <vt:lpstr>Inter VLAN Routing</vt:lpstr>
      <vt:lpstr>PowerPoint Presentation</vt:lpstr>
      <vt:lpstr>Inter VLAN Routing: Router-on-a-stick</vt:lpstr>
      <vt:lpstr>PowerPoint Presentation</vt:lpstr>
      <vt:lpstr>PowerPoint Presentation</vt:lpstr>
      <vt:lpstr>STP &amp; Switch MAC Tables</vt:lpstr>
      <vt:lpstr>PowerPoint Presentation</vt:lpstr>
      <vt:lpstr>PowerPoint Presentation</vt:lpstr>
      <vt:lpstr>PowerPoint Presentation</vt:lpstr>
      <vt:lpstr>PowerPoint Presentation</vt:lpstr>
      <vt:lpstr>PowerPoint Presentation</vt:lpstr>
      <vt:lpstr>PowerPoint Presentation</vt:lpstr>
      <vt:lpstr>Switch Reminders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Shortest Bridge Path</vt:lpstr>
      <vt:lpstr>PowerPoint Presentation</vt:lpstr>
      <vt:lpstr>Basic Router Configuration </vt:lpstr>
      <vt:lpstr>Basic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Routers and Routing Protocols </vt:lpstr>
      <vt:lpstr>Routers are Computers</vt:lpstr>
      <vt:lpstr>PowerPoint Presentation</vt:lpstr>
      <vt:lpstr>PowerPoint Presentation</vt:lpstr>
      <vt:lpstr>PowerPoint Presentation</vt:lpstr>
      <vt:lpstr>Router Functions</vt:lpstr>
      <vt:lpstr>Dynamic Routing Protocols</vt:lpstr>
      <vt:lpstr>Routing Protocols</vt:lpstr>
      <vt:lpstr>Packet Delivery Process</vt:lpstr>
      <vt:lpstr>Address Resolution Protocol</vt:lpstr>
      <vt:lpstr>Building the ARP Table</vt:lpstr>
      <vt:lpstr>Network Utilities</vt:lpstr>
      <vt:lpstr>PowerPoint Presentation</vt:lpstr>
      <vt:lpstr>Part 5</vt:lpstr>
      <vt:lpstr>Router Activities</vt:lpstr>
      <vt:lpstr>Static Routing</vt:lpstr>
      <vt:lpstr>Some Points First.</vt:lpstr>
      <vt:lpstr>PowerPoint Presentation</vt:lpstr>
      <vt:lpstr>PowerPoint Presentation</vt:lpstr>
      <vt:lpstr>When to Use Static Routes</vt:lpstr>
      <vt:lpstr>PowerPoint Presentation</vt:lpstr>
      <vt:lpstr>Configure Edge Router to ATT</vt:lpstr>
      <vt:lpstr>Trouble-Shooting</vt:lpstr>
      <vt:lpstr>Trouble-shooting Tools</vt:lpstr>
      <vt:lpstr>PowerPoint Presentation</vt:lpstr>
      <vt:lpstr>OSPF Concepts</vt:lpstr>
      <vt:lpstr>History</vt:lpstr>
      <vt:lpstr>OSPF Messages</vt:lpstr>
      <vt:lpstr>OSPF Packets</vt:lpstr>
      <vt:lpstr>Discovering Neighbors</vt:lpstr>
      <vt:lpstr>Hello and Dead Intervals</vt:lpstr>
      <vt:lpstr>Network Types</vt:lpstr>
      <vt:lpstr>OSPF Packet Types</vt:lpstr>
      <vt:lpstr>LSU sub-types</vt:lpstr>
      <vt:lpstr>Router ID</vt:lpstr>
      <vt:lpstr>We will use loopback for our router ID’s in our current example</vt:lpstr>
      <vt:lpstr>Router-ID Command</vt:lpstr>
      <vt:lpstr>Checking Out OSPF Settings</vt:lpstr>
      <vt:lpstr>PowerPoint Presentation</vt:lpstr>
      <vt:lpstr>OSPF Implementation</vt:lpstr>
      <vt:lpstr>OSPF Metric</vt:lpstr>
      <vt:lpstr>Modifying Cost Reference Bandwidth</vt:lpstr>
      <vt:lpstr>Modifying OSPF Link Costs</vt:lpstr>
      <vt:lpstr>Calculation Table</vt:lpstr>
      <vt:lpstr>PowerPoint Presentation</vt:lpstr>
      <vt:lpstr>Basic OSPF Configuration</vt:lpstr>
      <vt:lpstr>Getting Started with Configuration</vt:lpstr>
      <vt:lpstr>Configuring OSPF for Router 4 – Gateway Next Example</vt:lpstr>
      <vt:lpstr>PowerPoint Presentation</vt:lpstr>
      <vt:lpstr>PowerPoint Presentation</vt:lpstr>
      <vt:lpstr>Redistributing an OSPF Default Route</vt:lpstr>
      <vt:lpstr>PowerPoint Presentation</vt:lpstr>
      <vt:lpstr>OSPF DR and BDR</vt:lpstr>
      <vt:lpstr>Network Types</vt:lpstr>
      <vt:lpstr>Broadcast MultiAccess Networks</vt:lpstr>
      <vt:lpstr>Multiple Adjacencies</vt:lpstr>
      <vt:lpstr>Problems with Multiple Adjacencies</vt:lpstr>
      <vt:lpstr>PowerPoint Presentation</vt:lpstr>
      <vt:lpstr>DR and BDR Election</vt:lpstr>
      <vt:lpstr>PowerPoint Presentation</vt:lpstr>
      <vt:lpstr>Setting Interface Priority – Force Election of DR and BDR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John Patrick - mitch2jp</dc:creator>
  <cp:lastModifiedBy>Mitchell, John Patrick - mitch2jp</cp:lastModifiedBy>
  <cp:revision>1</cp:revision>
  <dcterms:created xsi:type="dcterms:W3CDTF">2020-10-28T19:44:09Z</dcterms:created>
  <dcterms:modified xsi:type="dcterms:W3CDTF">2020-10-28T19:55:46Z</dcterms:modified>
</cp:coreProperties>
</file>