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6" r:id="rId6"/>
    <p:sldId id="260" r:id="rId7"/>
    <p:sldId id="268" r:id="rId8"/>
    <p:sldId id="261" r:id="rId9"/>
    <p:sldId id="262" r:id="rId10"/>
    <p:sldId id="263" r:id="rId11"/>
    <p:sldId id="264" r:id="rId12"/>
    <p:sldId id="265" r:id="rId13"/>
    <p:sldId id="267" r:id="rId14"/>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05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103" autoAdjust="0"/>
  </p:normalViewPr>
  <p:slideViewPr>
    <p:cSldViewPr snapToGrid="0">
      <p:cViewPr varScale="1">
        <p:scale>
          <a:sx n="98" d="100"/>
          <a:sy n="98" d="100"/>
        </p:scale>
        <p:origin x="101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 Beckner" userId="ef5c38c1b04b5f19" providerId="LiveId" clId="{5F690EBF-AE66-4505-9C1C-69F7A0B8FC25}"/>
    <pc:docChg chg="undo custSel addSld delSld modSld">
      <pc:chgData name="Mitch Beckner" userId="ef5c38c1b04b5f19" providerId="LiveId" clId="{5F690EBF-AE66-4505-9C1C-69F7A0B8FC25}" dt="2020-03-27T18:57:23.145" v="3670" actId="1035"/>
      <pc:docMkLst>
        <pc:docMk/>
      </pc:docMkLst>
      <pc:sldChg chg="modSp mod">
        <pc:chgData name="Mitch Beckner" userId="ef5c38c1b04b5f19" providerId="LiveId" clId="{5F690EBF-AE66-4505-9C1C-69F7A0B8FC25}" dt="2020-03-27T14:36:00.350" v="1" actId="20577"/>
        <pc:sldMkLst>
          <pc:docMk/>
          <pc:sldMk cId="3797447092" sldId="256"/>
        </pc:sldMkLst>
        <pc:spChg chg="mod">
          <ac:chgData name="Mitch Beckner" userId="ef5c38c1b04b5f19" providerId="LiveId" clId="{5F690EBF-AE66-4505-9C1C-69F7A0B8FC25}" dt="2020-03-27T14:36:00.350" v="1" actId="20577"/>
          <ac:spMkLst>
            <pc:docMk/>
            <pc:sldMk cId="3797447092" sldId="256"/>
            <ac:spMk id="3" creationId="{F900EF03-D5DC-44CE-B9B9-E2D6182B7E01}"/>
          </ac:spMkLst>
        </pc:spChg>
      </pc:sldChg>
      <pc:sldChg chg="addSp delSp modSp mod">
        <pc:chgData name="Mitch Beckner" userId="ef5c38c1b04b5f19" providerId="LiveId" clId="{5F690EBF-AE66-4505-9C1C-69F7A0B8FC25}" dt="2020-03-27T18:05:37.702" v="1481" actId="1036"/>
        <pc:sldMkLst>
          <pc:docMk/>
          <pc:sldMk cId="176648846" sldId="257"/>
        </pc:sldMkLst>
        <pc:spChg chg="mod">
          <ac:chgData name="Mitch Beckner" userId="ef5c38c1b04b5f19" providerId="LiveId" clId="{5F690EBF-AE66-4505-9C1C-69F7A0B8FC25}" dt="2020-03-27T18:05:37.702" v="1481" actId="1036"/>
          <ac:spMkLst>
            <pc:docMk/>
            <pc:sldMk cId="176648846" sldId="257"/>
            <ac:spMk id="3" creationId="{1C595B89-7B17-4C3D-822F-AF4A44D409E4}"/>
          </ac:spMkLst>
        </pc:spChg>
        <pc:spChg chg="mod">
          <ac:chgData name="Mitch Beckner" userId="ef5c38c1b04b5f19" providerId="LiveId" clId="{5F690EBF-AE66-4505-9C1C-69F7A0B8FC25}" dt="2020-03-27T15:20:06.774" v="2" actId="207"/>
          <ac:spMkLst>
            <pc:docMk/>
            <pc:sldMk cId="176648846" sldId="257"/>
            <ac:spMk id="4" creationId="{593C04B7-D705-468C-A5DD-F9754FBB2FDE}"/>
          </ac:spMkLst>
        </pc:spChg>
        <pc:graphicFrameChg chg="add mod">
          <ac:chgData name="Mitch Beckner" userId="ef5c38c1b04b5f19" providerId="LiveId" clId="{5F690EBF-AE66-4505-9C1C-69F7A0B8FC25}" dt="2020-03-27T18:05:23.014" v="1460" actId="1037"/>
          <ac:graphicFrameMkLst>
            <pc:docMk/>
            <pc:sldMk cId="176648846" sldId="257"/>
            <ac:graphicFrameMk id="6" creationId="{A43AF94D-2F9A-405B-A6A6-0D0EB44C0367}"/>
          </ac:graphicFrameMkLst>
        </pc:graphicFrameChg>
        <pc:picChg chg="add del">
          <ac:chgData name="Mitch Beckner" userId="ef5c38c1b04b5f19" providerId="LiveId" clId="{5F690EBF-AE66-4505-9C1C-69F7A0B8FC25}" dt="2020-03-27T18:03:18.375" v="1415" actId="478"/>
          <ac:picMkLst>
            <pc:docMk/>
            <pc:sldMk cId="176648846" sldId="257"/>
            <ac:picMk id="5" creationId="{4F29251A-101E-4F11-B10F-9BF84485760C}"/>
          </ac:picMkLst>
        </pc:picChg>
      </pc:sldChg>
      <pc:sldChg chg="addSp modSp mod">
        <pc:chgData name="Mitch Beckner" userId="ef5c38c1b04b5f19" providerId="LiveId" clId="{5F690EBF-AE66-4505-9C1C-69F7A0B8FC25}" dt="2020-03-27T18:12:45.645" v="1739" actId="14100"/>
        <pc:sldMkLst>
          <pc:docMk/>
          <pc:sldMk cId="54849541" sldId="258"/>
        </pc:sldMkLst>
        <pc:spChg chg="mod">
          <ac:chgData name="Mitch Beckner" userId="ef5c38c1b04b5f19" providerId="LiveId" clId="{5F690EBF-AE66-4505-9C1C-69F7A0B8FC25}" dt="2020-03-27T18:12:45.645" v="1739" actId="14100"/>
          <ac:spMkLst>
            <pc:docMk/>
            <pc:sldMk cId="54849541" sldId="258"/>
            <ac:spMk id="3" creationId="{1C595B89-7B17-4C3D-822F-AF4A44D409E4}"/>
          </ac:spMkLst>
        </pc:spChg>
        <pc:spChg chg="mod">
          <ac:chgData name="Mitch Beckner" userId="ef5c38c1b04b5f19" providerId="LiveId" clId="{5F690EBF-AE66-4505-9C1C-69F7A0B8FC25}" dt="2020-03-27T15:20:13.300" v="3" actId="207"/>
          <ac:spMkLst>
            <pc:docMk/>
            <pc:sldMk cId="54849541" sldId="258"/>
            <ac:spMk id="4" creationId="{1392BE51-D3EB-4957-A4A1-30E497C4FC74}"/>
          </ac:spMkLst>
        </pc:spChg>
        <pc:picChg chg="add mod">
          <ac:chgData name="Mitch Beckner" userId="ef5c38c1b04b5f19" providerId="LiveId" clId="{5F690EBF-AE66-4505-9C1C-69F7A0B8FC25}" dt="2020-03-27T18:12:30.658" v="1737" actId="1076"/>
          <ac:picMkLst>
            <pc:docMk/>
            <pc:sldMk cId="54849541" sldId="258"/>
            <ac:picMk id="5" creationId="{F1E480C6-E94F-4F70-814B-7C4DD54B7C96}"/>
          </ac:picMkLst>
        </pc:picChg>
      </pc:sldChg>
      <pc:sldChg chg="modSp mod">
        <pc:chgData name="Mitch Beckner" userId="ef5c38c1b04b5f19" providerId="LiveId" clId="{5F690EBF-AE66-4505-9C1C-69F7A0B8FC25}" dt="2020-03-27T18:18:58.351" v="1876" actId="20577"/>
        <pc:sldMkLst>
          <pc:docMk/>
          <pc:sldMk cId="3469675317" sldId="259"/>
        </pc:sldMkLst>
        <pc:spChg chg="mod">
          <ac:chgData name="Mitch Beckner" userId="ef5c38c1b04b5f19" providerId="LiveId" clId="{5F690EBF-AE66-4505-9C1C-69F7A0B8FC25}" dt="2020-03-27T18:18:58.351" v="1876" actId="20577"/>
          <ac:spMkLst>
            <pc:docMk/>
            <pc:sldMk cId="3469675317" sldId="259"/>
            <ac:spMk id="3" creationId="{1C595B89-7B17-4C3D-822F-AF4A44D409E4}"/>
          </ac:spMkLst>
        </pc:spChg>
        <pc:spChg chg="mod">
          <ac:chgData name="Mitch Beckner" userId="ef5c38c1b04b5f19" providerId="LiveId" clId="{5F690EBF-AE66-4505-9C1C-69F7A0B8FC25}" dt="2020-03-27T15:20:18.701" v="4" actId="207"/>
          <ac:spMkLst>
            <pc:docMk/>
            <pc:sldMk cId="3469675317" sldId="259"/>
            <ac:spMk id="4" creationId="{552DC1C1-556F-4216-95F9-20672FE487CD}"/>
          </ac:spMkLst>
        </pc:spChg>
      </pc:sldChg>
      <pc:sldChg chg="addSp delSp modSp mod">
        <pc:chgData name="Mitch Beckner" userId="ef5c38c1b04b5f19" providerId="LiveId" clId="{5F690EBF-AE66-4505-9C1C-69F7A0B8FC25}" dt="2020-03-27T18:24:15.812" v="2068" actId="20577"/>
        <pc:sldMkLst>
          <pc:docMk/>
          <pc:sldMk cId="2142319089" sldId="260"/>
        </pc:sldMkLst>
        <pc:spChg chg="mod">
          <ac:chgData name="Mitch Beckner" userId="ef5c38c1b04b5f19" providerId="LiveId" clId="{5F690EBF-AE66-4505-9C1C-69F7A0B8FC25}" dt="2020-03-27T18:24:15.812" v="2068" actId="20577"/>
          <ac:spMkLst>
            <pc:docMk/>
            <pc:sldMk cId="2142319089" sldId="260"/>
            <ac:spMk id="3" creationId="{1C595B89-7B17-4C3D-822F-AF4A44D409E4}"/>
          </ac:spMkLst>
        </pc:spChg>
        <pc:spChg chg="mod">
          <ac:chgData name="Mitch Beckner" userId="ef5c38c1b04b5f19" providerId="LiveId" clId="{5F690EBF-AE66-4505-9C1C-69F7A0B8FC25}" dt="2020-03-27T15:20:32.676" v="6" actId="207"/>
          <ac:spMkLst>
            <pc:docMk/>
            <pc:sldMk cId="2142319089" sldId="260"/>
            <ac:spMk id="4" creationId="{4D98A232-9A4C-4628-8821-281BD5C59480}"/>
          </ac:spMkLst>
        </pc:spChg>
        <pc:spChg chg="del mod">
          <ac:chgData name="Mitch Beckner" userId="ef5c38c1b04b5f19" providerId="LiveId" clId="{5F690EBF-AE66-4505-9C1C-69F7A0B8FC25}" dt="2020-03-27T15:48:44.312" v="17" actId="478"/>
          <ac:spMkLst>
            <pc:docMk/>
            <pc:sldMk cId="2142319089" sldId="260"/>
            <ac:spMk id="6" creationId="{792E4302-ED8C-4BFB-AE05-9B330FA4A214}"/>
          </ac:spMkLst>
        </pc:spChg>
        <pc:spChg chg="del">
          <ac:chgData name="Mitch Beckner" userId="ef5c38c1b04b5f19" providerId="LiveId" clId="{5F690EBF-AE66-4505-9C1C-69F7A0B8FC25}" dt="2020-03-27T15:48:47.869" v="18" actId="478"/>
          <ac:spMkLst>
            <pc:docMk/>
            <pc:sldMk cId="2142319089" sldId="260"/>
            <ac:spMk id="8" creationId="{ACDE47C9-0D77-4AE5-9761-4A2E8AEA6E36}"/>
          </ac:spMkLst>
        </pc:spChg>
        <pc:spChg chg="del mod">
          <ac:chgData name="Mitch Beckner" userId="ef5c38c1b04b5f19" providerId="LiveId" clId="{5F690EBF-AE66-4505-9C1C-69F7A0B8FC25}" dt="2020-03-27T15:48:41.094" v="16" actId="478"/>
          <ac:spMkLst>
            <pc:docMk/>
            <pc:sldMk cId="2142319089" sldId="260"/>
            <ac:spMk id="9" creationId="{9909BF65-B219-436B-8D8A-88776CD33B1F}"/>
          </ac:spMkLst>
        </pc:spChg>
        <pc:spChg chg="add mod">
          <ac:chgData name="Mitch Beckner" userId="ef5c38c1b04b5f19" providerId="LiveId" clId="{5F690EBF-AE66-4505-9C1C-69F7A0B8FC25}" dt="2020-03-27T16:59:35.763" v="188" actId="255"/>
          <ac:spMkLst>
            <pc:docMk/>
            <pc:sldMk cId="2142319089" sldId="260"/>
            <ac:spMk id="13" creationId="{2BFE2981-58A4-4FF8-81E6-7A584A3406B6}"/>
          </ac:spMkLst>
        </pc:spChg>
        <pc:spChg chg="add mod">
          <ac:chgData name="Mitch Beckner" userId="ef5c38c1b04b5f19" providerId="LiveId" clId="{5F690EBF-AE66-4505-9C1C-69F7A0B8FC25}" dt="2020-03-27T16:59:07.760" v="187" actId="20577"/>
          <ac:spMkLst>
            <pc:docMk/>
            <pc:sldMk cId="2142319089" sldId="260"/>
            <ac:spMk id="14" creationId="{B0B3036B-6E4B-4D78-8953-35F6D2A68A57}"/>
          </ac:spMkLst>
        </pc:spChg>
        <pc:spChg chg="add mod">
          <ac:chgData name="Mitch Beckner" userId="ef5c38c1b04b5f19" providerId="LiveId" clId="{5F690EBF-AE66-4505-9C1C-69F7A0B8FC25}" dt="2020-03-27T17:02:43.903" v="273" actId="1038"/>
          <ac:spMkLst>
            <pc:docMk/>
            <pc:sldMk cId="2142319089" sldId="260"/>
            <ac:spMk id="15" creationId="{44D3F85E-E60E-4B2D-AA64-252FA288DF73}"/>
          </ac:spMkLst>
        </pc:spChg>
        <pc:picChg chg="del">
          <ac:chgData name="Mitch Beckner" userId="ef5c38c1b04b5f19" providerId="LiveId" clId="{5F690EBF-AE66-4505-9C1C-69F7A0B8FC25}" dt="2020-03-27T15:48:24.899" v="13" actId="478"/>
          <ac:picMkLst>
            <pc:docMk/>
            <pc:sldMk cId="2142319089" sldId="260"/>
            <ac:picMk id="5" creationId="{AB2C8D80-1735-42CF-A7E2-78BC992471FD}"/>
          </ac:picMkLst>
        </pc:picChg>
        <pc:picChg chg="add del mod">
          <ac:chgData name="Mitch Beckner" userId="ef5c38c1b04b5f19" providerId="LiveId" clId="{5F690EBF-AE66-4505-9C1C-69F7A0B8FC25}" dt="2020-03-27T15:57:51.666" v="22" actId="478"/>
          <ac:picMkLst>
            <pc:docMk/>
            <pc:sldMk cId="2142319089" sldId="260"/>
            <ac:picMk id="10" creationId="{8C1770A5-173D-42B0-B7FA-C440AE56F100}"/>
          </ac:picMkLst>
        </pc:picChg>
        <pc:picChg chg="add mod modCrop">
          <ac:chgData name="Mitch Beckner" userId="ef5c38c1b04b5f19" providerId="LiveId" clId="{5F690EBF-AE66-4505-9C1C-69F7A0B8FC25}" dt="2020-03-27T17:02:12.420" v="222" actId="732"/>
          <ac:picMkLst>
            <pc:docMk/>
            <pc:sldMk cId="2142319089" sldId="260"/>
            <ac:picMk id="12" creationId="{93E9BB3E-74A5-4458-8BF5-B33FEEB77F67}"/>
          </ac:picMkLst>
        </pc:picChg>
      </pc:sldChg>
      <pc:sldChg chg="addSp delSp modSp mod">
        <pc:chgData name="Mitch Beckner" userId="ef5c38c1b04b5f19" providerId="LiveId" clId="{5F690EBF-AE66-4505-9C1C-69F7A0B8FC25}" dt="2020-03-27T18:33:46.799" v="2494" actId="1037"/>
        <pc:sldMkLst>
          <pc:docMk/>
          <pc:sldMk cId="4187087127" sldId="261"/>
        </pc:sldMkLst>
        <pc:spChg chg="mod">
          <ac:chgData name="Mitch Beckner" userId="ef5c38c1b04b5f19" providerId="LiveId" clId="{5F690EBF-AE66-4505-9C1C-69F7A0B8FC25}" dt="2020-03-27T18:31:02.178" v="2301" actId="14100"/>
          <ac:spMkLst>
            <pc:docMk/>
            <pc:sldMk cId="4187087127" sldId="261"/>
            <ac:spMk id="3" creationId="{1C595B89-7B17-4C3D-822F-AF4A44D409E4}"/>
          </ac:spMkLst>
        </pc:spChg>
        <pc:spChg chg="mod">
          <ac:chgData name="Mitch Beckner" userId="ef5c38c1b04b5f19" providerId="LiveId" clId="{5F690EBF-AE66-4505-9C1C-69F7A0B8FC25}" dt="2020-03-27T15:20:38.076" v="7" actId="207"/>
          <ac:spMkLst>
            <pc:docMk/>
            <pc:sldMk cId="4187087127" sldId="261"/>
            <ac:spMk id="4" creationId="{A975C049-2CF7-480B-BB54-9F41B17A5652}"/>
          </ac:spMkLst>
        </pc:spChg>
        <pc:spChg chg="del">
          <ac:chgData name="Mitch Beckner" userId="ef5c38c1b04b5f19" providerId="LiveId" clId="{5F690EBF-AE66-4505-9C1C-69F7A0B8FC25}" dt="2020-03-27T17:15:07.735" v="399" actId="478"/>
          <ac:spMkLst>
            <pc:docMk/>
            <pc:sldMk cId="4187087127" sldId="261"/>
            <ac:spMk id="6" creationId="{C9F9444A-5599-4CA1-B2B1-2BBC9C10765A}"/>
          </ac:spMkLst>
        </pc:spChg>
        <pc:spChg chg="del mod">
          <ac:chgData name="Mitch Beckner" userId="ef5c38c1b04b5f19" providerId="LiveId" clId="{5F690EBF-AE66-4505-9C1C-69F7A0B8FC25}" dt="2020-03-27T17:30:35.897" v="1129" actId="478"/>
          <ac:spMkLst>
            <pc:docMk/>
            <pc:sldMk cId="4187087127" sldId="261"/>
            <ac:spMk id="7" creationId="{D9736B32-A6F0-4FCE-913C-E008B5582805}"/>
          </ac:spMkLst>
        </pc:spChg>
        <pc:spChg chg="del">
          <ac:chgData name="Mitch Beckner" userId="ef5c38c1b04b5f19" providerId="LiveId" clId="{5F690EBF-AE66-4505-9C1C-69F7A0B8FC25}" dt="2020-03-27T17:15:10.091" v="400" actId="478"/>
          <ac:spMkLst>
            <pc:docMk/>
            <pc:sldMk cId="4187087127" sldId="261"/>
            <ac:spMk id="8" creationId="{0AA9B016-1F12-4CD5-AB34-C0DCEA1721C0}"/>
          </ac:spMkLst>
        </pc:spChg>
        <pc:spChg chg="add mod">
          <ac:chgData name="Mitch Beckner" userId="ef5c38c1b04b5f19" providerId="LiveId" clId="{5F690EBF-AE66-4505-9C1C-69F7A0B8FC25}" dt="2020-03-27T17:35:03.716" v="1377" actId="1037"/>
          <ac:spMkLst>
            <pc:docMk/>
            <pc:sldMk cId="4187087127" sldId="261"/>
            <ac:spMk id="12" creationId="{3E51D017-8C3A-4F43-9F13-151292E685A9}"/>
          </ac:spMkLst>
        </pc:spChg>
        <pc:spChg chg="add mod">
          <ac:chgData name="Mitch Beckner" userId="ef5c38c1b04b5f19" providerId="LiveId" clId="{5F690EBF-AE66-4505-9C1C-69F7A0B8FC25}" dt="2020-03-27T17:35:00.421" v="1372" actId="1037"/>
          <ac:spMkLst>
            <pc:docMk/>
            <pc:sldMk cId="4187087127" sldId="261"/>
            <ac:spMk id="13" creationId="{578B1C99-4334-49F5-92CD-AD9D34C888F0}"/>
          </ac:spMkLst>
        </pc:spChg>
        <pc:spChg chg="add mod">
          <ac:chgData name="Mitch Beckner" userId="ef5c38c1b04b5f19" providerId="LiveId" clId="{5F690EBF-AE66-4505-9C1C-69F7A0B8FC25}" dt="2020-03-27T17:34:03.868" v="1312" actId="1035"/>
          <ac:spMkLst>
            <pc:docMk/>
            <pc:sldMk cId="4187087127" sldId="261"/>
            <ac:spMk id="14" creationId="{64E7B270-B0B5-47B2-92C8-E1E5CC1CF722}"/>
          </ac:spMkLst>
        </pc:spChg>
        <pc:spChg chg="add mod">
          <ac:chgData name="Mitch Beckner" userId="ef5c38c1b04b5f19" providerId="LiveId" clId="{5F690EBF-AE66-4505-9C1C-69F7A0B8FC25}" dt="2020-03-27T17:34:47.763" v="1367" actId="1035"/>
          <ac:spMkLst>
            <pc:docMk/>
            <pc:sldMk cId="4187087127" sldId="261"/>
            <ac:spMk id="15" creationId="{A2FA85DD-1685-45B9-ACE6-B5616AE5BA5E}"/>
          </ac:spMkLst>
        </pc:spChg>
        <pc:spChg chg="add mod">
          <ac:chgData name="Mitch Beckner" userId="ef5c38c1b04b5f19" providerId="LiveId" clId="{5F690EBF-AE66-4505-9C1C-69F7A0B8FC25}" dt="2020-03-27T18:33:46.799" v="2494" actId="1037"/>
          <ac:spMkLst>
            <pc:docMk/>
            <pc:sldMk cId="4187087127" sldId="261"/>
            <ac:spMk id="16" creationId="{75B21374-EF81-44EA-B818-307A11FA8DC2}"/>
          </ac:spMkLst>
        </pc:spChg>
        <pc:picChg chg="del">
          <ac:chgData name="Mitch Beckner" userId="ef5c38c1b04b5f19" providerId="LiveId" clId="{5F690EBF-AE66-4505-9C1C-69F7A0B8FC25}" dt="2020-03-27T16:54:04.005" v="33" actId="478"/>
          <ac:picMkLst>
            <pc:docMk/>
            <pc:sldMk cId="4187087127" sldId="261"/>
            <ac:picMk id="5" creationId="{F9484105-736D-4877-8B01-4BEAB91EAA91}"/>
          </ac:picMkLst>
        </pc:picChg>
        <pc:picChg chg="add del mod">
          <ac:chgData name="Mitch Beckner" userId="ef5c38c1b04b5f19" providerId="LiveId" clId="{5F690EBF-AE66-4505-9C1C-69F7A0B8FC25}" dt="2020-03-27T17:14:44.191" v="395" actId="478"/>
          <ac:picMkLst>
            <pc:docMk/>
            <pc:sldMk cId="4187087127" sldId="261"/>
            <ac:picMk id="10" creationId="{9C64CB53-587C-4E34-A585-7FCFB28FDE16}"/>
          </ac:picMkLst>
        </pc:picChg>
        <pc:picChg chg="add mod modCrop">
          <ac:chgData name="Mitch Beckner" userId="ef5c38c1b04b5f19" providerId="LiveId" clId="{5F690EBF-AE66-4505-9C1C-69F7A0B8FC25}" dt="2020-03-27T17:33:54.954" v="1295" actId="732"/>
          <ac:picMkLst>
            <pc:docMk/>
            <pc:sldMk cId="4187087127" sldId="261"/>
            <ac:picMk id="11" creationId="{51941917-C710-4735-AA43-7FA21202A31E}"/>
          </ac:picMkLst>
        </pc:picChg>
      </pc:sldChg>
      <pc:sldChg chg="addSp delSp modSp mod">
        <pc:chgData name="Mitch Beckner" userId="ef5c38c1b04b5f19" providerId="LiveId" clId="{5F690EBF-AE66-4505-9C1C-69F7A0B8FC25}" dt="2020-03-27T18:45:54.448" v="3348" actId="1035"/>
        <pc:sldMkLst>
          <pc:docMk/>
          <pc:sldMk cId="1492572080" sldId="262"/>
        </pc:sldMkLst>
        <pc:spChg chg="mod">
          <ac:chgData name="Mitch Beckner" userId="ef5c38c1b04b5f19" providerId="LiveId" clId="{5F690EBF-AE66-4505-9C1C-69F7A0B8FC25}" dt="2020-03-27T18:35:25.449" v="2498" actId="14100"/>
          <ac:spMkLst>
            <pc:docMk/>
            <pc:sldMk cId="1492572080" sldId="262"/>
            <ac:spMk id="3" creationId="{1C595B89-7B17-4C3D-822F-AF4A44D409E4}"/>
          </ac:spMkLst>
        </pc:spChg>
        <pc:spChg chg="mod">
          <ac:chgData name="Mitch Beckner" userId="ef5c38c1b04b5f19" providerId="LiveId" clId="{5F690EBF-AE66-4505-9C1C-69F7A0B8FC25}" dt="2020-03-27T15:20:43.207" v="8" actId="207"/>
          <ac:spMkLst>
            <pc:docMk/>
            <pc:sldMk cId="1492572080" sldId="262"/>
            <ac:spMk id="4" creationId="{72CCAE50-934C-47D0-852D-DAD2FE240150}"/>
          </ac:spMkLst>
        </pc:spChg>
        <pc:spChg chg="del mod">
          <ac:chgData name="Mitch Beckner" userId="ef5c38c1b04b5f19" providerId="LiveId" clId="{5F690EBF-AE66-4505-9C1C-69F7A0B8FC25}" dt="2020-03-27T16:54:55.254" v="100" actId="478"/>
          <ac:spMkLst>
            <pc:docMk/>
            <pc:sldMk cId="1492572080" sldId="262"/>
            <ac:spMk id="6" creationId="{367B7F71-3851-4BB3-9C8A-41F88BF5BC73}"/>
          </ac:spMkLst>
        </pc:spChg>
        <pc:spChg chg="del mod">
          <ac:chgData name="Mitch Beckner" userId="ef5c38c1b04b5f19" providerId="LiveId" clId="{5F690EBF-AE66-4505-9C1C-69F7A0B8FC25}" dt="2020-03-27T17:35:36.834" v="1381" actId="478"/>
          <ac:spMkLst>
            <pc:docMk/>
            <pc:sldMk cId="1492572080" sldId="262"/>
            <ac:spMk id="7" creationId="{452B5BCE-81AD-4D7C-9E75-4477D170D503}"/>
          </ac:spMkLst>
        </pc:spChg>
        <pc:spChg chg="del">
          <ac:chgData name="Mitch Beckner" userId="ef5c38c1b04b5f19" providerId="LiveId" clId="{5F690EBF-AE66-4505-9C1C-69F7A0B8FC25}" dt="2020-03-27T16:54:57.452" v="101" actId="478"/>
          <ac:spMkLst>
            <pc:docMk/>
            <pc:sldMk cId="1492572080" sldId="262"/>
            <ac:spMk id="8" creationId="{4A57CDDD-1F7A-4124-8618-DC565A294F11}"/>
          </ac:spMkLst>
        </pc:spChg>
        <pc:spChg chg="add mod">
          <ac:chgData name="Mitch Beckner" userId="ef5c38c1b04b5f19" providerId="LiveId" clId="{5F690EBF-AE66-4505-9C1C-69F7A0B8FC25}" dt="2020-03-27T18:38:47.062" v="2748" actId="1036"/>
          <ac:spMkLst>
            <pc:docMk/>
            <pc:sldMk cId="1492572080" sldId="262"/>
            <ac:spMk id="12" creationId="{5ACFE6C0-D020-489E-8809-AEC63746CF88}"/>
          </ac:spMkLst>
        </pc:spChg>
        <pc:spChg chg="add mod">
          <ac:chgData name="Mitch Beckner" userId="ef5c38c1b04b5f19" providerId="LiveId" clId="{5F690EBF-AE66-4505-9C1C-69F7A0B8FC25}" dt="2020-03-27T18:40:01.947" v="2766" actId="1037"/>
          <ac:spMkLst>
            <pc:docMk/>
            <pc:sldMk cId="1492572080" sldId="262"/>
            <ac:spMk id="13" creationId="{2BA0AA71-E8B8-48AC-923D-3C1081BFDE85}"/>
          </ac:spMkLst>
        </pc:spChg>
        <pc:spChg chg="add mod ord">
          <ac:chgData name="Mitch Beckner" userId="ef5c38c1b04b5f19" providerId="LiveId" clId="{5F690EBF-AE66-4505-9C1C-69F7A0B8FC25}" dt="2020-03-27T18:42:44.727" v="2961" actId="1037"/>
          <ac:spMkLst>
            <pc:docMk/>
            <pc:sldMk cId="1492572080" sldId="262"/>
            <ac:spMk id="15" creationId="{035C0FF0-EF00-4791-8212-C54459101D1D}"/>
          </ac:spMkLst>
        </pc:spChg>
        <pc:spChg chg="add mod">
          <ac:chgData name="Mitch Beckner" userId="ef5c38c1b04b5f19" providerId="LiveId" clId="{5F690EBF-AE66-4505-9C1C-69F7A0B8FC25}" dt="2020-03-27T18:42:29.840" v="2933" actId="208"/>
          <ac:spMkLst>
            <pc:docMk/>
            <pc:sldMk cId="1492572080" sldId="262"/>
            <ac:spMk id="16" creationId="{927B1FB4-DE3C-4D56-8D62-1A5A1A3BFE08}"/>
          </ac:spMkLst>
        </pc:spChg>
        <pc:spChg chg="add mod ord">
          <ac:chgData name="Mitch Beckner" userId="ef5c38c1b04b5f19" providerId="LiveId" clId="{5F690EBF-AE66-4505-9C1C-69F7A0B8FC25}" dt="2020-03-27T18:45:54.448" v="3348" actId="1035"/>
          <ac:spMkLst>
            <pc:docMk/>
            <pc:sldMk cId="1492572080" sldId="262"/>
            <ac:spMk id="17" creationId="{D43AA170-19C8-436D-94C7-29D8BD9EC991}"/>
          </ac:spMkLst>
        </pc:spChg>
        <pc:spChg chg="add mod">
          <ac:chgData name="Mitch Beckner" userId="ef5c38c1b04b5f19" providerId="LiveId" clId="{5F690EBF-AE66-4505-9C1C-69F7A0B8FC25}" dt="2020-03-27T18:43:55.017" v="3096" actId="208"/>
          <ac:spMkLst>
            <pc:docMk/>
            <pc:sldMk cId="1492572080" sldId="262"/>
            <ac:spMk id="18" creationId="{8BDEA913-DE2D-472A-A163-9C107C7494DA}"/>
          </ac:spMkLst>
        </pc:spChg>
        <pc:spChg chg="add mod ord">
          <ac:chgData name="Mitch Beckner" userId="ef5c38c1b04b5f19" providerId="LiveId" clId="{5F690EBF-AE66-4505-9C1C-69F7A0B8FC25}" dt="2020-03-27T18:45:40.452" v="3343" actId="1035"/>
          <ac:spMkLst>
            <pc:docMk/>
            <pc:sldMk cId="1492572080" sldId="262"/>
            <ac:spMk id="19" creationId="{392BAFC7-2AAF-4090-A517-098E02CFD4E4}"/>
          </ac:spMkLst>
        </pc:spChg>
        <pc:spChg chg="add mod">
          <ac:chgData name="Mitch Beckner" userId="ef5c38c1b04b5f19" providerId="LiveId" clId="{5F690EBF-AE66-4505-9C1C-69F7A0B8FC25}" dt="2020-03-27T18:45:28.195" v="3322" actId="208"/>
          <ac:spMkLst>
            <pc:docMk/>
            <pc:sldMk cId="1492572080" sldId="262"/>
            <ac:spMk id="20" creationId="{4D627438-3C74-4EEE-97E9-D29D52423002}"/>
          </ac:spMkLst>
        </pc:spChg>
        <pc:picChg chg="del">
          <ac:chgData name="Mitch Beckner" userId="ef5c38c1b04b5f19" providerId="LiveId" clId="{5F690EBF-AE66-4505-9C1C-69F7A0B8FC25}" dt="2020-03-27T16:54:43.541" v="70" actId="478"/>
          <ac:picMkLst>
            <pc:docMk/>
            <pc:sldMk cId="1492572080" sldId="262"/>
            <ac:picMk id="5" creationId="{1A9C3740-BBDD-4577-9BC7-E8FE887B8898}"/>
          </ac:picMkLst>
        </pc:picChg>
        <pc:picChg chg="add del mod">
          <ac:chgData name="Mitch Beckner" userId="ef5c38c1b04b5f19" providerId="LiveId" clId="{5F690EBF-AE66-4505-9C1C-69F7A0B8FC25}" dt="2020-03-27T17:15:33.232" v="402" actId="478"/>
          <ac:picMkLst>
            <pc:docMk/>
            <pc:sldMk cId="1492572080" sldId="262"/>
            <ac:picMk id="10" creationId="{8D20FCAF-639B-4699-BE30-414242FF2B54}"/>
          </ac:picMkLst>
        </pc:picChg>
        <pc:picChg chg="add mod modCrop">
          <ac:chgData name="Mitch Beckner" userId="ef5c38c1b04b5f19" providerId="LiveId" clId="{5F690EBF-AE66-4505-9C1C-69F7A0B8FC25}" dt="2020-03-27T18:40:01.947" v="2766" actId="1037"/>
          <ac:picMkLst>
            <pc:docMk/>
            <pc:sldMk cId="1492572080" sldId="262"/>
            <ac:picMk id="11" creationId="{EF0E5E6A-C59C-4269-9488-B21E1AED591C}"/>
          </ac:picMkLst>
        </pc:picChg>
        <pc:picChg chg="add mod modCrop">
          <ac:chgData name="Mitch Beckner" userId="ef5c38c1b04b5f19" providerId="LiveId" clId="{5F690EBF-AE66-4505-9C1C-69F7A0B8FC25}" dt="2020-03-27T18:40:12.054" v="2783" actId="1037"/>
          <ac:picMkLst>
            <pc:docMk/>
            <pc:sldMk cId="1492572080" sldId="262"/>
            <ac:picMk id="14" creationId="{3DE28D5A-5719-4380-9CB8-6B5650582B2D}"/>
          </ac:picMkLst>
        </pc:picChg>
      </pc:sldChg>
      <pc:sldChg chg="addSp modSp mod">
        <pc:chgData name="Mitch Beckner" userId="ef5c38c1b04b5f19" providerId="LiveId" clId="{5F690EBF-AE66-4505-9C1C-69F7A0B8FC25}" dt="2020-03-27T18:51:10.826" v="3507" actId="1036"/>
        <pc:sldMkLst>
          <pc:docMk/>
          <pc:sldMk cId="2440936463" sldId="263"/>
        </pc:sldMkLst>
        <pc:spChg chg="mod">
          <ac:chgData name="Mitch Beckner" userId="ef5c38c1b04b5f19" providerId="LiveId" clId="{5F690EBF-AE66-4505-9C1C-69F7A0B8FC25}" dt="2020-03-27T18:51:10.826" v="3507" actId="1036"/>
          <ac:spMkLst>
            <pc:docMk/>
            <pc:sldMk cId="2440936463" sldId="263"/>
            <ac:spMk id="3" creationId="{1C595B89-7B17-4C3D-822F-AF4A44D409E4}"/>
          </ac:spMkLst>
        </pc:spChg>
        <pc:spChg chg="mod">
          <ac:chgData name="Mitch Beckner" userId="ef5c38c1b04b5f19" providerId="LiveId" clId="{5F690EBF-AE66-4505-9C1C-69F7A0B8FC25}" dt="2020-03-27T15:20:50.667" v="9" actId="207"/>
          <ac:spMkLst>
            <pc:docMk/>
            <pc:sldMk cId="2440936463" sldId="263"/>
            <ac:spMk id="4" creationId="{5ECA2B1E-942E-40FA-AC71-D44EF42F5BE3}"/>
          </ac:spMkLst>
        </pc:spChg>
        <pc:picChg chg="add mod">
          <ac:chgData name="Mitch Beckner" userId="ef5c38c1b04b5f19" providerId="LiveId" clId="{5F690EBF-AE66-4505-9C1C-69F7A0B8FC25}" dt="2020-03-27T18:51:10.826" v="3507" actId="1036"/>
          <ac:picMkLst>
            <pc:docMk/>
            <pc:sldMk cId="2440936463" sldId="263"/>
            <ac:picMk id="5" creationId="{E4CDA1F8-C824-4F01-8B6A-3B056A23ECE5}"/>
          </ac:picMkLst>
        </pc:picChg>
      </pc:sldChg>
      <pc:sldChg chg="modSp mod">
        <pc:chgData name="Mitch Beckner" userId="ef5c38c1b04b5f19" providerId="LiveId" clId="{5F690EBF-AE66-4505-9C1C-69F7A0B8FC25}" dt="2020-03-27T18:52:43.336" v="3617" actId="1036"/>
        <pc:sldMkLst>
          <pc:docMk/>
          <pc:sldMk cId="725452485" sldId="264"/>
        </pc:sldMkLst>
        <pc:spChg chg="mod">
          <ac:chgData name="Mitch Beckner" userId="ef5c38c1b04b5f19" providerId="LiveId" clId="{5F690EBF-AE66-4505-9C1C-69F7A0B8FC25}" dt="2020-03-27T18:52:43.336" v="3617" actId="1036"/>
          <ac:spMkLst>
            <pc:docMk/>
            <pc:sldMk cId="725452485" sldId="264"/>
            <ac:spMk id="3" creationId="{1C595B89-7B17-4C3D-822F-AF4A44D409E4}"/>
          </ac:spMkLst>
        </pc:spChg>
        <pc:spChg chg="mod">
          <ac:chgData name="Mitch Beckner" userId="ef5c38c1b04b5f19" providerId="LiveId" clId="{5F690EBF-AE66-4505-9C1C-69F7A0B8FC25}" dt="2020-03-27T15:20:56.708" v="10" actId="207"/>
          <ac:spMkLst>
            <pc:docMk/>
            <pc:sldMk cId="725452485" sldId="264"/>
            <ac:spMk id="4" creationId="{132D149E-2D6B-4C8C-A003-89BEF3D0F6BE}"/>
          </ac:spMkLst>
        </pc:spChg>
      </pc:sldChg>
      <pc:sldChg chg="addSp delSp modSp mod">
        <pc:chgData name="Mitch Beckner" userId="ef5c38c1b04b5f19" providerId="LiveId" clId="{5F690EBF-AE66-4505-9C1C-69F7A0B8FC25}" dt="2020-03-27T18:57:23.145" v="3670" actId="1035"/>
        <pc:sldMkLst>
          <pc:docMk/>
          <pc:sldMk cId="2902583102" sldId="265"/>
        </pc:sldMkLst>
        <pc:spChg chg="mod">
          <ac:chgData name="Mitch Beckner" userId="ef5c38c1b04b5f19" providerId="LiveId" clId="{5F690EBF-AE66-4505-9C1C-69F7A0B8FC25}" dt="2020-03-27T18:56:19.342" v="3627" actId="14100"/>
          <ac:spMkLst>
            <pc:docMk/>
            <pc:sldMk cId="2902583102" sldId="265"/>
            <ac:spMk id="3" creationId="{1C595B89-7B17-4C3D-822F-AF4A44D409E4}"/>
          </ac:spMkLst>
        </pc:spChg>
        <pc:spChg chg="mod">
          <ac:chgData name="Mitch Beckner" userId="ef5c38c1b04b5f19" providerId="LiveId" clId="{5F690EBF-AE66-4505-9C1C-69F7A0B8FC25}" dt="2020-03-27T15:21:00.918" v="11" actId="207"/>
          <ac:spMkLst>
            <pc:docMk/>
            <pc:sldMk cId="2902583102" sldId="265"/>
            <ac:spMk id="4" creationId="{3E0B81C6-31FD-42B4-88E2-7B0B89123F7C}"/>
          </ac:spMkLst>
        </pc:spChg>
        <pc:spChg chg="add mod">
          <ac:chgData name="Mitch Beckner" userId="ef5c38c1b04b5f19" providerId="LiveId" clId="{5F690EBF-AE66-4505-9C1C-69F7A0B8FC25}" dt="2020-03-27T18:57:05.141" v="3647" actId="20577"/>
          <ac:spMkLst>
            <pc:docMk/>
            <pc:sldMk cId="2902583102" sldId="265"/>
            <ac:spMk id="8" creationId="{A4C8C9FD-3735-4413-AE1C-FDED84497F04}"/>
          </ac:spMkLst>
        </pc:spChg>
        <pc:picChg chg="add del mod">
          <ac:chgData name="Mitch Beckner" userId="ef5c38c1b04b5f19" providerId="LiveId" clId="{5F690EBF-AE66-4505-9C1C-69F7A0B8FC25}" dt="2020-03-27T18:55:14.742" v="3622" actId="478"/>
          <ac:picMkLst>
            <pc:docMk/>
            <pc:sldMk cId="2902583102" sldId="265"/>
            <ac:picMk id="5" creationId="{A335BFF0-2336-4201-BFC3-452076AFBD60}"/>
          </ac:picMkLst>
        </pc:picChg>
        <pc:picChg chg="add del mod">
          <ac:chgData name="Mitch Beckner" userId="ef5c38c1b04b5f19" providerId="LiveId" clId="{5F690EBF-AE66-4505-9C1C-69F7A0B8FC25}" dt="2020-03-27T18:55:22.854" v="3623" actId="478"/>
          <ac:picMkLst>
            <pc:docMk/>
            <pc:sldMk cId="2902583102" sldId="265"/>
            <ac:picMk id="6" creationId="{79A0DA97-5B3C-4712-B490-9B4F2BB48B53}"/>
          </ac:picMkLst>
        </pc:picChg>
        <pc:picChg chg="add mod">
          <ac:chgData name="Mitch Beckner" userId="ef5c38c1b04b5f19" providerId="LiveId" clId="{5F690EBF-AE66-4505-9C1C-69F7A0B8FC25}" dt="2020-03-27T18:57:23.145" v="3670" actId="1035"/>
          <ac:picMkLst>
            <pc:docMk/>
            <pc:sldMk cId="2902583102" sldId="265"/>
            <ac:picMk id="7" creationId="{BFD58155-D4F5-4496-BCDF-396F6C68CC69}"/>
          </ac:picMkLst>
        </pc:picChg>
      </pc:sldChg>
      <pc:sldChg chg="addSp delSp modSp mod">
        <pc:chgData name="Mitch Beckner" userId="ef5c38c1b04b5f19" providerId="LiveId" clId="{5F690EBF-AE66-4505-9C1C-69F7A0B8FC25}" dt="2020-03-27T17:06:32.501" v="344" actId="732"/>
        <pc:sldMkLst>
          <pc:docMk/>
          <pc:sldMk cId="4242854072" sldId="266"/>
        </pc:sldMkLst>
        <pc:spChg chg="mod">
          <ac:chgData name="Mitch Beckner" userId="ef5c38c1b04b5f19" providerId="LiveId" clId="{5F690EBF-AE66-4505-9C1C-69F7A0B8FC25}" dt="2020-03-27T15:20:23.292" v="5" actId="207"/>
          <ac:spMkLst>
            <pc:docMk/>
            <pc:sldMk cId="4242854072" sldId="266"/>
            <ac:spMk id="4" creationId="{97EB56E2-8A59-4EE8-9CA2-178ECF1EBB03}"/>
          </ac:spMkLst>
        </pc:spChg>
        <pc:picChg chg="add del mod">
          <ac:chgData name="Mitch Beckner" userId="ef5c38c1b04b5f19" providerId="LiveId" clId="{5F690EBF-AE66-4505-9C1C-69F7A0B8FC25}" dt="2020-03-27T17:03:21.278" v="276" actId="478"/>
          <ac:picMkLst>
            <pc:docMk/>
            <pc:sldMk cId="4242854072" sldId="266"/>
            <ac:picMk id="5" creationId="{EE6E3B3E-FBBE-4053-ABE8-E7DB283D6F8A}"/>
          </ac:picMkLst>
        </pc:picChg>
        <pc:picChg chg="del">
          <ac:chgData name="Mitch Beckner" userId="ef5c38c1b04b5f19" providerId="LiveId" clId="{5F690EBF-AE66-4505-9C1C-69F7A0B8FC25}" dt="2020-03-27T17:03:00.395" v="274" actId="478"/>
          <ac:picMkLst>
            <pc:docMk/>
            <pc:sldMk cId="4242854072" sldId="266"/>
            <ac:picMk id="6" creationId="{8703F77E-9346-45A7-9D93-6C5B71140958}"/>
          </ac:picMkLst>
        </pc:picChg>
        <pc:picChg chg="add del mod">
          <ac:chgData name="Mitch Beckner" userId="ef5c38c1b04b5f19" providerId="LiveId" clId="{5F690EBF-AE66-4505-9C1C-69F7A0B8FC25}" dt="2020-03-27T17:05:33.956" v="293" actId="478"/>
          <ac:picMkLst>
            <pc:docMk/>
            <pc:sldMk cId="4242854072" sldId="266"/>
            <ac:picMk id="8" creationId="{CF27989F-D900-4B23-AF31-173EEA04674A}"/>
          </ac:picMkLst>
        </pc:picChg>
        <pc:picChg chg="add mod modCrop">
          <ac:chgData name="Mitch Beckner" userId="ef5c38c1b04b5f19" providerId="LiveId" clId="{5F690EBF-AE66-4505-9C1C-69F7A0B8FC25}" dt="2020-03-27T17:06:32.501" v="344" actId="732"/>
          <ac:picMkLst>
            <pc:docMk/>
            <pc:sldMk cId="4242854072" sldId="266"/>
            <ac:picMk id="10" creationId="{46E06608-01B1-4AFF-978E-B9DCAC05F266}"/>
          </ac:picMkLst>
        </pc:picChg>
      </pc:sldChg>
      <pc:sldChg chg="modSp">
        <pc:chgData name="Mitch Beckner" userId="ef5c38c1b04b5f19" providerId="LiveId" clId="{5F690EBF-AE66-4505-9C1C-69F7A0B8FC25}" dt="2020-03-27T15:21:08.188" v="12" actId="207"/>
        <pc:sldMkLst>
          <pc:docMk/>
          <pc:sldMk cId="2078950885" sldId="267"/>
        </pc:sldMkLst>
        <pc:spChg chg="mod">
          <ac:chgData name="Mitch Beckner" userId="ef5c38c1b04b5f19" providerId="LiveId" clId="{5F690EBF-AE66-4505-9C1C-69F7A0B8FC25}" dt="2020-03-27T15:21:08.188" v="12" actId="207"/>
          <ac:spMkLst>
            <pc:docMk/>
            <pc:sldMk cId="2078950885" sldId="267"/>
            <ac:spMk id="4" creationId="{3E0B81C6-31FD-42B4-88E2-7B0B89123F7C}"/>
          </ac:spMkLst>
        </pc:spChg>
      </pc:sldChg>
      <pc:sldChg chg="addSp delSp modSp add mod">
        <pc:chgData name="Mitch Beckner" userId="ef5c38c1b04b5f19" providerId="LiveId" clId="{5F690EBF-AE66-4505-9C1C-69F7A0B8FC25}" dt="2020-03-27T18:29:40.298" v="2298" actId="20577"/>
        <pc:sldMkLst>
          <pc:docMk/>
          <pc:sldMk cId="608035547" sldId="268"/>
        </pc:sldMkLst>
        <pc:spChg chg="mod">
          <ac:chgData name="Mitch Beckner" userId="ef5c38c1b04b5f19" providerId="LiveId" clId="{5F690EBF-AE66-4505-9C1C-69F7A0B8FC25}" dt="2020-03-27T18:26:34.878" v="2140" actId="14100"/>
          <ac:spMkLst>
            <pc:docMk/>
            <pc:sldMk cId="608035547" sldId="268"/>
            <ac:spMk id="3" creationId="{1C595B89-7B17-4C3D-822F-AF4A44D409E4}"/>
          </ac:spMkLst>
        </pc:spChg>
        <pc:spChg chg="add mod">
          <ac:chgData name="Mitch Beckner" userId="ef5c38c1b04b5f19" providerId="LiveId" clId="{5F690EBF-AE66-4505-9C1C-69F7A0B8FC25}" dt="2020-03-27T18:24:50.514" v="2087" actId="1038"/>
          <ac:spMkLst>
            <pc:docMk/>
            <pc:sldMk cId="608035547" sldId="268"/>
            <ac:spMk id="10" creationId="{ADB008C9-55CE-43DE-A5F2-E0D333C11A52}"/>
          </ac:spMkLst>
        </pc:spChg>
        <pc:spChg chg="add mod">
          <ac:chgData name="Mitch Beckner" userId="ef5c38c1b04b5f19" providerId="LiveId" clId="{5F690EBF-AE66-4505-9C1C-69F7A0B8FC25}" dt="2020-03-27T18:24:50.514" v="2087" actId="1038"/>
          <ac:spMkLst>
            <pc:docMk/>
            <pc:sldMk cId="608035547" sldId="268"/>
            <ac:spMk id="11" creationId="{13C20400-21D2-4AFB-8105-CF4AD923A034}"/>
          </ac:spMkLst>
        </pc:spChg>
        <pc:spChg chg="add mod">
          <ac:chgData name="Mitch Beckner" userId="ef5c38c1b04b5f19" providerId="LiveId" clId="{5F690EBF-AE66-4505-9C1C-69F7A0B8FC25}" dt="2020-03-27T18:24:50.514" v="2087" actId="1038"/>
          <ac:spMkLst>
            <pc:docMk/>
            <pc:sldMk cId="608035547" sldId="268"/>
            <ac:spMk id="13" creationId="{858C318B-5225-4EC3-BD30-15804B512D52}"/>
          </ac:spMkLst>
        </pc:spChg>
        <pc:spChg chg="add mod">
          <ac:chgData name="Mitch Beckner" userId="ef5c38c1b04b5f19" providerId="LiveId" clId="{5F690EBF-AE66-4505-9C1C-69F7A0B8FC25}" dt="2020-03-27T18:24:50.514" v="2087" actId="1038"/>
          <ac:spMkLst>
            <pc:docMk/>
            <pc:sldMk cId="608035547" sldId="268"/>
            <ac:spMk id="14" creationId="{AD6DC56B-5AAF-4CE0-BB0F-915FF45CC5A2}"/>
          </ac:spMkLst>
        </pc:spChg>
        <pc:spChg chg="add mod">
          <ac:chgData name="Mitch Beckner" userId="ef5c38c1b04b5f19" providerId="LiveId" clId="{5F690EBF-AE66-4505-9C1C-69F7A0B8FC25}" dt="2020-03-27T18:24:50.514" v="2087" actId="1038"/>
          <ac:spMkLst>
            <pc:docMk/>
            <pc:sldMk cId="608035547" sldId="268"/>
            <ac:spMk id="15" creationId="{112E73BA-A178-4CE8-90A8-26328CBD2A06}"/>
          </ac:spMkLst>
        </pc:spChg>
        <pc:spChg chg="add mod">
          <ac:chgData name="Mitch Beckner" userId="ef5c38c1b04b5f19" providerId="LiveId" clId="{5F690EBF-AE66-4505-9C1C-69F7A0B8FC25}" dt="2020-03-27T18:24:50.514" v="2087" actId="1038"/>
          <ac:spMkLst>
            <pc:docMk/>
            <pc:sldMk cId="608035547" sldId="268"/>
            <ac:spMk id="16" creationId="{94453933-EB12-48C4-93A5-302713922487}"/>
          </ac:spMkLst>
        </pc:spChg>
        <pc:spChg chg="add mod">
          <ac:chgData name="Mitch Beckner" userId="ef5c38c1b04b5f19" providerId="LiveId" clId="{5F690EBF-AE66-4505-9C1C-69F7A0B8FC25}" dt="2020-03-27T18:29:40.298" v="2298" actId="20577"/>
          <ac:spMkLst>
            <pc:docMk/>
            <pc:sldMk cId="608035547" sldId="268"/>
            <ac:spMk id="17" creationId="{6FAC4851-5D18-4454-91D4-DA822767ECCF}"/>
          </ac:spMkLst>
        </pc:spChg>
        <pc:picChg chg="add del mod">
          <ac:chgData name="Mitch Beckner" userId="ef5c38c1b04b5f19" providerId="LiveId" clId="{5F690EBF-AE66-4505-9C1C-69F7A0B8FC25}" dt="2020-03-27T17:10:50.855" v="388" actId="478"/>
          <ac:picMkLst>
            <pc:docMk/>
            <pc:sldMk cId="608035547" sldId="268"/>
            <ac:picMk id="6" creationId="{C8B8F460-F45D-4DB1-9420-9A833BE5D525}"/>
          </ac:picMkLst>
        </pc:picChg>
        <pc:picChg chg="add del mod">
          <ac:chgData name="Mitch Beckner" userId="ef5c38c1b04b5f19" providerId="LiveId" clId="{5F690EBF-AE66-4505-9C1C-69F7A0B8FC25}" dt="2020-03-27T17:11:47.696" v="391" actId="478"/>
          <ac:picMkLst>
            <pc:docMk/>
            <pc:sldMk cId="608035547" sldId="268"/>
            <ac:picMk id="8" creationId="{875CFA17-E3C7-4D1C-A210-2F8C8D7C2347}"/>
          </ac:picMkLst>
        </pc:picChg>
        <pc:picChg chg="add mod modCrop">
          <ac:chgData name="Mitch Beckner" userId="ef5c38c1b04b5f19" providerId="LiveId" clId="{5F690EBF-AE66-4505-9C1C-69F7A0B8FC25}" dt="2020-03-27T18:24:50.514" v="2087" actId="1038"/>
          <ac:picMkLst>
            <pc:docMk/>
            <pc:sldMk cId="608035547" sldId="268"/>
            <ac:picMk id="9" creationId="{250B229D-DB32-4A0B-A1A8-136AE3595567}"/>
          </ac:picMkLst>
        </pc:picChg>
        <pc:picChg chg="del">
          <ac:chgData name="Mitch Beckner" userId="ef5c38c1b04b5f19" providerId="LiveId" clId="{5F690EBF-AE66-4505-9C1C-69F7A0B8FC25}" dt="2020-03-27T15:58:59.084" v="29" actId="478"/>
          <ac:picMkLst>
            <pc:docMk/>
            <pc:sldMk cId="608035547" sldId="268"/>
            <ac:picMk id="12" creationId="{93E9BB3E-74A5-4458-8BF5-B33FEEB77F67}"/>
          </ac:picMkLst>
        </pc:picChg>
      </pc:sldChg>
      <pc:sldChg chg="add del">
        <pc:chgData name="Mitch Beckner" userId="ef5c38c1b04b5f19" providerId="LiveId" clId="{5F690EBF-AE66-4505-9C1C-69F7A0B8FC25}" dt="2020-03-27T17:22:48.440" v="702"/>
        <pc:sldMkLst>
          <pc:docMk/>
          <pc:sldMk cId="907146897" sldId="269"/>
        </pc:sldMkLst>
      </pc:sldChg>
    </pc:docChg>
  </pc:docChgLst>
  <pc:docChgLst>
    <pc:chgData name="Mitch Beckner" userId="ef5c38c1b04b5f19" providerId="LiveId" clId="{E0496EA7-8E24-4DCC-967D-6634EED28DA4}"/>
    <pc:docChg chg="modSld">
      <pc:chgData name="Mitch Beckner" userId="ef5c38c1b04b5f19" providerId="LiveId" clId="{E0496EA7-8E24-4DCC-967D-6634EED28DA4}" dt="2021-01-12T19:47:50.206" v="3" actId="20577"/>
      <pc:docMkLst>
        <pc:docMk/>
      </pc:docMkLst>
      <pc:sldChg chg="modNotesTx">
        <pc:chgData name="Mitch Beckner" userId="ef5c38c1b04b5f19" providerId="LiveId" clId="{E0496EA7-8E24-4DCC-967D-6634EED28DA4}" dt="2021-01-12T19:47:50.206" v="3" actId="20577"/>
        <pc:sldMkLst>
          <pc:docMk/>
          <pc:sldMk cId="1492572080" sldId="262"/>
        </pc:sldMkLst>
      </pc:sldChg>
    </pc:docChg>
  </pc:docChgLst>
  <pc:docChgLst>
    <pc:chgData name="Mitch Beckner" userId="ef5c38c1b04b5f19" providerId="LiveId" clId="{5CDB0561-D929-4C60-A577-9FA21646A525}"/>
    <pc:docChg chg="custSel modSld">
      <pc:chgData name="Mitch Beckner" userId="ef5c38c1b04b5f19" providerId="LiveId" clId="{5CDB0561-D929-4C60-A577-9FA21646A525}" dt="2020-03-28T13:56:38.405" v="246" actId="20577"/>
      <pc:docMkLst>
        <pc:docMk/>
      </pc:docMkLst>
      <pc:sldChg chg="modNotesTx">
        <pc:chgData name="Mitch Beckner" userId="ef5c38c1b04b5f19" providerId="LiveId" clId="{5CDB0561-D929-4C60-A577-9FA21646A525}" dt="2020-03-28T13:53:20.686" v="15" actId="20577"/>
        <pc:sldMkLst>
          <pc:docMk/>
          <pc:sldMk cId="3469675317" sldId="259"/>
        </pc:sldMkLst>
      </pc:sldChg>
      <pc:sldChg chg="modNotesTx">
        <pc:chgData name="Mitch Beckner" userId="ef5c38c1b04b5f19" providerId="LiveId" clId="{5CDB0561-D929-4C60-A577-9FA21646A525}" dt="2020-03-28T13:55:35.822" v="243" actId="20577"/>
        <pc:sldMkLst>
          <pc:docMk/>
          <pc:sldMk cId="1492572080" sldId="262"/>
        </pc:sldMkLst>
      </pc:sldChg>
      <pc:sldChg chg="modNotesTx">
        <pc:chgData name="Mitch Beckner" userId="ef5c38c1b04b5f19" providerId="LiveId" clId="{5CDB0561-D929-4C60-A577-9FA21646A525}" dt="2020-03-28T13:56:38.405" v="246" actId="20577"/>
        <pc:sldMkLst>
          <pc:docMk/>
          <pc:sldMk cId="725452485" sldId="264"/>
        </pc:sldMkLst>
      </pc:sldChg>
      <pc:sldChg chg="modSp mod">
        <pc:chgData name="Mitch Beckner" userId="ef5c38c1b04b5f19" providerId="LiveId" clId="{5CDB0561-D929-4C60-A577-9FA21646A525}" dt="2020-03-28T13:50:08.552" v="12" actId="27636"/>
        <pc:sldMkLst>
          <pc:docMk/>
          <pc:sldMk cId="2078950885" sldId="267"/>
        </pc:sldMkLst>
        <pc:spChg chg="mod">
          <ac:chgData name="Mitch Beckner" userId="ef5c38c1b04b5f19" providerId="LiveId" clId="{5CDB0561-D929-4C60-A577-9FA21646A525}" dt="2020-03-28T13:50:08.552" v="12" actId="27636"/>
          <ac:spMkLst>
            <pc:docMk/>
            <pc:sldMk cId="2078950885" sldId="267"/>
            <ac:spMk id="3" creationId="{1C595B89-7B17-4C3D-822F-AF4A44D409E4}"/>
          </ac:spMkLst>
        </pc:spChg>
      </pc:sldChg>
      <pc:sldChg chg="modNotesTx">
        <pc:chgData name="Mitch Beckner" userId="ef5c38c1b04b5f19" providerId="LiveId" clId="{5CDB0561-D929-4C60-A577-9FA21646A525}" dt="2020-03-28T13:54:47.778" v="188" actId="20577"/>
        <pc:sldMkLst>
          <pc:docMk/>
          <pc:sldMk cId="608035547" sldId="26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2725" y="0"/>
            <a:ext cx="3078163" cy="469900"/>
          </a:xfrm>
          <a:prstGeom prst="rect">
            <a:avLst/>
          </a:prstGeom>
        </p:spPr>
        <p:txBody>
          <a:bodyPr vert="horz" lIns="91440" tIns="45720" rIns="91440" bIns="45720" rtlCol="0"/>
          <a:lstStyle>
            <a:lvl1pPr algn="r">
              <a:defRPr sz="1200"/>
            </a:lvl1pPr>
          </a:lstStyle>
          <a:p>
            <a:fld id="{9ABFAE4C-F80F-42BC-B7FB-EE400BB9E8C8}" type="datetimeFigureOut">
              <a:rPr lang="en-US" smtClean="0"/>
              <a:t>1/12/2021</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2725" y="8918575"/>
            <a:ext cx="3078163" cy="469900"/>
          </a:xfrm>
          <a:prstGeom prst="rect">
            <a:avLst/>
          </a:prstGeom>
        </p:spPr>
        <p:txBody>
          <a:bodyPr vert="horz" lIns="91440" tIns="45720" rIns="91440" bIns="45720" rtlCol="0" anchor="b"/>
          <a:lstStyle>
            <a:lvl1pPr algn="r">
              <a:defRPr sz="1200"/>
            </a:lvl1pPr>
          </a:lstStyle>
          <a:p>
            <a:fld id="{05BF6A15-04FB-445B-B59C-6ED0E055B514}" type="slidenum">
              <a:rPr lang="en-US" smtClean="0"/>
              <a:t>‹#›</a:t>
            </a:fld>
            <a:endParaRPr lang="en-US"/>
          </a:p>
        </p:txBody>
      </p:sp>
    </p:spTree>
    <p:extLst>
      <p:ext uri="{BB962C8B-B14F-4D97-AF65-F5344CB8AC3E}">
        <p14:creationId xmlns:p14="http://schemas.microsoft.com/office/powerpoint/2010/main" val="4221034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project was created as part of Udacity's Data Visualization Nanodegree program.  The data used is from a Kaggle dataset that contains metadata for 45,000 movies listed in the </a:t>
            </a:r>
            <a:r>
              <a:rPr lang="en-US" sz="1200" kern="1200" dirty="0" err="1">
                <a:solidFill>
                  <a:schemeClr val="tx1"/>
                </a:solidFill>
                <a:effectLst/>
                <a:latin typeface="+mn-lt"/>
                <a:ea typeface="+mn-ea"/>
                <a:cs typeface="+mn-cs"/>
              </a:rPr>
              <a:t>MovieLens</a:t>
            </a:r>
            <a:r>
              <a:rPr lang="en-US" sz="1200" kern="1200" dirty="0">
                <a:solidFill>
                  <a:schemeClr val="tx1"/>
                </a:solidFill>
                <a:effectLst/>
                <a:latin typeface="+mn-lt"/>
                <a:ea typeface="+mn-ea"/>
                <a:cs typeface="+mn-cs"/>
              </a:rPr>
              <a:t> Dataset. The dataset consists of movies released on or before July 2017. Data points include cast, crew, plot keywords, budget, revenue, posters, release dates, languages, production companies, countries, TMDB vote counts and vote averages.  The dataset also has 26 million ratings from 270,000 users for all 45,000 movies (</a:t>
            </a:r>
            <a:r>
              <a:rPr lang="en-US" sz="1200" kern="1200" dirty="0" err="1">
                <a:solidFill>
                  <a:schemeClr val="tx1"/>
                </a:solidFill>
                <a:effectLst/>
                <a:latin typeface="+mn-lt"/>
                <a:ea typeface="+mn-ea"/>
                <a:cs typeface="+mn-cs"/>
              </a:rPr>
              <a:t>Banik</a:t>
            </a:r>
            <a:r>
              <a:rPr lang="en-US" sz="1200" kern="1200" dirty="0">
                <a:solidFill>
                  <a:schemeClr val="tx1"/>
                </a:solidFill>
                <a:effectLst/>
                <a:latin typeface="+mn-lt"/>
                <a:ea typeface="+mn-ea"/>
                <a:cs typeface="+mn-cs"/>
              </a:rPr>
              <a:t>, 2017). </a:t>
            </a:r>
          </a:p>
          <a:p>
            <a:endParaRPr lang="en-US" dirty="0"/>
          </a:p>
        </p:txBody>
      </p:sp>
      <p:sp>
        <p:nvSpPr>
          <p:cNvPr id="4" name="Slide Number Placeholder 3"/>
          <p:cNvSpPr>
            <a:spLocks noGrp="1"/>
          </p:cNvSpPr>
          <p:nvPr>
            <p:ph type="sldNum" sz="quarter" idx="5"/>
          </p:nvPr>
        </p:nvSpPr>
        <p:spPr/>
        <p:txBody>
          <a:bodyPr/>
          <a:lstStyle/>
          <a:p>
            <a:fld id="{05BF6A15-04FB-445B-B59C-6ED0E055B514}" type="slidenum">
              <a:rPr lang="en-US" smtClean="0"/>
              <a:t>1</a:t>
            </a:fld>
            <a:endParaRPr lang="en-US"/>
          </a:p>
        </p:txBody>
      </p:sp>
    </p:spTree>
    <p:extLst>
      <p:ext uri="{BB962C8B-B14F-4D97-AF65-F5344CB8AC3E}">
        <p14:creationId xmlns:p14="http://schemas.microsoft.com/office/powerpoint/2010/main" val="314200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objective of this project was to use the movies dataset and conduct the EDA necessary to understand the dataset as a whole. The output will be to discover if the dataset is balanced, if there are anomalies in the dataset that affect the applicability of the recommendation, and the final presentation itself that will be used for a mock recommendation to a management team (Udacity, 2020).</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problem statement for the project was defined as: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What are the key components that differentiate the top 20% of films from the remainder when considering profit margin?</a:t>
            </a:r>
          </a:p>
          <a:p>
            <a:endParaRPr lang="en-US" dirty="0"/>
          </a:p>
        </p:txBody>
      </p:sp>
      <p:sp>
        <p:nvSpPr>
          <p:cNvPr id="4" name="Slide Number Placeholder 3"/>
          <p:cNvSpPr>
            <a:spLocks noGrp="1"/>
          </p:cNvSpPr>
          <p:nvPr>
            <p:ph type="sldNum" sz="quarter" idx="5"/>
          </p:nvPr>
        </p:nvSpPr>
        <p:spPr/>
        <p:txBody>
          <a:bodyPr/>
          <a:lstStyle/>
          <a:p>
            <a:fld id="{05BF6A15-04FB-445B-B59C-6ED0E055B514}" type="slidenum">
              <a:rPr lang="en-US" smtClean="0"/>
              <a:t>2</a:t>
            </a:fld>
            <a:endParaRPr lang="en-US"/>
          </a:p>
        </p:txBody>
      </p:sp>
    </p:spTree>
    <p:extLst>
      <p:ext uri="{BB962C8B-B14F-4D97-AF65-F5344CB8AC3E}">
        <p14:creationId xmlns:p14="http://schemas.microsoft.com/office/powerpoint/2010/main" val="3516817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key findings of the analysis were that Story factors and budget appear to have the greatest influence on the profit margin of a film and the final recommendations were to focus on the production and promotion of films that are part of an ongoing collection and/or films with budgets less than approximately $6 million.  These movies were found to be more likely to have profit margins in the top 20% of those examined. </a:t>
            </a:r>
            <a:endParaRPr lang="en-US" dirty="0"/>
          </a:p>
        </p:txBody>
      </p:sp>
      <p:sp>
        <p:nvSpPr>
          <p:cNvPr id="4" name="Slide Number Placeholder 3"/>
          <p:cNvSpPr>
            <a:spLocks noGrp="1"/>
          </p:cNvSpPr>
          <p:nvPr>
            <p:ph type="sldNum" sz="quarter" idx="5"/>
          </p:nvPr>
        </p:nvSpPr>
        <p:spPr/>
        <p:txBody>
          <a:bodyPr/>
          <a:lstStyle/>
          <a:p>
            <a:fld id="{05BF6A15-04FB-445B-B59C-6ED0E055B514}" type="slidenum">
              <a:rPr lang="en-US" smtClean="0"/>
              <a:t>3</a:t>
            </a:fld>
            <a:endParaRPr lang="en-US"/>
          </a:p>
        </p:txBody>
      </p:sp>
    </p:spTree>
    <p:extLst>
      <p:ext uri="{BB962C8B-B14F-4D97-AF65-F5344CB8AC3E}">
        <p14:creationId xmlns:p14="http://schemas.microsoft.com/office/powerpoint/2010/main" val="12910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Three hypotheses were constructed as the foundation of the study:</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Story factors influence the film’s profit margin</a:t>
            </a:r>
          </a:p>
          <a:p>
            <a:pPr lvl="0"/>
            <a:r>
              <a:rPr lang="en-US" sz="1200" kern="1200" dirty="0">
                <a:solidFill>
                  <a:schemeClr val="tx1"/>
                </a:solidFill>
                <a:effectLst/>
                <a:latin typeface="+mn-lt"/>
                <a:ea typeface="+mn-ea"/>
                <a:cs typeface="+mn-cs"/>
              </a:rPr>
              <a:t>Production factors influence the profit margin</a:t>
            </a:r>
          </a:p>
          <a:p>
            <a:pPr lvl="0"/>
            <a:r>
              <a:rPr lang="en-US" sz="1200" kern="1200" dirty="0">
                <a:solidFill>
                  <a:schemeClr val="tx1"/>
                </a:solidFill>
                <a:effectLst/>
                <a:latin typeface="+mn-lt"/>
                <a:ea typeface="+mn-ea"/>
                <a:cs typeface="+mn-cs"/>
              </a:rPr>
              <a:t>Public opinion factors affect the profit margin</a:t>
            </a:r>
          </a:p>
          <a:p>
            <a:pPr lvl="0"/>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primary dataset was downloaded from the Kaggle website (</a:t>
            </a:r>
            <a:r>
              <a:rPr lang="en-US" sz="1200" kern="1200" dirty="0" err="1">
                <a:solidFill>
                  <a:schemeClr val="tx1"/>
                </a:solidFill>
                <a:effectLst/>
                <a:latin typeface="+mn-lt"/>
                <a:ea typeface="+mn-ea"/>
                <a:cs typeface="+mn-cs"/>
              </a:rPr>
              <a:t>Banik</a:t>
            </a:r>
            <a:r>
              <a:rPr lang="en-US" sz="1200" kern="1200" dirty="0">
                <a:solidFill>
                  <a:schemeClr val="tx1"/>
                </a:solidFill>
                <a:effectLst/>
                <a:latin typeface="+mn-lt"/>
                <a:ea typeface="+mn-ea"/>
                <a:cs typeface="+mn-cs"/>
              </a:rPr>
              <a:t>, 2017).  It consisted of 7 data files.  Additional data was downloaded from the IMDB website that consisted of lists of the highest rated actors, producers and directors (nims-1975, 2015)( </a:t>
            </a:r>
            <a:r>
              <a:rPr lang="en-US" sz="1200" kern="1200" dirty="0" err="1">
                <a:solidFill>
                  <a:schemeClr val="tx1"/>
                </a:solidFill>
                <a:effectLst/>
                <a:latin typeface="+mn-lt"/>
                <a:ea typeface="+mn-ea"/>
                <a:cs typeface="+mn-cs"/>
              </a:rPr>
              <a:t>Smmsadrnezh</a:t>
            </a:r>
            <a:r>
              <a:rPr lang="en-US" sz="1200" kern="1200" dirty="0">
                <a:solidFill>
                  <a:schemeClr val="tx1"/>
                </a:solidFill>
                <a:effectLst/>
                <a:latin typeface="+mn-lt"/>
                <a:ea typeface="+mn-ea"/>
                <a:cs typeface="+mn-cs"/>
              </a:rPr>
              <a:t>, 2018).  This information was used as reference to create binary variables for ‘use of top-rated cast’ and ‘use of top-rated crew’ for each film.</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Some preliminary data preparation and cleaning was done in Excel before importing the data into R for further processing.  Many of the “0” values were replaced with NA’s in order to accurately account for, and later </a:t>
            </a:r>
            <a:r>
              <a:rPr lang="en-US" sz="1200" kern="1200" dirty="0" err="1">
                <a:solidFill>
                  <a:schemeClr val="tx1"/>
                </a:solidFill>
                <a:effectLst/>
                <a:latin typeface="+mn-lt"/>
                <a:ea typeface="+mn-ea"/>
                <a:cs typeface="+mn-cs"/>
              </a:rPr>
              <a:t>impoute</a:t>
            </a:r>
            <a:r>
              <a:rPr lang="en-US" sz="1200" kern="1200" dirty="0">
                <a:solidFill>
                  <a:schemeClr val="tx1"/>
                </a:solidFill>
                <a:effectLst/>
                <a:latin typeface="+mn-lt"/>
                <a:ea typeface="+mn-ea"/>
                <a:cs typeface="+mn-cs"/>
              </a:rPr>
              <a:t> the missing data.  Duplicate rows were also discovered and removed.  A summary of the distributions of the variables in the dataset is shown in Figure 1.</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Next the dataset was filtered to include only films that had been released to the public and those with budgets less than $59,500,000.  This eliminated the statistical outliers found in the budget variable.  New variables for </a:t>
            </a:r>
            <a:r>
              <a:rPr lang="en-US" sz="1200" i="1" kern="1200" dirty="0">
                <a:solidFill>
                  <a:schemeClr val="tx1"/>
                </a:solidFill>
                <a:effectLst/>
                <a:latin typeface="+mn-lt"/>
                <a:ea typeface="+mn-ea"/>
                <a:cs typeface="+mn-cs"/>
              </a:rPr>
              <a:t>profit</a:t>
            </a:r>
            <a:r>
              <a:rPr lang="en-US" sz="1200" kern="1200" dirty="0">
                <a:solidFill>
                  <a:schemeClr val="tx1"/>
                </a:solidFill>
                <a:effectLst/>
                <a:latin typeface="+mn-lt"/>
                <a:ea typeface="+mn-ea"/>
                <a:cs typeface="+mn-cs"/>
              </a:rPr>
              <a:t> and </a:t>
            </a:r>
            <a:r>
              <a:rPr lang="en-US" sz="1200" i="1" kern="1200" dirty="0" err="1">
                <a:solidFill>
                  <a:schemeClr val="tx1"/>
                </a:solidFill>
                <a:effectLst/>
                <a:latin typeface="+mn-lt"/>
                <a:ea typeface="+mn-ea"/>
                <a:cs typeface="+mn-cs"/>
              </a:rPr>
              <a:t>profit_margin</a:t>
            </a:r>
            <a:r>
              <a:rPr lang="en-US" sz="1200" kern="1200" dirty="0">
                <a:solidFill>
                  <a:schemeClr val="tx1"/>
                </a:solidFill>
                <a:effectLst/>
                <a:latin typeface="+mn-lt"/>
                <a:ea typeface="+mn-ea"/>
                <a:cs typeface="+mn-cs"/>
              </a:rPr>
              <a:t> were created and then used to create a </a:t>
            </a:r>
            <a:r>
              <a:rPr lang="en-US" sz="1200" i="1" kern="1200" dirty="0" err="1">
                <a:solidFill>
                  <a:schemeClr val="tx1"/>
                </a:solidFill>
                <a:effectLst/>
                <a:latin typeface="+mn-lt"/>
                <a:ea typeface="+mn-ea"/>
                <a:cs typeface="+mn-cs"/>
              </a:rPr>
              <a:t>profit_group</a:t>
            </a:r>
            <a:r>
              <a:rPr lang="en-US" sz="1200" kern="1200" dirty="0">
                <a:solidFill>
                  <a:schemeClr val="tx1"/>
                </a:solidFill>
                <a:effectLst/>
                <a:latin typeface="+mn-lt"/>
                <a:ea typeface="+mn-ea"/>
                <a:cs typeface="+mn-cs"/>
              </a:rPr>
              <a:t> categorical variable that placed each movie into either the top 20% or bottom 80% based on profit margin.  Finally, R code was written to process the separate files for ratings, keywords, cast and crew data, country and language data, genre, and movie collection information.  The full code is available at the link posted above.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Various R packages were used to explore the missingness present within the data.  Figure 2 shows a plot of the pattern of missing data and Figure 3 shows the patterns of missingness.  It should be noted that while the original dataset contained information on over 45,000 movies, removing duplicates and filtering for ‘Released” movies with a stated budget greater than 0 resulted in only 7925 films.  These films were used as the basis for the remaining investigation.</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‘MICE” package was then used to impute the missing values in the dataset (</a:t>
            </a:r>
            <a:r>
              <a:rPr lang="en-US" sz="1200" kern="1200" dirty="0" err="1">
                <a:solidFill>
                  <a:schemeClr val="tx1"/>
                </a:solidFill>
                <a:effectLst/>
                <a:latin typeface="+mn-lt"/>
                <a:ea typeface="+mn-ea"/>
                <a:cs typeface="+mn-cs"/>
              </a:rPr>
              <a:t>Noghrehchi</a:t>
            </a:r>
            <a:r>
              <a:rPr lang="en-US" sz="1200" kern="1200" dirty="0">
                <a:solidFill>
                  <a:schemeClr val="tx1"/>
                </a:solidFill>
                <a:effectLst/>
                <a:latin typeface="+mn-lt"/>
                <a:ea typeface="+mn-ea"/>
                <a:cs typeface="+mn-cs"/>
              </a:rPr>
              <a:t>, 2015).  Five imputed datasets were created using 50 iterations of the chained equation process.  The results were examined for convergence and found to be satisfactory.  A single imputed dataset was then randomly selected and used for the remainder of the analysis.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Following the imputation of missing values, the variables for </a:t>
            </a:r>
            <a:r>
              <a:rPr lang="en-US" sz="1200" i="1" kern="1200" dirty="0">
                <a:solidFill>
                  <a:schemeClr val="tx1"/>
                </a:solidFill>
                <a:effectLst/>
                <a:latin typeface="+mn-lt"/>
                <a:ea typeface="+mn-ea"/>
                <a:cs typeface="+mn-cs"/>
              </a:rPr>
              <a:t>profit</a:t>
            </a:r>
            <a:r>
              <a:rPr lang="en-US" sz="1200" kern="1200" dirty="0">
                <a:solidFill>
                  <a:schemeClr val="tx1"/>
                </a:solidFill>
                <a:effectLst/>
                <a:latin typeface="+mn-lt"/>
                <a:ea typeface="+mn-ea"/>
                <a:cs typeface="+mn-cs"/>
              </a:rPr>
              <a:t> and </a:t>
            </a:r>
            <a:r>
              <a:rPr lang="en-US" sz="1200" i="1" kern="1200" dirty="0" err="1">
                <a:solidFill>
                  <a:schemeClr val="tx1"/>
                </a:solidFill>
                <a:effectLst/>
                <a:latin typeface="+mn-lt"/>
                <a:ea typeface="+mn-ea"/>
                <a:cs typeface="+mn-cs"/>
              </a:rPr>
              <a:t>profit_margin</a:t>
            </a:r>
            <a:r>
              <a:rPr lang="en-US" sz="1200" kern="1200" dirty="0">
                <a:solidFill>
                  <a:schemeClr val="tx1"/>
                </a:solidFill>
                <a:effectLst/>
                <a:latin typeface="+mn-lt"/>
                <a:ea typeface="+mn-ea"/>
                <a:cs typeface="+mn-cs"/>
              </a:rPr>
              <a:t> were re-generated and again used to create the </a:t>
            </a:r>
            <a:r>
              <a:rPr lang="en-US" sz="1200" i="1" kern="1200" dirty="0" err="1">
                <a:solidFill>
                  <a:schemeClr val="tx1"/>
                </a:solidFill>
                <a:effectLst/>
                <a:latin typeface="+mn-lt"/>
                <a:ea typeface="+mn-ea"/>
                <a:cs typeface="+mn-cs"/>
              </a:rPr>
              <a:t>profit_group</a:t>
            </a:r>
            <a:r>
              <a:rPr lang="en-US" sz="1200" kern="1200" dirty="0">
                <a:solidFill>
                  <a:schemeClr val="tx1"/>
                </a:solidFill>
                <a:effectLst/>
                <a:latin typeface="+mn-lt"/>
                <a:ea typeface="+mn-ea"/>
                <a:cs typeface="+mn-cs"/>
              </a:rPr>
              <a:t> variable that placed each movie into either the top 20% or bottom 80% based on profit margin.  A summary of the variable distributions for the imputed dataset are shown in Figure 4.  This data was then standardized and correlation analysis was run.  An excerpt of the results of this analysis is shown in Figure 5 with the corresponding p-values shown in Figure 6.  These results showed significant correlations between </a:t>
            </a:r>
            <a:r>
              <a:rPr lang="en-US" sz="1200" i="1" kern="1200" dirty="0" err="1">
                <a:solidFill>
                  <a:schemeClr val="tx1"/>
                </a:solidFill>
                <a:effectLst/>
                <a:latin typeface="+mn-lt"/>
                <a:ea typeface="+mn-ea"/>
                <a:cs typeface="+mn-cs"/>
              </a:rPr>
              <a:t>collection_bin</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budget, </a:t>
            </a:r>
            <a:r>
              <a:rPr lang="en-US" sz="1200" i="1" kern="1200" dirty="0" err="1">
                <a:solidFill>
                  <a:schemeClr val="tx1"/>
                </a:solidFill>
                <a:effectLst/>
                <a:latin typeface="+mn-lt"/>
                <a:ea typeface="+mn-ea"/>
                <a:cs typeface="+mn-cs"/>
              </a:rPr>
              <a:t>keyword_bin</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average_rating</a:t>
            </a:r>
            <a:r>
              <a:rPr lang="en-US" sz="1200" i="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popularity</a:t>
            </a:r>
            <a:r>
              <a:rPr lang="en-US" sz="1200" kern="1200" dirty="0">
                <a:solidFill>
                  <a:schemeClr val="tx1"/>
                </a:solidFill>
                <a:effectLst/>
                <a:latin typeface="+mn-lt"/>
                <a:ea typeface="+mn-ea"/>
                <a:cs typeface="+mn-cs"/>
              </a:rPr>
              <a:t>, and </a:t>
            </a:r>
            <a:r>
              <a:rPr lang="en-US" sz="1200" i="1" kern="1200" dirty="0" err="1">
                <a:solidFill>
                  <a:schemeClr val="tx1"/>
                </a:solidFill>
                <a:effectLst/>
                <a:latin typeface="+mn-lt"/>
                <a:ea typeface="+mn-ea"/>
                <a:cs typeface="+mn-cs"/>
              </a:rPr>
              <a:t>vote_average</a:t>
            </a:r>
            <a:r>
              <a:rPr lang="en-US" sz="1200" kern="1200" dirty="0">
                <a:solidFill>
                  <a:schemeClr val="tx1"/>
                </a:solidFill>
                <a:effectLst/>
                <a:latin typeface="+mn-lt"/>
                <a:ea typeface="+mn-ea"/>
                <a:cs typeface="+mn-cs"/>
              </a:rPr>
              <a:t> and the </a:t>
            </a:r>
            <a:r>
              <a:rPr lang="en-US" sz="1200" i="1" kern="1200" dirty="0" err="1">
                <a:solidFill>
                  <a:schemeClr val="tx1"/>
                </a:solidFill>
                <a:effectLst/>
                <a:latin typeface="+mn-lt"/>
                <a:ea typeface="+mn-ea"/>
                <a:cs typeface="+mn-cs"/>
              </a:rPr>
              <a:t>profit_group</a:t>
            </a:r>
            <a:r>
              <a:rPr lang="en-US" sz="1200" kern="1200" dirty="0">
                <a:solidFill>
                  <a:schemeClr val="tx1"/>
                </a:solidFill>
                <a:effectLst/>
                <a:latin typeface="+mn-lt"/>
                <a:ea typeface="+mn-ea"/>
                <a:cs typeface="+mn-cs"/>
              </a:rPr>
              <a:t> variable..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Following the correlation analysis, additional EDA was performed in R to confirm the results and lay the groundwork for the final visualizations.  Final visualizations were then produced in Tableau and R with some additional polishing done in Adobe Illustrator.  The final presentation was then assembled based on the PowerPoint ghost deck created in a prior project.  </a:t>
            </a:r>
          </a:p>
          <a:p>
            <a:r>
              <a:rPr lang="en-US" sz="1200" kern="1200" dirty="0">
                <a:solidFill>
                  <a:schemeClr val="tx1"/>
                </a:solidFill>
                <a:effectLst/>
                <a:latin typeface="+mn-lt"/>
                <a:ea typeface="+mn-ea"/>
                <a:cs typeface="+mn-cs"/>
              </a:rPr>
              <a:t> </a:t>
            </a:r>
          </a:p>
          <a:p>
            <a:pPr lvl="0"/>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05BF6A15-04FB-445B-B59C-6ED0E055B514}" type="slidenum">
              <a:rPr lang="en-US" smtClean="0"/>
              <a:t>4</a:t>
            </a:fld>
            <a:endParaRPr lang="en-US"/>
          </a:p>
        </p:txBody>
      </p:sp>
    </p:spTree>
    <p:extLst>
      <p:ext uri="{BB962C8B-B14F-4D97-AF65-F5344CB8AC3E}">
        <p14:creationId xmlns:p14="http://schemas.microsoft.com/office/powerpoint/2010/main" val="962908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BF6A15-04FB-445B-B59C-6ED0E055B514}" type="slidenum">
              <a:rPr lang="en-US" smtClean="0"/>
              <a:t>6</a:t>
            </a:fld>
            <a:endParaRPr lang="en-US"/>
          </a:p>
        </p:txBody>
      </p:sp>
    </p:spTree>
    <p:extLst>
      <p:ext uri="{BB962C8B-B14F-4D97-AF65-F5344CB8AC3E}">
        <p14:creationId xmlns:p14="http://schemas.microsoft.com/office/powerpoint/2010/main" val="1814614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keyword data changes over time.  If this data is used to predict a films profitability, careful attention must be paid to current trends.</a:t>
            </a:r>
          </a:p>
        </p:txBody>
      </p:sp>
      <p:sp>
        <p:nvSpPr>
          <p:cNvPr id="4" name="Slide Number Placeholder 3"/>
          <p:cNvSpPr>
            <a:spLocks noGrp="1"/>
          </p:cNvSpPr>
          <p:nvPr>
            <p:ph type="sldNum" sz="quarter" idx="5"/>
          </p:nvPr>
        </p:nvSpPr>
        <p:spPr/>
        <p:txBody>
          <a:bodyPr/>
          <a:lstStyle/>
          <a:p>
            <a:fld id="{05BF6A15-04FB-445B-B59C-6ED0E055B514}" type="slidenum">
              <a:rPr lang="en-US" smtClean="0"/>
              <a:t>7</a:t>
            </a:fld>
            <a:endParaRPr lang="en-US"/>
          </a:p>
        </p:txBody>
      </p:sp>
    </p:spTree>
    <p:extLst>
      <p:ext uri="{BB962C8B-B14F-4D97-AF65-F5344CB8AC3E}">
        <p14:creationId xmlns:p14="http://schemas.microsoft.com/office/powerpoint/2010/main" val="176125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noted below, this data is subject to various biases.</a:t>
            </a:r>
          </a:p>
        </p:txBody>
      </p:sp>
      <p:sp>
        <p:nvSpPr>
          <p:cNvPr id="4" name="Slide Number Placeholder 3"/>
          <p:cNvSpPr>
            <a:spLocks noGrp="1"/>
          </p:cNvSpPr>
          <p:nvPr>
            <p:ph type="sldNum" sz="quarter" idx="5"/>
          </p:nvPr>
        </p:nvSpPr>
        <p:spPr/>
        <p:txBody>
          <a:bodyPr/>
          <a:lstStyle/>
          <a:p>
            <a:fld id="{05BF6A15-04FB-445B-B59C-6ED0E055B514}" type="slidenum">
              <a:rPr lang="en-US" smtClean="0"/>
              <a:t>9</a:t>
            </a:fld>
            <a:endParaRPr lang="en-US"/>
          </a:p>
        </p:txBody>
      </p:sp>
    </p:spTree>
    <p:extLst>
      <p:ext uri="{BB962C8B-B14F-4D97-AF65-F5344CB8AC3E}">
        <p14:creationId xmlns:p14="http://schemas.microsoft.com/office/powerpoint/2010/main" val="2775405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Many problems were found in the provided dataset.  As noted above, the data contained duplicate rows, and a large amount of missing data.  In addition, some the data that was present was obviously erroneous and/or suspect.  For example, some movies had negative values listed as their budget.  Without more information on the methods of data collection and their sources, it is impossible to determine the reasons for these errors and omissions, therefore, assumptions that were made regarding the data being missing completely at random are essentially indefensible.  </a:t>
            </a:r>
            <a:endParaRPr lang="en-US" dirty="0"/>
          </a:p>
        </p:txBody>
      </p:sp>
      <p:sp>
        <p:nvSpPr>
          <p:cNvPr id="4" name="Slide Number Placeholder 3"/>
          <p:cNvSpPr>
            <a:spLocks noGrp="1"/>
          </p:cNvSpPr>
          <p:nvPr>
            <p:ph type="sldNum" sz="quarter" idx="5"/>
          </p:nvPr>
        </p:nvSpPr>
        <p:spPr/>
        <p:txBody>
          <a:bodyPr/>
          <a:lstStyle/>
          <a:p>
            <a:fld id="{05BF6A15-04FB-445B-B59C-6ED0E055B514}" type="slidenum">
              <a:rPr lang="en-US" smtClean="0"/>
              <a:t>10</a:t>
            </a:fld>
            <a:endParaRPr lang="en-US"/>
          </a:p>
        </p:txBody>
      </p:sp>
    </p:spTree>
    <p:extLst>
      <p:ext uri="{BB962C8B-B14F-4D97-AF65-F5344CB8AC3E}">
        <p14:creationId xmlns:p14="http://schemas.microsoft.com/office/powerpoint/2010/main" val="35097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Again, as noted above, the MICE package was used to impute missing data in R.  While every attempt was made to select the best available algorithm for each variable, and results were visually examined to ensure that the imputed values were ‘logically reasonable, there is the potential for a great deal of bias being introduced at this point in the process.  In addition, in an attempt to use the cast and crew data that was provided, additional lists of “top-rated” actors, producers, and directors were obtained from the IMDB website.  Each movies cast and crew was checked against these lists and movies were flagged if they used actors or crew members on these outside lists.  However, there is no standard criteria that was used to establish the “top-rated” status of these people so again, bias was likely introduced at this point in the analysis.  It is also likely that a great deal of response bias is present in the popularity, vote average and rating data since this information was presumably collected at various lengths of time after a film was released.</a:t>
            </a:r>
          </a:p>
          <a:p>
            <a:endParaRPr lang="en-US" dirty="0"/>
          </a:p>
        </p:txBody>
      </p:sp>
      <p:sp>
        <p:nvSpPr>
          <p:cNvPr id="4" name="Slide Number Placeholder 3"/>
          <p:cNvSpPr>
            <a:spLocks noGrp="1"/>
          </p:cNvSpPr>
          <p:nvPr>
            <p:ph type="sldNum" sz="quarter" idx="5"/>
          </p:nvPr>
        </p:nvSpPr>
        <p:spPr/>
        <p:txBody>
          <a:bodyPr/>
          <a:lstStyle/>
          <a:p>
            <a:fld id="{05BF6A15-04FB-445B-B59C-6ED0E055B514}" type="slidenum">
              <a:rPr lang="en-US" smtClean="0"/>
              <a:t>11</a:t>
            </a:fld>
            <a:endParaRPr lang="en-US"/>
          </a:p>
        </p:txBody>
      </p:sp>
    </p:spTree>
    <p:extLst>
      <p:ext uri="{BB962C8B-B14F-4D97-AF65-F5344CB8AC3E}">
        <p14:creationId xmlns:p14="http://schemas.microsoft.com/office/powerpoint/2010/main" val="1723453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801BF-9D27-4892-81D7-0DA9A6A4B8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5F5BEB-12C0-477B-9738-C2A0647248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876C6F-C780-4214-8086-E9875C34B001}"/>
              </a:ext>
            </a:extLst>
          </p:cNvPr>
          <p:cNvSpPr>
            <a:spLocks noGrp="1"/>
          </p:cNvSpPr>
          <p:nvPr>
            <p:ph type="dt" sz="half" idx="10"/>
          </p:nvPr>
        </p:nvSpPr>
        <p:spPr/>
        <p:txBody>
          <a:bodyPr/>
          <a:lstStyle/>
          <a:p>
            <a:fld id="{9AC9DFA8-DE51-409E-930A-47CA90D45AD8}" type="datetimeFigureOut">
              <a:rPr lang="en-US" smtClean="0"/>
              <a:t>1/12/2021</a:t>
            </a:fld>
            <a:endParaRPr lang="en-US"/>
          </a:p>
        </p:txBody>
      </p:sp>
      <p:sp>
        <p:nvSpPr>
          <p:cNvPr id="5" name="Footer Placeholder 4">
            <a:extLst>
              <a:ext uri="{FF2B5EF4-FFF2-40B4-BE49-F238E27FC236}">
                <a16:creationId xmlns:a16="http://schemas.microsoft.com/office/drawing/2014/main" id="{6A774079-1C8B-45B1-8DEB-E1F6D921E1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5B2C9B-20D9-41DE-AFF4-F1201D701554}"/>
              </a:ext>
            </a:extLst>
          </p:cNvPr>
          <p:cNvSpPr>
            <a:spLocks noGrp="1"/>
          </p:cNvSpPr>
          <p:nvPr>
            <p:ph type="sldNum" sz="quarter" idx="12"/>
          </p:nvPr>
        </p:nvSpPr>
        <p:spPr/>
        <p:txBody>
          <a:bodyPr/>
          <a:lstStyle/>
          <a:p>
            <a:fld id="{1843B5EF-4FF9-43AB-9E1E-74D5DB339DA7}" type="slidenum">
              <a:rPr lang="en-US" smtClean="0"/>
              <a:t>‹#›</a:t>
            </a:fld>
            <a:endParaRPr lang="en-US"/>
          </a:p>
        </p:txBody>
      </p:sp>
    </p:spTree>
    <p:extLst>
      <p:ext uri="{BB962C8B-B14F-4D97-AF65-F5344CB8AC3E}">
        <p14:creationId xmlns:p14="http://schemas.microsoft.com/office/powerpoint/2010/main" val="3375468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AD4F5-8431-42E8-B6CB-F425F552A4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4B48D5-CACB-4F8F-83E0-283E1084C1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1B06EA-8DB5-4C1E-8A33-4349B72F1A99}"/>
              </a:ext>
            </a:extLst>
          </p:cNvPr>
          <p:cNvSpPr>
            <a:spLocks noGrp="1"/>
          </p:cNvSpPr>
          <p:nvPr>
            <p:ph type="dt" sz="half" idx="10"/>
          </p:nvPr>
        </p:nvSpPr>
        <p:spPr/>
        <p:txBody>
          <a:bodyPr/>
          <a:lstStyle/>
          <a:p>
            <a:fld id="{9AC9DFA8-DE51-409E-930A-47CA90D45AD8}" type="datetimeFigureOut">
              <a:rPr lang="en-US" smtClean="0"/>
              <a:t>1/12/2021</a:t>
            </a:fld>
            <a:endParaRPr lang="en-US"/>
          </a:p>
        </p:txBody>
      </p:sp>
      <p:sp>
        <p:nvSpPr>
          <p:cNvPr id="5" name="Footer Placeholder 4">
            <a:extLst>
              <a:ext uri="{FF2B5EF4-FFF2-40B4-BE49-F238E27FC236}">
                <a16:creationId xmlns:a16="http://schemas.microsoft.com/office/drawing/2014/main" id="{BB715E63-6CA0-4A96-9448-D1E52C45E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5E338B-3C4A-4A0E-BE53-E09F5E53D6CB}"/>
              </a:ext>
            </a:extLst>
          </p:cNvPr>
          <p:cNvSpPr>
            <a:spLocks noGrp="1"/>
          </p:cNvSpPr>
          <p:nvPr>
            <p:ph type="sldNum" sz="quarter" idx="12"/>
          </p:nvPr>
        </p:nvSpPr>
        <p:spPr/>
        <p:txBody>
          <a:bodyPr/>
          <a:lstStyle/>
          <a:p>
            <a:fld id="{1843B5EF-4FF9-43AB-9E1E-74D5DB339DA7}" type="slidenum">
              <a:rPr lang="en-US" smtClean="0"/>
              <a:t>‹#›</a:t>
            </a:fld>
            <a:endParaRPr lang="en-US"/>
          </a:p>
        </p:txBody>
      </p:sp>
    </p:spTree>
    <p:extLst>
      <p:ext uri="{BB962C8B-B14F-4D97-AF65-F5344CB8AC3E}">
        <p14:creationId xmlns:p14="http://schemas.microsoft.com/office/powerpoint/2010/main" val="87659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44029E-2CBB-49AB-A076-CAB4865FA6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531611-17C1-49EC-95A9-93B54C30D3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F48A3-B5C8-431A-9A58-E6D682411D6C}"/>
              </a:ext>
            </a:extLst>
          </p:cNvPr>
          <p:cNvSpPr>
            <a:spLocks noGrp="1"/>
          </p:cNvSpPr>
          <p:nvPr>
            <p:ph type="dt" sz="half" idx="10"/>
          </p:nvPr>
        </p:nvSpPr>
        <p:spPr/>
        <p:txBody>
          <a:bodyPr/>
          <a:lstStyle/>
          <a:p>
            <a:fld id="{9AC9DFA8-DE51-409E-930A-47CA90D45AD8}" type="datetimeFigureOut">
              <a:rPr lang="en-US" smtClean="0"/>
              <a:t>1/12/2021</a:t>
            </a:fld>
            <a:endParaRPr lang="en-US"/>
          </a:p>
        </p:txBody>
      </p:sp>
      <p:sp>
        <p:nvSpPr>
          <p:cNvPr id="5" name="Footer Placeholder 4">
            <a:extLst>
              <a:ext uri="{FF2B5EF4-FFF2-40B4-BE49-F238E27FC236}">
                <a16:creationId xmlns:a16="http://schemas.microsoft.com/office/drawing/2014/main" id="{6E5078F8-C656-4C12-BA6A-8C42969088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9A44F4-3FD1-4E38-A11F-7CD30C5D04DF}"/>
              </a:ext>
            </a:extLst>
          </p:cNvPr>
          <p:cNvSpPr>
            <a:spLocks noGrp="1"/>
          </p:cNvSpPr>
          <p:nvPr>
            <p:ph type="sldNum" sz="quarter" idx="12"/>
          </p:nvPr>
        </p:nvSpPr>
        <p:spPr/>
        <p:txBody>
          <a:bodyPr/>
          <a:lstStyle/>
          <a:p>
            <a:fld id="{1843B5EF-4FF9-43AB-9E1E-74D5DB339DA7}" type="slidenum">
              <a:rPr lang="en-US" smtClean="0"/>
              <a:t>‹#›</a:t>
            </a:fld>
            <a:endParaRPr lang="en-US"/>
          </a:p>
        </p:txBody>
      </p:sp>
    </p:spTree>
    <p:extLst>
      <p:ext uri="{BB962C8B-B14F-4D97-AF65-F5344CB8AC3E}">
        <p14:creationId xmlns:p14="http://schemas.microsoft.com/office/powerpoint/2010/main" val="633480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9ACD1-2017-4CD8-9E35-D6E3168C55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2A0B03-7F4D-4B53-9AE8-72736EB7E9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617F84-0D73-45F6-AE84-4CB591EBBB99}"/>
              </a:ext>
            </a:extLst>
          </p:cNvPr>
          <p:cNvSpPr>
            <a:spLocks noGrp="1"/>
          </p:cNvSpPr>
          <p:nvPr>
            <p:ph type="dt" sz="half" idx="10"/>
          </p:nvPr>
        </p:nvSpPr>
        <p:spPr/>
        <p:txBody>
          <a:bodyPr/>
          <a:lstStyle/>
          <a:p>
            <a:fld id="{9AC9DFA8-DE51-409E-930A-47CA90D45AD8}" type="datetimeFigureOut">
              <a:rPr lang="en-US" smtClean="0"/>
              <a:t>1/12/2021</a:t>
            </a:fld>
            <a:endParaRPr lang="en-US"/>
          </a:p>
        </p:txBody>
      </p:sp>
      <p:sp>
        <p:nvSpPr>
          <p:cNvPr id="5" name="Footer Placeholder 4">
            <a:extLst>
              <a:ext uri="{FF2B5EF4-FFF2-40B4-BE49-F238E27FC236}">
                <a16:creationId xmlns:a16="http://schemas.microsoft.com/office/drawing/2014/main" id="{0CA93038-C3CB-4AF4-BE9B-B05377A5D0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F09540-55FB-424B-97BD-9E3704F3B4C9}"/>
              </a:ext>
            </a:extLst>
          </p:cNvPr>
          <p:cNvSpPr>
            <a:spLocks noGrp="1"/>
          </p:cNvSpPr>
          <p:nvPr>
            <p:ph type="sldNum" sz="quarter" idx="12"/>
          </p:nvPr>
        </p:nvSpPr>
        <p:spPr/>
        <p:txBody>
          <a:bodyPr/>
          <a:lstStyle/>
          <a:p>
            <a:fld id="{1843B5EF-4FF9-43AB-9E1E-74D5DB339DA7}" type="slidenum">
              <a:rPr lang="en-US" smtClean="0"/>
              <a:t>‹#›</a:t>
            </a:fld>
            <a:endParaRPr lang="en-US"/>
          </a:p>
        </p:txBody>
      </p:sp>
    </p:spTree>
    <p:extLst>
      <p:ext uri="{BB962C8B-B14F-4D97-AF65-F5344CB8AC3E}">
        <p14:creationId xmlns:p14="http://schemas.microsoft.com/office/powerpoint/2010/main" val="2916802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CDDCC-7557-4FFF-8100-BED1C5DDE9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572142-5DBE-4F6D-AF8B-6715546ED3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D5C3C7-30F2-462A-86C1-1AAEF7827DBA}"/>
              </a:ext>
            </a:extLst>
          </p:cNvPr>
          <p:cNvSpPr>
            <a:spLocks noGrp="1"/>
          </p:cNvSpPr>
          <p:nvPr>
            <p:ph type="dt" sz="half" idx="10"/>
          </p:nvPr>
        </p:nvSpPr>
        <p:spPr/>
        <p:txBody>
          <a:bodyPr/>
          <a:lstStyle/>
          <a:p>
            <a:fld id="{9AC9DFA8-DE51-409E-930A-47CA90D45AD8}" type="datetimeFigureOut">
              <a:rPr lang="en-US" smtClean="0"/>
              <a:t>1/12/2021</a:t>
            </a:fld>
            <a:endParaRPr lang="en-US"/>
          </a:p>
        </p:txBody>
      </p:sp>
      <p:sp>
        <p:nvSpPr>
          <p:cNvPr id="5" name="Footer Placeholder 4">
            <a:extLst>
              <a:ext uri="{FF2B5EF4-FFF2-40B4-BE49-F238E27FC236}">
                <a16:creationId xmlns:a16="http://schemas.microsoft.com/office/drawing/2014/main" id="{756AC9A6-E87B-4389-A459-F0BB3976FA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C1BEB6-6755-45AF-B2E1-41F004C19E24}"/>
              </a:ext>
            </a:extLst>
          </p:cNvPr>
          <p:cNvSpPr>
            <a:spLocks noGrp="1"/>
          </p:cNvSpPr>
          <p:nvPr>
            <p:ph type="sldNum" sz="quarter" idx="12"/>
          </p:nvPr>
        </p:nvSpPr>
        <p:spPr/>
        <p:txBody>
          <a:bodyPr/>
          <a:lstStyle/>
          <a:p>
            <a:fld id="{1843B5EF-4FF9-43AB-9E1E-74D5DB339DA7}" type="slidenum">
              <a:rPr lang="en-US" smtClean="0"/>
              <a:t>‹#›</a:t>
            </a:fld>
            <a:endParaRPr lang="en-US"/>
          </a:p>
        </p:txBody>
      </p:sp>
    </p:spTree>
    <p:extLst>
      <p:ext uri="{BB962C8B-B14F-4D97-AF65-F5344CB8AC3E}">
        <p14:creationId xmlns:p14="http://schemas.microsoft.com/office/powerpoint/2010/main" val="2886708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89423-682E-4D5C-B688-790713636B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8F4859-80C4-4AAF-99FE-B3005C3E56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C02850-D190-486B-A2A8-36BC530AAA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AD81D9-DBC5-4268-B472-7EFA62AE301D}"/>
              </a:ext>
            </a:extLst>
          </p:cNvPr>
          <p:cNvSpPr>
            <a:spLocks noGrp="1"/>
          </p:cNvSpPr>
          <p:nvPr>
            <p:ph type="dt" sz="half" idx="10"/>
          </p:nvPr>
        </p:nvSpPr>
        <p:spPr/>
        <p:txBody>
          <a:bodyPr/>
          <a:lstStyle/>
          <a:p>
            <a:fld id="{9AC9DFA8-DE51-409E-930A-47CA90D45AD8}" type="datetimeFigureOut">
              <a:rPr lang="en-US" smtClean="0"/>
              <a:t>1/12/2021</a:t>
            </a:fld>
            <a:endParaRPr lang="en-US"/>
          </a:p>
        </p:txBody>
      </p:sp>
      <p:sp>
        <p:nvSpPr>
          <p:cNvPr id="6" name="Footer Placeholder 5">
            <a:extLst>
              <a:ext uri="{FF2B5EF4-FFF2-40B4-BE49-F238E27FC236}">
                <a16:creationId xmlns:a16="http://schemas.microsoft.com/office/drawing/2014/main" id="{8D3EF85E-685A-4552-BAD1-2D2B40B6B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087A74-C51C-4F71-A591-215899166E8D}"/>
              </a:ext>
            </a:extLst>
          </p:cNvPr>
          <p:cNvSpPr>
            <a:spLocks noGrp="1"/>
          </p:cNvSpPr>
          <p:nvPr>
            <p:ph type="sldNum" sz="quarter" idx="12"/>
          </p:nvPr>
        </p:nvSpPr>
        <p:spPr/>
        <p:txBody>
          <a:bodyPr/>
          <a:lstStyle/>
          <a:p>
            <a:fld id="{1843B5EF-4FF9-43AB-9E1E-74D5DB339DA7}" type="slidenum">
              <a:rPr lang="en-US" smtClean="0"/>
              <a:t>‹#›</a:t>
            </a:fld>
            <a:endParaRPr lang="en-US"/>
          </a:p>
        </p:txBody>
      </p:sp>
    </p:spTree>
    <p:extLst>
      <p:ext uri="{BB962C8B-B14F-4D97-AF65-F5344CB8AC3E}">
        <p14:creationId xmlns:p14="http://schemas.microsoft.com/office/powerpoint/2010/main" val="4010283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90BA9-7CEB-42BA-8217-92A182BB48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5EFB8E-BFD3-4DC5-ADB0-B0E464741E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C58446-464B-444C-8902-103B9E66A8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C5DB38-2EFA-4183-B049-421EAD6682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3C4C33-E8B5-4A57-AE59-8E604CDFD3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6653E3-DE1C-46FA-88D7-47B7FBA0179C}"/>
              </a:ext>
            </a:extLst>
          </p:cNvPr>
          <p:cNvSpPr>
            <a:spLocks noGrp="1"/>
          </p:cNvSpPr>
          <p:nvPr>
            <p:ph type="dt" sz="half" idx="10"/>
          </p:nvPr>
        </p:nvSpPr>
        <p:spPr/>
        <p:txBody>
          <a:bodyPr/>
          <a:lstStyle/>
          <a:p>
            <a:fld id="{9AC9DFA8-DE51-409E-930A-47CA90D45AD8}" type="datetimeFigureOut">
              <a:rPr lang="en-US" smtClean="0"/>
              <a:t>1/12/2021</a:t>
            </a:fld>
            <a:endParaRPr lang="en-US"/>
          </a:p>
        </p:txBody>
      </p:sp>
      <p:sp>
        <p:nvSpPr>
          <p:cNvPr id="8" name="Footer Placeholder 7">
            <a:extLst>
              <a:ext uri="{FF2B5EF4-FFF2-40B4-BE49-F238E27FC236}">
                <a16:creationId xmlns:a16="http://schemas.microsoft.com/office/drawing/2014/main" id="{FFE11DA8-B26D-4918-86D2-8417697A91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12FBA5-CAEE-4BAB-B7DF-EFCEFC268345}"/>
              </a:ext>
            </a:extLst>
          </p:cNvPr>
          <p:cNvSpPr>
            <a:spLocks noGrp="1"/>
          </p:cNvSpPr>
          <p:nvPr>
            <p:ph type="sldNum" sz="quarter" idx="12"/>
          </p:nvPr>
        </p:nvSpPr>
        <p:spPr/>
        <p:txBody>
          <a:bodyPr/>
          <a:lstStyle/>
          <a:p>
            <a:fld id="{1843B5EF-4FF9-43AB-9E1E-74D5DB339DA7}" type="slidenum">
              <a:rPr lang="en-US" smtClean="0"/>
              <a:t>‹#›</a:t>
            </a:fld>
            <a:endParaRPr lang="en-US"/>
          </a:p>
        </p:txBody>
      </p:sp>
    </p:spTree>
    <p:extLst>
      <p:ext uri="{BB962C8B-B14F-4D97-AF65-F5344CB8AC3E}">
        <p14:creationId xmlns:p14="http://schemas.microsoft.com/office/powerpoint/2010/main" val="456072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68D47-0792-4B0A-88A5-6C966325E5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5068F2-5198-460C-BE19-7F167B9118C3}"/>
              </a:ext>
            </a:extLst>
          </p:cNvPr>
          <p:cNvSpPr>
            <a:spLocks noGrp="1"/>
          </p:cNvSpPr>
          <p:nvPr>
            <p:ph type="dt" sz="half" idx="10"/>
          </p:nvPr>
        </p:nvSpPr>
        <p:spPr/>
        <p:txBody>
          <a:bodyPr/>
          <a:lstStyle/>
          <a:p>
            <a:fld id="{9AC9DFA8-DE51-409E-930A-47CA90D45AD8}" type="datetimeFigureOut">
              <a:rPr lang="en-US" smtClean="0"/>
              <a:t>1/12/2021</a:t>
            </a:fld>
            <a:endParaRPr lang="en-US"/>
          </a:p>
        </p:txBody>
      </p:sp>
      <p:sp>
        <p:nvSpPr>
          <p:cNvPr id="4" name="Footer Placeholder 3">
            <a:extLst>
              <a:ext uri="{FF2B5EF4-FFF2-40B4-BE49-F238E27FC236}">
                <a16:creationId xmlns:a16="http://schemas.microsoft.com/office/drawing/2014/main" id="{08ADACA8-B564-4FCE-B60E-82EB5FB5DC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FA5F4D-4DB9-48EE-A258-6C3C50F04DD6}"/>
              </a:ext>
            </a:extLst>
          </p:cNvPr>
          <p:cNvSpPr>
            <a:spLocks noGrp="1"/>
          </p:cNvSpPr>
          <p:nvPr>
            <p:ph type="sldNum" sz="quarter" idx="12"/>
          </p:nvPr>
        </p:nvSpPr>
        <p:spPr/>
        <p:txBody>
          <a:bodyPr/>
          <a:lstStyle/>
          <a:p>
            <a:fld id="{1843B5EF-4FF9-43AB-9E1E-74D5DB339DA7}" type="slidenum">
              <a:rPr lang="en-US" smtClean="0"/>
              <a:t>‹#›</a:t>
            </a:fld>
            <a:endParaRPr lang="en-US"/>
          </a:p>
        </p:txBody>
      </p:sp>
    </p:spTree>
    <p:extLst>
      <p:ext uri="{BB962C8B-B14F-4D97-AF65-F5344CB8AC3E}">
        <p14:creationId xmlns:p14="http://schemas.microsoft.com/office/powerpoint/2010/main" val="7360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7B5421-34B1-42BB-A85D-9FF5E0CFA113}"/>
              </a:ext>
            </a:extLst>
          </p:cNvPr>
          <p:cNvSpPr>
            <a:spLocks noGrp="1"/>
          </p:cNvSpPr>
          <p:nvPr>
            <p:ph type="dt" sz="half" idx="10"/>
          </p:nvPr>
        </p:nvSpPr>
        <p:spPr/>
        <p:txBody>
          <a:bodyPr/>
          <a:lstStyle/>
          <a:p>
            <a:fld id="{9AC9DFA8-DE51-409E-930A-47CA90D45AD8}" type="datetimeFigureOut">
              <a:rPr lang="en-US" smtClean="0"/>
              <a:t>1/12/2021</a:t>
            </a:fld>
            <a:endParaRPr lang="en-US"/>
          </a:p>
        </p:txBody>
      </p:sp>
      <p:sp>
        <p:nvSpPr>
          <p:cNvPr id="3" name="Footer Placeholder 2">
            <a:extLst>
              <a:ext uri="{FF2B5EF4-FFF2-40B4-BE49-F238E27FC236}">
                <a16:creationId xmlns:a16="http://schemas.microsoft.com/office/drawing/2014/main" id="{A77465E3-4E39-4532-BF33-B029DCF524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A15C5B-B63C-4D93-AC75-182AAEC9DC73}"/>
              </a:ext>
            </a:extLst>
          </p:cNvPr>
          <p:cNvSpPr>
            <a:spLocks noGrp="1"/>
          </p:cNvSpPr>
          <p:nvPr>
            <p:ph type="sldNum" sz="quarter" idx="12"/>
          </p:nvPr>
        </p:nvSpPr>
        <p:spPr/>
        <p:txBody>
          <a:bodyPr/>
          <a:lstStyle/>
          <a:p>
            <a:fld id="{1843B5EF-4FF9-43AB-9E1E-74D5DB339DA7}" type="slidenum">
              <a:rPr lang="en-US" smtClean="0"/>
              <a:t>‹#›</a:t>
            </a:fld>
            <a:endParaRPr lang="en-US"/>
          </a:p>
        </p:txBody>
      </p:sp>
    </p:spTree>
    <p:extLst>
      <p:ext uri="{BB962C8B-B14F-4D97-AF65-F5344CB8AC3E}">
        <p14:creationId xmlns:p14="http://schemas.microsoft.com/office/powerpoint/2010/main" val="31227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7F8B4-AE36-446C-8F59-AB26195C43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E0F830-5CE4-477C-93DA-CD0131F777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DE0A08-9A73-4BA8-8C1E-FB5CF75E82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510FD6-C33F-4086-A03F-26CA798C2818}"/>
              </a:ext>
            </a:extLst>
          </p:cNvPr>
          <p:cNvSpPr>
            <a:spLocks noGrp="1"/>
          </p:cNvSpPr>
          <p:nvPr>
            <p:ph type="dt" sz="half" idx="10"/>
          </p:nvPr>
        </p:nvSpPr>
        <p:spPr/>
        <p:txBody>
          <a:bodyPr/>
          <a:lstStyle/>
          <a:p>
            <a:fld id="{9AC9DFA8-DE51-409E-930A-47CA90D45AD8}" type="datetimeFigureOut">
              <a:rPr lang="en-US" smtClean="0"/>
              <a:t>1/12/2021</a:t>
            </a:fld>
            <a:endParaRPr lang="en-US"/>
          </a:p>
        </p:txBody>
      </p:sp>
      <p:sp>
        <p:nvSpPr>
          <p:cNvPr id="6" name="Footer Placeholder 5">
            <a:extLst>
              <a:ext uri="{FF2B5EF4-FFF2-40B4-BE49-F238E27FC236}">
                <a16:creationId xmlns:a16="http://schemas.microsoft.com/office/drawing/2014/main" id="{9A5D8A11-7DE0-46E7-BE30-4D64C9580D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42E4C9-02A7-40CD-88FA-F57CF32C6005}"/>
              </a:ext>
            </a:extLst>
          </p:cNvPr>
          <p:cNvSpPr>
            <a:spLocks noGrp="1"/>
          </p:cNvSpPr>
          <p:nvPr>
            <p:ph type="sldNum" sz="quarter" idx="12"/>
          </p:nvPr>
        </p:nvSpPr>
        <p:spPr/>
        <p:txBody>
          <a:bodyPr/>
          <a:lstStyle/>
          <a:p>
            <a:fld id="{1843B5EF-4FF9-43AB-9E1E-74D5DB339DA7}" type="slidenum">
              <a:rPr lang="en-US" smtClean="0"/>
              <a:t>‹#›</a:t>
            </a:fld>
            <a:endParaRPr lang="en-US"/>
          </a:p>
        </p:txBody>
      </p:sp>
    </p:spTree>
    <p:extLst>
      <p:ext uri="{BB962C8B-B14F-4D97-AF65-F5344CB8AC3E}">
        <p14:creationId xmlns:p14="http://schemas.microsoft.com/office/powerpoint/2010/main" val="1998071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DEB7-E6AD-4CE3-A654-EB2692D3D4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8FA946-2A63-4641-B8B2-1AD8C8027F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069069-7F5E-4248-BB25-2E837B7ADA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1B95DE-10F4-4C20-85E2-6D93831ECA11}"/>
              </a:ext>
            </a:extLst>
          </p:cNvPr>
          <p:cNvSpPr>
            <a:spLocks noGrp="1"/>
          </p:cNvSpPr>
          <p:nvPr>
            <p:ph type="dt" sz="half" idx="10"/>
          </p:nvPr>
        </p:nvSpPr>
        <p:spPr/>
        <p:txBody>
          <a:bodyPr/>
          <a:lstStyle/>
          <a:p>
            <a:fld id="{9AC9DFA8-DE51-409E-930A-47CA90D45AD8}" type="datetimeFigureOut">
              <a:rPr lang="en-US" smtClean="0"/>
              <a:t>1/12/2021</a:t>
            </a:fld>
            <a:endParaRPr lang="en-US"/>
          </a:p>
        </p:txBody>
      </p:sp>
      <p:sp>
        <p:nvSpPr>
          <p:cNvPr id="6" name="Footer Placeholder 5">
            <a:extLst>
              <a:ext uri="{FF2B5EF4-FFF2-40B4-BE49-F238E27FC236}">
                <a16:creationId xmlns:a16="http://schemas.microsoft.com/office/drawing/2014/main" id="{475D6038-5E75-4C70-A9A4-6C94A90CBF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22B0C3-14A7-4765-8A80-53E9FA56DE66}"/>
              </a:ext>
            </a:extLst>
          </p:cNvPr>
          <p:cNvSpPr>
            <a:spLocks noGrp="1"/>
          </p:cNvSpPr>
          <p:nvPr>
            <p:ph type="sldNum" sz="quarter" idx="12"/>
          </p:nvPr>
        </p:nvSpPr>
        <p:spPr/>
        <p:txBody>
          <a:bodyPr/>
          <a:lstStyle/>
          <a:p>
            <a:fld id="{1843B5EF-4FF9-43AB-9E1E-74D5DB339DA7}" type="slidenum">
              <a:rPr lang="en-US" smtClean="0"/>
              <a:t>‹#›</a:t>
            </a:fld>
            <a:endParaRPr lang="en-US"/>
          </a:p>
        </p:txBody>
      </p:sp>
    </p:spTree>
    <p:extLst>
      <p:ext uri="{BB962C8B-B14F-4D97-AF65-F5344CB8AC3E}">
        <p14:creationId xmlns:p14="http://schemas.microsoft.com/office/powerpoint/2010/main" val="672275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09D611-9A05-4923-9288-5B923E535A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CCFFD1-6A10-4A04-8D80-81542E9093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95B53F-C54B-4524-A38A-A112E63FBE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C9DFA8-DE51-409E-930A-47CA90D45AD8}" type="datetimeFigureOut">
              <a:rPr lang="en-US" smtClean="0"/>
              <a:t>1/12/2021</a:t>
            </a:fld>
            <a:endParaRPr lang="en-US"/>
          </a:p>
        </p:txBody>
      </p:sp>
      <p:sp>
        <p:nvSpPr>
          <p:cNvPr id="5" name="Footer Placeholder 4">
            <a:extLst>
              <a:ext uri="{FF2B5EF4-FFF2-40B4-BE49-F238E27FC236}">
                <a16:creationId xmlns:a16="http://schemas.microsoft.com/office/drawing/2014/main" id="{0A815E58-EC66-49D3-95E7-6A10E12009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95E033-417A-4BC7-BB68-3533FBDC5E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43B5EF-4FF9-43AB-9E1E-74D5DB339DA7}" type="slidenum">
              <a:rPr lang="en-US" smtClean="0"/>
              <a:t>‹#›</a:t>
            </a:fld>
            <a:endParaRPr lang="en-US"/>
          </a:p>
        </p:txBody>
      </p:sp>
    </p:spTree>
    <p:extLst>
      <p:ext uri="{BB962C8B-B14F-4D97-AF65-F5344CB8AC3E}">
        <p14:creationId xmlns:p14="http://schemas.microsoft.com/office/powerpoint/2010/main" val="512018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kaggle.com/rounakbanik/the-movies-dataset#movies_metadata.csv" TargetMode="External"/><Relationship Id="rId2" Type="http://schemas.openxmlformats.org/officeDocument/2006/relationships/hyperlink" Target="http://workingwithmckinsey.blogspot.com/2013/07/McKinsey-presentations-ghost-decks.html" TargetMode="External"/><Relationship Id="rId1" Type="http://schemas.openxmlformats.org/officeDocument/2006/relationships/slideLayout" Target="../slideLayouts/slideLayout3.xml"/><Relationship Id="rId6" Type="http://schemas.openxmlformats.org/officeDocument/2006/relationships/hyperlink" Target="https://www.imdb.com/list/ls070682726/" TargetMode="External"/><Relationship Id="rId5" Type="http://schemas.openxmlformats.org/officeDocument/2006/relationships/hyperlink" Target="https://web.maths.unsw.edu.au/~dwarton/missingDataLab.html" TargetMode="External"/><Relationship Id="rId4" Type="http://schemas.openxmlformats.org/officeDocument/2006/relationships/hyperlink" Target="https://www.imdb.com/list/ls051116454/" TargetMode="Externa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wm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E669BC-D9E9-4769-A44B-BC31CE39D78A}"/>
              </a:ext>
            </a:extLst>
          </p:cNvPr>
          <p:cNvSpPr/>
          <p:nvPr/>
        </p:nvSpPr>
        <p:spPr>
          <a:xfrm>
            <a:off x="-79513" y="2345635"/>
            <a:ext cx="12626671" cy="1256403"/>
          </a:xfrm>
          <a:prstGeom prst="rect">
            <a:avLst/>
          </a:prstGeom>
          <a:solidFill>
            <a:srgbClr val="47057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B1DEEF-E3BC-4E3B-8AF4-64916580E2DE}"/>
              </a:ext>
            </a:extLst>
          </p:cNvPr>
          <p:cNvSpPr>
            <a:spLocks noGrp="1"/>
          </p:cNvSpPr>
          <p:nvPr>
            <p:ph type="ctrTitle"/>
          </p:nvPr>
        </p:nvSpPr>
        <p:spPr>
          <a:xfrm>
            <a:off x="540689" y="1122363"/>
            <a:ext cx="11123874" cy="2387600"/>
          </a:xfrm>
        </p:spPr>
        <p:txBody>
          <a:bodyPr>
            <a:normAutofit/>
          </a:bodyPr>
          <a:lstStyle/>
          <a:p>
            <a:r>
              <a:rPr lang="en-US" sz="6600" dirty="0" err="1">
                <a:ln w="3175">
                  <a:solidFill>
                    <a:schemeClr val="tx1">
                      <a:lumMod val="85000"/>
                      <a:lumOff val="15000"/>
                    </a:schemeClr>
                  </a:solidFill>
                </a:ln>
                <a:solidFill>
                  <a:schemeClr val="bg1"/>
                </a:solidFill>
                <a:latin typeface="Impact" panose="020B0806030902050204" pitchFamily="34" charset="0"/>
              </a:rPr>
              <a:t>MovieLens</a:t>
            </a:r>
            <a:r>
              <a:rPr lang="en-US" sz="6600" dirty="0">
                <a:ln w="3175">
                  <a:solidFill>
                    <a:schemeClr val="tx1">
                      <a:lumMod val="85000"/>
                      <a:lumOff val="15000"/>
                    </a:schemeClr>
                  </a:solidFill>
                </a:ln>
                <a:solidFill>
                  <a:schemeClr val="bg1"/>
                </a:solidFill>
                <a:latin typeface="Impact" panose="020B0806030902050204" pitchFamily="34" charset="0"/>
              </a:rPr>
              <a:t> Film Analysis</a:t>
            </a:r>
          </a:p>
        </p:txBody>
      </p:sp>
      <p:sp>
        <p:nvSpPr>
          <p:cNvPr id="3" name="Subtitle 2">
            <a:extLst>
              <a:ext uri="{FF2B5EF4-FFF2-40B4-BE49-F238E27FC236}">
                <a16:creationId xmlns:a16="http://schemas.microsoft.com/office/drawing/2014/main" id="{F900EF03-D5DC-44CE-B9B9-E2D6182B7E01}"/>
              </a:ext>
            </a:extLst>
          </p:cNvPr>
          <p:cNvSpPr>
            <a:spLocks noGrp="1"/>
          </p:cNvSpPr>
          <p:nvPr>
            <p:ph type="subTitle" idx="1"/>
          </p:nvPr>
        </p:nvSpPr>
        <p:spPr>
          <a:xfrm>
            <a:off x="1524000" y="3732662"/>
            <a:ext cx="9144000" cy="1655762"/>
          </a:xfrm>
        </p:spPr>
        <p:txBody>
          <a:bodyPr>
            <a:normAutofit/>
          </a:bodyPr>
          <a:lstStyle/>
          <a:p>
            <a:r>
              <a:rPr lang="en-US" sz="2800" dirty="0">
                <a:solidFill>
                  <a:schemeClr val="tx1">
                    <a:lumMod val="65000"/>
                    <a:lumOff val="35000"/>
                  </a:schemeClr>
                </a:solidFill>
                <a:latin typeface="Arial" panose="020B0604020202020204" pitchFamily="34" charset="0"/>
                <a:cs typeface="Arial" panose="020B0604020202020204" pitchFamily="34" charset="0"/>
              </a:rPr>
              <a:t>Characteristics of the Top 20% Most Profitable Films</a:t>
            </a:r>
          </a:p>
        </p:txBody>
      </p:sp>
      <p:sp>
        <p:nvSpPr>
          <p:cNvPr id="5" name="TextBox 4">
            <a:extLst>
              <a:ext uri="{FF2B5EF4-FFF2-40B4-BE49-F238E27FC236}">
                <a16:creationId xmlns:a16="http://schemas.microsoft.com/office/drawing/2014/main" id="{90BC3996-6A87-408F-842F-5A7B3F8BF850}"/>
              </a:ext>
            </a:extLst>
          </p:cNvPr>
          <p:cNvSpPr txBox="1"/>
          <p:nvPr/>
        </p:nvSpPr>
        <p:spPr>
          <a:xfrm>
            <a:off x="6096000" y="6310993"/>
            <a:ext cx="5783036" cy="369332"/>
          </a:xfrm>
          <a:prstGeom prst="rect">
            <a:avLst/>
          </a:prstGeom>
          <a:noFill/>
        </p:spPr>
        <p:txBody>
          <a:bodyPr wrap="square" rtlCol="0">
            <a:spAutoFit/>
          </a:bodyPr>
          <a:lstStyle/>
          <a:p>
            <a:pPr algn="r"/>
            <a:r>
              <a:rPr lang="en-US" dirty="0">
                <a:solidFill>
                  <a:schemeClr val="tx1">
                    <a:lumMod val="65000"/>
                    <a:lumOff val="35000"/>
                  </a:schemeClr>
                </a:solidFill>
                <a:latin typeface="Arial" panose="020B0604020202020204" pitchFamily="34" charset="0"/>
                <a:cs typeface="Arial" panose="020B0604020202020204" pitchFamily="34" charset="0"/>
              </a:rPr>
              <a:t>2020 - Mitchell Beckner</a:t>
            </a:r>
          </a:p>
        </p:txBody>
      </p:sp>
    </p:spTree>
    <p:extLst>
      <p:ext uri="{BB962C8B-B14F-4D97-AF65-F5344CB8AC3E}">
        <p14:creationId xmlns:p14="http://schemas.microsoft.com/office/powerpoint/2010/main" val="3797447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CA2B1E-942E-40FA-AC71-D44EF42F5BE3}"/>
              </a:ext>
            </a:extLst>
          </p:cNvPr>
          <p:cNvSpPr/>
          <p:nvPr/>
        </p:nvSpPr>
        <p:spPr>
          <a:xfrm>
            <a:off x="-146957" y="1265468"/>
            <a:ext cx="12719957" cy="187779"/>
          </a:xfrm>
          <a:prstGeom prst="rect">
            <a:avLst/>
          </a:prstGeom>
          <a:solidFill>
            <a:srgbClr val="4705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9CA9A-351D-40A3-9F84-5529974AF2C2}"/>
              </a:ext>
            </a:extLst>
          </p:cNvPr>
          <p:cNvSpPr>
            <a:spLocks noGrp="1"/>
          </p:cNvSpPr>
          <p:nvPr>
            <p:ph type="title"/>
          </p:nvPr>
        </p:nvSpPr>
        <p:spPr>
          <a:xfrm>
            <a:off x="831850" y="477078"/>
            <a:ext cx="10515600" cy="979571"/>
          </a:xfrm>
        </p:spPr>
        <p:txBody>
          <a:bodyPr>
            <a:normAutofit/>
          </a:bodyPr>
          <a:lstStyle/>
          <a:p>
            <a:r>
              <a:rPr lang="en-US" sz="5000" dirty="0">
                <a:latin typeface="Impact" panose="020B0806030902050204" pitchFamily="34" charset="0"/>
              </a:rPr>
              <a:t>Study Limitations</a:t>
            </a:r>
          </a:p>
        </p:txBody>
      </p:sp>
      <p:sp>
        <p:nvSpPr>
          <p:cNvPr id="3" name="Text Placeholder 2">
            <a:extLst>
              <a:ext uri="{FF2B5EF4-FFF2-40B4-BE49-F238E27FC236}">
                <a16:creationId xmlns:a16="http://schemas.microsoft.com/office/drawing/2014/main" id="{1C595B89-7B17-4C3D-822F-AF4A44D409E4}"/>
              </a:ext>
            </a:extLst>
          </p:cNvPr>
          <p:cNvSpPr>
            <a:spLocks noGrp="1"/>
          </p:cNvSpPr>
          <p:nvPr>
            <p:ph type="body" idx="1"/>
          </p:nvPr>
        </p:nvSpPr>
        <p:spPr>
          <a:xfrm>
            <a:off x="3804558" y="2594669"/>
            <a:ext cx="7542892" cy="2761095"/>
          </a:xfrm>
        </p:spPr>
        <p:txBody>
          <a:bodyPr/>
          <a:lstStyle/>
          <a:p>
            <a:r>
              <a:rPr lang="en-US" dirty="0">
                <a:solidFill>
                  <a:schemeClr val="tx1">
                    <a:lumMod val="65000"/>
                    <a:lumOff val="35000"/>
                  </a:schemeClr>
                </a:solidFill>
                <a:latin typeface="Arial" panose="020B0604020202020204" pitchFamily="34" charset="0"/>
                <a:cs typeface="Arial" panose="020B0604020202020204" pitchFamily="34" charset="0"/>
              </a:rPr>
              <a:t>Movie data represented is only a sample of all movies</a:t>
            </a:r>
          </a:p>
          <a:p>
            <a:endParaRPr lang="en-US" dirty="0">
              <a:solidFill>
                <a:schemeClr val="tx1">
                  <a:lumMod val="65000"/>
                  <a:lumOff val="35000"/>
                </a:schemeClr>
              </a:solidFill>
              <a:latin typeface="Arial" panose="020B0604020202020204" pitchFamily="34" charset="0"/>
              <a:cs typeface="Arial" panose="020B0604020202020204" pitchFamily="34" charset="0"/>
            </a:endParaRPr>
          </a:p>
          <a:p>
            <a:r>
              <a:rPr lang="en-US" dirty="0">
                <a:solidFill>
                  <a:schemeClr val="tx1">
                    <a:lumMod val="65000"/>
                    <a:lumOff val="35000"/>
                  </a:schemeClr>
                </a:solidFill>
                <a:latin typeface="Arial" panose="020B0604020202020204" pitchFamily="34" charset="0"/>
                <a:cs typeface="Arial" panose="020B0604020202020204" pitchFamily="34" charset="0"/>
              </a:rPr>
              <a:t>Most films have incomplete information</a:t>
            </a:r>
          </a:p>
          <a:p>
            <a:endParaRPr lang="en-US" dirty="0">
              <a:solidFill>
                <a:schemeClr val="tx1">
                  <a:lumMod val="65000"/>
                  <a:lumOff val="35000"/>
                </a:schemeClr>
              </a:solidFill>
              <a:latin typeface="Arial" panose="020B0604020202020204" pitchFamily="34" charset="0"/>
              <a:cs typeface="Arial" panose="020B0604020202020204" pitchFamily="34" charset="0"/>
            </a:endParaRPr>
          </a:p>
          <a:p>
            <a:r>
              <a:rPr lang="en-US" dirty="0">
                <a:solidFill>
                  <a:schemeClr val="tx1">
                    <a:lumMod val="65000"/>
                    <a:lumOff val="35000"/>
                  </a:schemeClr>
                </a:solidFill>
                <a:latin typeface="Arial" panose="020B0604020202020204" pitchFamily="34" charset="0"/>
                <a:cs typeface="Arial" panose="020B0604020202020204" pitchFamily="34" charset="0"/>
              </a:rPr>
              <a:t>Some of the data present is of questionable quality</a:t>
            </a:r>
          </a:p>
          <a:p>
            <a:r>
              <a:rPr lang="en-US" dirty="0">
                <a:solidFill>
                  <a:schemeClr val="tx1">
                    <a:lumMod val="65000"/>
                    <a:lumOff val="35000"/>
                  </a:schemeClr>
                </a:solidFill>
                <a:latin typeface="Arial" panose="020B0604020202020204" pitchFamily="34" charset="0"/>
                <a:cs typeface="Arial" panose="020B0604020202020204" pitchFamily="34" charset="0"/>
              </a:rPr>
              <a:t>	</a:t>
            </a:r>
          </a:p>
        </p:txBody>
      </p:sp>
      <p:pic>
        <p:nvPicPr>
          <p:cNvPr id="5" name="Picture 4">
            <a:extLst>
              <a:ext uri="{FF2B5EF4-FFF2-40B4-BE49-F238E27FC236}">
                <a16:creationId xmlns:a16="http://schemas.microsoft.com/office/drawing/2014/main" id="{E4CDA1F8-C824-4F01-8B6A-3B056A23ECE5}"/>
              </a:ext>
            </a:extLst>
          </p:cNvPr>
          <p:cNvPicPr>
            <a:picLocks noChangeAspect="1"/>
          </p:cNvPicPr>
          <p:nvPr/>
        </p:nvPicPr>
        <p:blipFill>
          <a:blip r:embed="rId3"/>
          <a:stretch>
            <a:fillRect/>
          </a:stretch>
        </p:blipFill>
        <p:spPr>
          <a:xfrm>
            <a:off x="578983" y="2645227"/>
            <a:ext cx="2580595" cy="2328356"/>
          </a:xfrm>
          <a:prstGeom prst="rect">
            <a:avLst/>
          </a:prstGeom>
        </p:spPr>
      </p:pic>
    </p:spTree>
    <p:extLst>
      <p:ext uri="{BB962C8B-B14F-4D97-AF65-F5344CB8AC3E}">
        <p14:creationId xmlns:p14="http://schemas.microsoft.com/office/powerpoint/2010/main" val="2440936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2D149E-2D6B-4C8C-A003-89BEF3D0F6BE}"/>
              </a:ext>
            </a:extLst>
          </p:cNvPr>
          <p:cNvSpPr/>
          <p:nvPr/>
        </p:nvSpPr>
        <p:spPr>
          <a:xfrm>
            <a:off x="-146957" y="1265468"/>
            <a:ext cx="12719957" cy="187779"/>
          </a:xfrm>
          <a:prstGeom prst="rect">
            <a:avLst/>
          </a:prstGeom>
          <a:solidFill>
            <a:srgbClr val="4705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9CA9A-351D-40A3-9F84-5529974AF2C2}"/>
              </a:ext>
            </a:extLst>
          </p:cNvPr>
          <p:cNvSpPr>
            <a:spLocks noGrp="1"/>
          </p:cNvSpPr>
          <p:nvPr>
            <p:ph type="title"/>
          </p:nvPr>
        </p:nvSpPr>
        <p:spPr>
          <a:xfrm>
            <a:off x="831850" y="477078"/>
            <a:ext cx="10515600" cy="979571"/>
          </a:xfrm>
        </p:spPr>
        <p:txBody>
          <a:bodyPr>
            <a:normAutofit/>
          </a:bodyPr>
          <a:lstStyle/>
          <a:p>
            <a:r>
              <a:rPr lang="en-US" sz="5000" dirty="0">
                <a:latin typeface="Impact" panose="020B0806030902050204" pitchFamily="34" charset="0"/>
              </a:rPr>
              <a:t>Additional Limitations</a:t>
            </a:r>
          </a:p>
        </p:txBody>
      </p:sp>
      <p:sp>
        <p:nvSpPr>
          <p:cNvPr id="3" name="Text Placeholder 2">
            <a:extLst>
              <a:ext uri="{FF2B5EF4-FFF2-40B4-BE49-F238E27FC236}">
                <a16:creationId xmlns:a16="http://schemas.microsoft.com/office/drawing/2014/main" id="{1C595B89-7B17-4C3D-822F-AF4A44D409E4}"/>
              </a:ext>
            </a:extLst>
          </p:cNvPr>
          <p:cNvSpPr>
            <a:spLocks noGrp="1"/>
          </p:cNvSpPr>
          <p:nvPr>
            <p:ph type="body" idx="1"/>
          </p:nvPr>
        </p:nvSpPr>
        <p:spPr>
          <a:xfrm>
            <a:off x="831850" y="2096653"/>
            <a:ext cx="10515600" cy="4507340"/>
          </a:xfrm>
        </p:spPr>
        <p:txBody>
          <a:bodyPr/>
          <a:lstStyle/>
          <a:p>
            <a:r>
              <a:rPr lang="en-US" dirty="0">
                <a:solidFill>
                  <a:schemeClr val="tx1">
                    <a:lumMod val="65000"/>
                    <a:lumOff val="35000"/>
                  </a:schemeClr>
                </a:solidFill>
                <a:latin typeface="Arial" panose="020B0604020202020204" pitchFamily="34" charset="0"/>
                <a:cs typeface="Arial" panose="020B0604020202020204" pitchFamily="34" charset="0"/>
              </a:rPr>
              <a:t>It is difficult to quantify the value of actors and crew members toward the profitability of a film</a:t>
            </a:r>
          </a:p>
          <a:p>
            <a:endParaRPr lang="en-US" dirty="0">
              <a:solidFill>
                <a:schemeClr val="tx1">
                  <a:lumMod val="65000"/>
                  <a:lumOff val="35000"/>
                </a:schemeClr>
              </a:solidFill>
              <a:latin typeface="Arial" panose="020B0604020202020204" pitchFamily="34" charset="0"/>
              <a:cs typeface="Arial" panose="020B0604020202020204" pitchFamily="34" charset="0"/>
            </a:endParaRPr>
          </a:p>
          <a:p>
            <a:r>
              <a:rPr lang="en-US" dirty="0">
                <a:solidFill>
                  <a:schemeClr val="tx1">
                    <a:lumMod val="65000"/>
                    <a:lumOff val="35000"/>
                  </a:schemeClr>
                </a:solidFill>
                <a:latin typeface="Arial" panose="020B0604020202020204" pitchFamily="34" charset="0"/>
                <a:cs typeface="Arial" panose="020B0604020202020204" pitchFamily="34" charset="0"/>
              </a:rPr>
              <a:t>Public opinion data can be influenced by other factors including the reviews and preferences of others</a:t>
            </a:r>
          </a:p>
          <a:p>
            <a:endParaRPr lang="en-US" dirty="0">
              <a:solidFill>
                <a:schemeClr val="tx1">
                  <a:lumMod val="65000"/>
                  <a:lumOff val="35000"/>
                </a:schemeClr>
              </a:solidFill>
              <a:latin typeface="Arial" panose="020B0604020202020204" pitchFamily="34" charset="0"/>
              <a:cs typeface="Arial" panose="020B0604020202020204" pitchFamily="34" charset="0"/>
            </a:endParaRPr>
          </a:p>
          <a:p>
            <a:r>
              <a:rPr lang="en-US" dirty="0">
                <a:solidFill>
                  <a:schemeClr val="tx1">
                    <a:lumMod val="65000"/>
                    <a:lumOff val="35000"/>
                  </a:schemeClr>
                </a:solidFill>
                <a:latin typeface="Arial" panose="020B0604020202020204" pitchFamily="34" charset="0"/>
                <a:cs typeface="Arial" panose="020B0604020202020204" pitchFamily="34" charset="0"/>
              </a:rPr>
              <a:t>It is difficult to obtain public opinion data prior to the release of a film</a:t>
            </a:r>
          </a:p>
        </p:txBody>
      </p:sp>
    </p:spTree>
    <p:extLst>
      <p:ext uri="{BB962C8B-B14F-4D97-AF65-F5344CB8AC3E}">
        <p14:creationId xmlns:p14="http://schemas.microsoft.com/office/powerpoint/2010/main" val="725452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0B81C6-31FD-42B4-88E2-7B0B89123F7C}"/>
              </a:ext>
            </a:extLst>
          </p:cNvPr>
          <p:cNvSpPr/>
          <p:nvPr/>
        </p:nvSpPr>
        <p:spPr>
          <a:xfrm>
            <a:off x="-146957" y="1265468"/>
            <a:ext cx="12719957" cy="187779"/>
          </a:xfrm>
          <a:prstGeom prst="rect">
            <a:avLst/>
          </a:prstGeom>
          <a:solidFill>
            <a:srgbClr val="4705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9CA9A-351D-40A3-9F84-5529974AF2C2}"/>
              </a:ext>
            </a:extLst>
          </p:cNvPr>
          <p:cNvSpPr>
            <a:spLocks noGrp="1"/>
          </p:cNvSpPr>
          <p:nvPr>
            <p:ph type="title"/>
          </p:nvPr>
        </p:nvSpPr>
        <p:spPr>
          <a:xfrm>
            <a:off x="831850" y="477078"/>
            <a:ext cx="10515600" cy="979571"/>
          </a:xfrm>
        </p:spPr>
        <p:txBody>
          <a:bodyPr>
            <a:normAutofit/>
          </a:bodyPr>
          <a:lstStyle/>
          <a:p>
            <a:r>
              <a:rPr lang="en-US" sz="5000" dirty="0">
                <a:latin typeface="Impact" panose="020B0806030902050204" pitchFamily="34" charset="0"/>
              </a:rPr>
              <a:t>Next Steps</a:t>
            </a:r>
          </a:p>
        </p:txBody>
      </p:sp>
      <p:sp>
        <p:nvSpPr>
          <p:cNvPr id="3" name="Text Placeholder 2">
            <a:extLst>
              <a:ext uri="{FF2B5EF4-FFF2-40B4-BE49-F238E27FC236}">
                <a16:creationId xmlns:a16="http://schemas.microsoft.com/office/drawing/2014/main" id="{1C595B89-7B17-4C3D-822F-AF4A44D409E4}"/>
              </a:ext>
            </a:extLst>
          </p:cNvPr>
          <p:cNvSpPr>
            <a:spLocks noGrp="1"/>
          </p:cNvSpPr>
          <p:nvPr>
            <p:ph type="body" idx="1"/>
          </p:nvPr>
        </p:nvSpPr>
        <p:spPr>
          <a:xfrm>
            <a:off x="831850" y="1745591"/>
            <a:ext cx="10515600" cy="1079252"/>
          </a:xfrm>
        </p:spPr>
        <p:txBody>
          <a:bodyPr/>
          <a:lstStyle/>
          <a:p>
            <a:r>
              <a:rPr lang="en-US" dirty="0">
                <a:solidFill>
                  <a:schemeClr val="tx1">
                    <a:lumMod val="65000"/>
                    <a:lumOff val="35000"/>
                  </a:schemeClr>
                </a:solidFill>
                <a:latin typeface="Arial" panose="020B0604020202020204" pitchFamily="34" charset="0"/>
                <a:cs typeface="Arial" panose="020B0604020202020204" pitchFamily="34" charset="0"/>
              </a:rPr>
              <a:t>The findings of this analysis could be expanded and improved upon in the following areas:</a:t>
            </a:r>
            <a:br>
              <a:rPr lang="en-US" dirty="0">
                <a:solidFill>
                  <a:schemeClr val="tx1">
                    <a:lumMod val="65000"/>
                    <a:lumOff val="35000"/>
                  </a:schemeClr>
                </a:solidFill>
                <a:latin typeface="Arial" panose="020B0604020202020204" pitchFamily="34" charset="0"/>
                <a:cs typeface="Arial" panose="020B0604020202020204" pitchFamily="34" charset="0"/>
              </a:rPr>
            </a:b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BFD58155-D4F5-4496-BCDF-396F6C68CC69}"/>
              </a:ext>
            </a:extLst>
          </p:cNvPr>
          <p:cNvPicPr>
            <a:picLocks noChangeAspect="1"/>
          </p:cNvPicPr>
          <p:nvPr/>
        </p:nvPicPr>
        <p:blipFill>
          <a:blip r:embed="rId2"/>
          <a:stretch>
            <a:fillRect/>
          </a:stretch>
        </p:blipFill>
        <p:spPr>
          <a:xfrm>
            <a:off x="442232" y="3060798"/>
            <a:ext cx="2686050" cy="2663190"/>
          </a:xfrm>
          <a:prstGeom prst="rect">
            <a:avLst/>
          </a:prstGeom>
        </p:spPr>
      </p:pic>
      <p:sp>
        <p:nvSpPr>
          <p:cNvPr id="8" name="TextBox 7">
            <a:extLst>
              <a:ext uri="{FF2B5EF4-FFF2-40B4-BE49-F238E27FC236}">
                <a16:creationId xmlns:a16="http://schemas.microsoft.com/office/drawing/2014/main" id="{A4C8C9FD-3735-4413-AE1C-FDED84497F04}"/>
              </a:ext>
            </a:extLst>
          </p:cNvPr>
          <p:cNvSpPr txBox="1"/>
          <p:nvPr/>
        </p:nvSpPr>
        <p:spPr>
          <a:xfrm>
            <a:off x="3641271" y="3037114"/>
            <a:ext cx="8033658" cy="2954655"/>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Continue to expand the sample size and completeness of the dataset</a:t>
            </a:r>
            <a:br>
              <a:rPr lang="en-US" sz="2400" dirty="0">
                <a:solidFill>
                  <a:schemeClr val="tx1">
                    <a:lumMod val="65000"/>
                    <a:lumOff val="35000"/>
                  </a:schemeClr>
                </a:solidFill>
                <a:latin typeface="Arial" panose="020B0604020202020204" pitchFamily="34" charset="0"/>
                <a:cs typeface="Arial" panose="020B0604020202020204" pitchFamily="34" charset="0"/>
              </a:rPr>
            </a:br>
            <a:endParaRPr lang="en-US" sz="2400" dirty="0">
              <a:solidFill>
                <a:schemeClr val="tx1">
                  <a:lumMod val="65000"/>
                  <a:lumOff val="3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Improve methods to quantify cast and crew data</a:t>
            </a:r>
            <a:br>
              <a:rPr lang="en-US" sz="2400" dirty="0">
                <a:solidFill>
                  <a:schemeClr val="tx1">
                    <a:lumMod val="65000"/>
                    <a:lumOff val="35000"/>
                  </a:schemeClr>
                </a:solidFill>
                <a:latin typeface="Arial" panose="020B0604020202020204" pitchFamily="34" charset="0"/>
                <a:cs typeface="Arial" panose="020B0604020202020204" pitchFamily="34" charset="0"/>
              </a:rPr>
            </a:br>
            <a:endParaRPr lang="en-US" sz="2400" dirty="0">
              <a:solidFill>
                <a:schemeClr val="tx1">
                  <a:lumMod val="65000"/>
                  <a:lumOff val="3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Identify sources of opinions and ratings that are collected prior to a film’s public release</a:t>
            </a:r>
          </a:p>
          <a:p>
            <a:endParaRPr lang="en-US" dirty="0"/>
          </a:p>
        </p:txBody>
      </p:sp>
    </p:spTree>
    <p:extLst>
      <p:ext uri="{BB962C8B-B14F-4D97-AF65-F5344CB8AC3E}">
        <p14:creationId xmlns:p14="http://schemas.microsoft.com/office/powerpoint/2010/main" val="2902583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0B81C6-31FD-42B4-88E2-7B0B89123F7C}"/>
              </a:ext>
            </a:extLst>
          </p:cNvPr>
          <p:cNvSpPr/>
          <p:nvPr/>
        </p:nvSpPr>
        <p:spPr>
          <a:xfrm>
            <a:off x="-146957" y="1265468"/>
            <a:ext cx="12719957" cy="187779"/>
          </a:xfrm>
          <a:prstGeom prst="rect">
            <a:avLst/>
          </a:prstGeom>
          <a:solidFill>
            <a:srgbClr val="4705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9CA9A-351D-40A3-9F84-5529974AF2C2}"/>
              </a:ext>
            </a:extLst>
          </p:cNvPr>
          <p:cNvSpPr>
            <a:spLocks noGrp="1"/>
          </p:cNvSpPr>
          <p:nvPr>
            <p:ph type="title"/>
          </p:nvPr>
        </p:nvSpPr>
        <p:spPr>
          <a:xfrm>
            <a:off x="831850" y="477078"/>
            <a:ext cx="10515600" cy="979571"/>
          </a:xfrm>
        </p:spPr>
        <p:txBody>
          <a:bodyPr>
            <a:normAutofit/>
          </a:bodyPr>
          <a:lstStyle/>
          <a:p>
            <a:r>
              <a:rPr lang="en-US" sz="5000" dirty="0">
                <a:latin typeface="Impact" panose="020B0806030902050204" pitchFamily="34" charset="0"/>
              </a:rPr>
              <a:t>References</a:t>
            </a:r>
          </a:p>
        </p:txBody>
      </p:sp>
      <p:sp>
        <p:nvSpPr>
          <p:cNvPr id="3" name="Text Placeholder 2">
            <a:extLst>
              <a:ext uri="{FF2B5EF4-FFF2-40B4-BE49-F238E27FC236}">
                <a16:creationId xmlns:a16="http://schemas.microsoft.com/office/drawing/2014/main" id="{1C595B89-7B17-4C3D-822F-AF4A44D409E4}"/>
              </a:ext>
            </a:extLst>
          </p:cNvPr>
          <p:cNvSpPr>
            <a:spLocks noGrp="1"/>
          </p:cNvSpPr>
          <p:nvPr>
            <p:ph type="body" idx="1"/>
          </p:nvPr>
        </p:nvSpPr>
        <p:spPr>
          <a:xfrm>
            <a:off x="831850" y="1745591"/>
            <a:ext cx="10515600" cy="4507340"/>
          </a:xfrm>
        </p:spPr>
        <p:txBody>
          <a:bodyPr>
            <a:normAutofit fontScale="85000" lnSpcReduction="10000"/>
          </a:bodyPr>
          <a:lstStyle/>
          <a:p>
            <a:r>
              <a:rPr lang="en-US" sz="1900" dirty="0">
                <a:solidFill>
                  <a:schemeClr val="bg2">
                    <a:lumMod val="25000"/>
                  </a:schemeClr>
                </a:solidFill>
              </a:rPr>
              <a:t>Anonymous. (1970, January 1). McKinsey Presentations - How to Apply Ghost (aka Shell and Skeleton) Decks and Pages. Retrieved March 7, 2020, from </a:t>
            </a:r>
            <a:r>
              <a:rPr lang="en-US" sz="1900" u="sng" dirty="0">
                <a:solidFill>
                  <a:schemeClr val="bg2">
                    <a:lumMod val="25000"/>
                  </a:schemeClr>
                </a:solidFill>
                <a:hlinkClick r:id="rId2">
                  <a:extLst>
                    <a:ext uri="{A12FA001-AC4F-418D-AE19-62706E023703}">
                      <ahyp:hlinkClr xmlns:ahyp="http://schemas.microsoft.com/office/drawing/2018/hyperlinkcolor" val="tx"/>
                    </a:ext>
                  </a:extLst>
                </a:hlinkClick>
              </a:rPr>
              <a:t>http://workingwithmckinsey.blogspot.com/2013/07/McKinsey-presentations-ghost-decks.html</a:t>
            </a:r>
            <a:br>
              <a:rPr lang="en-US" sz="1900" u="sng" dirty="0">
                <a:solidFill>
                  <a:schemeClr val="bg2">
                    <a:lumMod val="25000"/>
                  </a:schemeClr>
                </a:solidFill>
              </a:rPr>
            </a:br>
            <a:endParaRPr lang="en-US" sz="1900" dirty="0">
              <a:solidFill>
                <a:schemeClr val="bg2">
                  <a:lumMod val="25000"/>
                </a:schemeClr>
              </a:solidFill>
            </a:endParaRPr>
          </a:p>
          <a:p>
            <a:r>
              <a:rPr lang="en-US" sz="1900" dirty="0" err="1">
                <a:solidFill>
                  <a:schemeClr val="bg2">
                    <a:lumMod val="25000"/>
                  </a:schemeClr>
                </a:solidFill>
              </a:rPr>
              <a:t>Banik</a:t>
            </a:r>
            <a:r>
              <a:rPr lang="en-US" sz="1900" dirty="0">
                <a:solidFill>
                  <a:schemeClr val="bg2">
                    <a:lumMod val="25000"/>
                  </a:schemeClr>
                </a:solidFill>
              </a:rPr>
              <a:t>, R. (2017, November 10). The Movies Dataset. Retrieved March 1, 2020, from </a:t>
            </a:r>
            <a:r>
              <a:rPr lang="en-US" sz="1900" u="sng" dirty="0">
                <a:solidFill>
                  <a:schemeClr val="bg2">
                    <a:lumMod val="25000"/>
                  </a:schemeClr>
                </a:solidFill>
                <a:hlinkClick r:id="rId3">
                  <a:extLst>
                    <a:ext uri="{A12FA001-AC4F-418D-AE19-62706E023703}">
                      <ahyp:hlinkClr xmlns:ahyp="http://schemas.microsoft.com/office/drawing/2018/hyperlinkcolor" val="tx"/>
                    </a:ext>
                  </a:extLst>
                </a:hlinkClick>
              </a:rPr>
              <a:t>https://www.kaggle.com/rounakbanik/the-movies-dataset#movies_metadata.csv</a:t>
            </a:r>
            <a:br>
              <a:rPr lang="en-US" sz="1900" u="sng" dirty="0">
                <a:solidFill>
                  <a:schemeClr val="bg2">
                    <a:lumMod val="25000"/>
                  </a:schemeClr>
                </a:solidFill>
              </a:rPr>
            </a:br>
            <a:endParaRPr lang="en-US" sz="1900" dirty="0">
              <a:solidFill>
                <a:schemeClr val="bg2">
                  <a:lumMod val="25000"/>
                </a:schemeClr>
              </a:solidFill>
            </a:endParaRPr>
          </a:p>
          <a:p>
            <a:r>
              <a:rPr lang="en-US" sz="1900" dirty="0">
                <a:solidFill>
                  <a:schemeClr val="bg2">
                    <a:lumMod val="25000"/>
                  </a:schemeClr>
                </a:solidFill>
              </a:rPr>
              <a:t>nims-1975. (2015, July 2). Top 12 Best Film Producers/Directors. Retrieved from </a:t>
            </a:r>
            <a:r>
              <a:rPr lang="en-US" sz="1900" u="sng" dirty="0">
                <a:solidFill>
                  <a:schemeClr val="bg2">
                    <a:lumMod val="25000"/>
                  </a:schemeClr>
                </a:solidFill>
                <a:hlinkClick r:id="rId4">
                  <a:extLst>
                    <a:ext uri="{A12FA001-AC4F-418D-AE19-62706E023703}">
                      <ahyp:hlinkClr xmlns:ahyp="http://schemas.microsoft.com/office/drawing/2018/hyperlinkcolor" val="tx"/>
                    </a:ext>
                  </a:extLst>
                </a:hlinkClick>
              </a:rPr>
              <a:t>https://www.imdb.com/list/ls051116454/</a:t>
            </a:r>
            <a:br>
              <a:rPr lang="en-US" sz="1900" u="sng" dirty="0">
                <a:solidFill>
                  <a:schemeClr val="bg2">
                    <a:lumMod val="25000"/>
                  </a:schemeClr>
                </a:solidFill>
              </a:rPr>
            </a:br>
            <a:endParaRPr lang="en-US" sz="1900" dirty="0">
              <a:solidFill>
                <a:schemeClr val="bg2">
                  <a:lumMod val="25000"/>
                </a:schemeClr>
              </a:solidFill>
            </a:endParaRPr>
          </a:p>
          <a:p>
            <a:r>
              <a:rPr lang="en-US" sz="1900" dirty="0" err="1">
                <a:solidFill>
                  <a:schemeClr val="bg2">
                    <a:lumMod val="25000"/>
                  </a:schemeClr>
                </a:solidFill>
              </a:rPr>
              <a:t>Noghrehchi</a:t>
            </a:r>
            <a:r>
              <a:rPr lang="en-US" sz="1900" dirty="0">
                <a:solidFill>
                  <a:schemeClr val="bg2">
                    <a:lumMod val="25000"/>
                  </a:schemeClr>
                </a:solidFill>
              </a:rPr>
              <a:t>, F. (2015, May 29). Retrieved from </a:t>
            </a:r>
            <a:r>
              <a:rPr lang="en-US" sz="1900" dirty="0">
                <a:solidFill>
                  <a:schemeClr val="bg2">
                    <a:lumMod val="25000"/>
                  </a:schemeClr>
                </a:solidFill>
                <a:hlinkClick r:id="rId5"/>
              </a:rPr>
              <a:t>https://web.maths.unsw.edu.au/~dwarton/missingDataLab.html</a:t>
            </a:r>
            <a:br>
              <a:rPr lang="en-US" sz="1900" dirty="0">
                <a:solidFill>
                  <a:schemeClr val="bg2">
                    <a:lumMod val="25000"/>
                  </a:schemeClr>
                </a:solidFill>
              </a:rPr>
            </a:br>
            <a:endParaRPr lang="en-US" sz="1900" dirty="0">
              <a:solidFill>
                <a:schemeClr val="bg2">
                  <a:lumMod val="25000"/>
                </a:schemeClr>
              </a:solidFill>
            </a:endParaRPr>
          </a:p>
          <a:p>
            <a:r>
              <a:rPr lang="en-US" sz="1900" dirty="0" err="1">
                <a:solidFill>
                  <a:schemeClr val="bg2">
                    <a:lumMod val="25000"/>
                  </a:schemeClr>
                </a:solidFill>
              </a:rPr>
              <a:t>Smmsadrnezh</a:t>
            </a:r>
            <a:r>
              <a:rPr lang="en-US" sz="1900" dirty="0">
                <a:solidFill>
                  <a:schemeClr val="bg2">
                    <a:lumMod val="25000"/>
                  </a:schemeClr>
                </a:solidFill>
              </a:rPr>
              <a:t>. (2018, March 5). Best and Worst Actors Rating (Sorted). Retrieved from </a:t>
            </a:r>
            <a:r>
              <a:rPr lang="en-US" sz="1900" u="sng" dirty="0">
                <a:solidFill>
                  <a:schemeClr val="bg2">
                    <a:lumMod val="25000"/>
                  </a:schemeClr>
                </a:solidFill>
                <a:hlinkClick r:id="rId6">
                  <a:extLst>
                    <a:ext uri="{A12FA001-AC4F-418D-AE19-62706E023703}">
                      <ahyp:hlinkClr xmlns:ahyp="http://schemas.microsoft.com/office/drawing/2018/hyperlinkcolor" val="tx"/>
                    </a:ext>
                  </a:extLst>
                </a:hlinkClick>
              </a:rPr>
              <a:t>https://www.imdb.com/list/ls070682726/</a:t>
            </a:r>
            <a:br>
              <a:rPr lang="en-US" sz="1900" u="sng" dirty="0">
                <a:solidFill>
                  <a:schemeClr val="bg2">
                    <a:lumMod val="25000"/>
                  </a:schemeClr>
                </a:solidFill>
              </a:rPr>
            </a:br>
            <a:endParaRPr lang="en-US" sz="1900" dirty="0">
              <a:solidFill>
                <a:schemeClr val="bg2">
                  <a:lumMod val="25000"/>
                </a:schemeClr>
              </a:solidFill>
            </a:endParaRPr>
          </a:p>
          <a:p>
            <a:r>
              <a:rPr lang="en-US" sz="1900" dirty="0">
                <a:solidFill>
                  <a:schemeClr val="bg2">
                    <a:lumMod val="25000"/>
                  </a:schemeClr>
                </a:solidFill>
              </a:rPr>
              <a:t>Udacity. (2020). Build a Data Story Final Project. Retrieved from https://classroom.udacity.com/nanodegrees/nd197/parts/c26016f6-de16-42b7-98f8-9de7374f8247/modules/2c1ae2e0-f442-4268-9931-c8b2d0c07ea2/lessons/060138e7-74ee-4391-8ced-2f1fbcca002c/concepts/1e50f104-b96f-462a-a408-a155ea4a2467</a:t>
            </a:r>
          </a:p>
          <a:p>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8950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3C04B7-D705-468C-A5DD-F9754FBB2FDE}"/>
              </a:ext>
            </a:extLst>
          </p:cNvPr>
          <p:cNvSpPr/>
          <p:nvPr/>
        </p:nvSpPr>
        <p:spPr>
          <a:xfrm>
            <a:off x="-146957" y="1265468"/>
            <a:ext cx="12719957" cy="187779"/>
          </a:xfrm>
          <a:prstGeom prst="rect">
            <a:avLst/>
          </a:prstGeom>
          <a:solidFill>
            <a:srgbClr val="4705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9CA9A-351D-40A3-9F84-5529974AF2C2}"/>
              </a:ext>
            </a:extLst>
          </p:cNvPr>
          <p:cNvSpPr>
            <a:spLocks noGrp="1"/>
          </p:cNvSpPr>
          <p:nvPr>
            <p:ph type="title"/>
          </p:nvPr>
        </p:nvSpPr>
        <p:spPr>
          <a:xfrm>
            <a:off x="831850" y="477078"/>
            <a:ext cx="10515600" cy="979571"/>
          </a:xfrm>
        </p:spPr>
        <p:txBody>
          <a:bodyPr>
            <a:normAutofit/>
          </a:bodyPr>
          <a:lstStyle/>
          <a:p>
            <a:r>
              <a:rPr lang="en-US" sz="5000" dirty="0">
                <a:latin typeface="Impact" panose="020B0806030902050204" pitchFamily="34" charset="0"/>
              </a:rPr>
              <a:t>Problem Statement</a:t>
            </a:r>
          </a:p>
        </p:txBody>
      </p:sp>
      <p:sp>
        <p:nvSpPr>
          <p:cNvPr id="3" name="Text Placeholder 2">
            <a:extLst>
              <a:ext uri="{FF2B5EF4-FFF2-40B4-BE49-F238E27FC236}">
                <a16:creationId xmlns:a16="http://schemas.microsoft.com/office/drawing/2014/main" id="{1C595B89-7B17-4C3D-822F-AF4A44D409E4}"/>
              </a:ext>
            </a:extLst>
          </p:cNvPr>
          <p:cNvSpPr>
            <a:spLocks noGrp="1"/>
          </p:cNvSpPr>
          <p:nvPr>
            <p:ph type="body" idx="1"/>
          </p:nvPr>
        </p:nvSpPr>
        <p:spPr>
          <a:xfrm>
            <a:off x="1231898" y="2271580"/>
            <a:ext cx="9691914" cy="1932166"/>
          </a:xfrm>
        </p:spPr>
        <p:txBody>
          <a:bodyPr>
            <a:normAutofit/>
          </a:bodyPr>
          <a:lstStyle/>
          <a:p>
            <a:pPr algn="ctr"/>
            <a:r>
              <a:rPr lang="en-US" sz="3200" dirty="0">
                <a:solidFill>
                  <a:schemeClr val="tx1">
                    <a:lumMod val="65000"/>
                    <a:lumOff val="35000"/>
                  </a:schemeClr>
                </a:solidFill>
                <a:latin typeface="Arial" panose="020B0604020202020204" pitchFamily="34" charset="0"/>
                <a:cs typeface="Arial" panose="020B0604020202020204" pitchFamily="34" charset="0"/>
              </a:rPr>
              <a:t>What are the key components that differentiate the top 20% of films from the remainder when considering profit margin?</a:t>
            </a:r>
          </a:p>
        </p:txBody>
      </p:sp>
      <p:graphicFrame>
        <p:nvGraphicFramePr>
          <p:cNvPr id="6" name="Object 5">
            <a:extLst>
              <a:ext uri="{FF2B5EF4-FFF2-40B4-BE49-F238E27FC236}">
                <a16:creationId xmlns:a16="http://schemas.microsoft.com/office/drawing/2014/main" id="{A43AF94D-2F9A-405B-A6A6-0D0EB44C0367}"/>
              </a:ext>
            </a:extLst>
          </p:cNvPr>
          <p:cNvGraphicFramePr>
            <a:graphicFrameLocks noChangeAspect="1"/>
          </p:cNvGraphicFramePr>
          <p:nvPr>
            <p:extLst>
              <p:ext uri="{D42A27DB-BD31-4B8C-83A1-F6EECF244321}">
                <p14:modId xmlns:p14="http://schemas.microsoft.com/office/powerpoint/2010/main" val="1567185645"/>
              </p:ext>
            </p:extLst>
          </p:nvPr>
        </p:nvGraphicFramePr>
        <p:xfrm>
          <a:off x="8882745" y="3478959"/>
          <a:ext cx="2928485" cy="2989199"/>
        </p:xfrm>
        <a:graphic>
          <a:graphicData uri="http://schemas.openxmlformats.org/presentationml/2006/ole">
            <mc:AlternateContent xmlns:mc="http://schemas.openxmlformats.org/markup-compatibility/2006">
              <mc:Choice xmlns:v="urn:schemas-microsoft-com:vml" Requires="v">
                <p:oleObj r:id="rId3" imgW="4901400" imgH="5002920" progId="">
                  <p:embed/>
                </p:oleObj>
              </mc:Choice>
              <mc:Fallback>
                <p:oleObj r:id="rId3" imgW="4901400" imgH="5002920" progId="">
                  <p:embed/>
                  <p:pic>
                    <p:nvPicPr>
                      <p:cNvPr id="6" name="Object 5">
                        <a:extLst>
                          <a:ext uri="{FF2B5EF4-FFF2-40B4-BE49-F238E27FC236}">
                            <a16:creationId xmlns:a16="http://schemas.microsoft.com/office/drawing/2014/main" id="{A43AF94D-2F9A-405B-A6A6-0D0EB44C0367}"/>
                          </a:ext>
                        </a:extLst>
                      </p:cNvPr>
                      <p:cNvPicPr/>
                      <p:nvPr/>
                    </p:nvPicPr>
                    <p:blipFill>
                      <a:blip r:embed="rId4"/>
                      <a:stretch>
                        <a:fillRect/>
                      </a:stretch>
                    </p:blipFill>
                    <p:spPr>
                      <a:xfrm>
                        <a:off x="8882745" y="3478959"/>
                        <a:ext cx="2928485" cy="2989199"/>
                      </a:xfrm>
                      <a:prstGeom prst="rect">
                        <a:avLst/>
                      </a:prstGeom>
                    </p:spPr>
                  </p:pic>
                </p:oleObj>
              </mc:Fallback>
            </mc:AlternateContent>
          </a:graphicData>
        </a:graphic>
      </p:graphicFrame>
    </p:spTree>
    <p:extLst>
      <p:ext uri="{BB962C8B-B14F-4D97-AF65-F5344CB8AC3E}">
        <p14:creationId xmlns:p14="http://schemas.microsoft.com/office/powerpoint/2010/main" val="176648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92BE51-D3EB-4957-A4A1-30E497C4FC74}"/>
              </a:ext>
            </a:extLst>
          </p:cNvPr>
          <p:cNvSpPr/>
          <p:nvPr/>
        </p:nvSpPr>
        <p:spPr>
          <a:xfrm>
            <a:off x="-146957" y="1265468"/>
            <a:ext cx="12719957" cy="187779"/>
          </a:xfrm>
          <a:prstGeom prst="rect">
            <a:avLst/>
          </a:prstGeom>
          <a:solidFill>
            <a:srgbClr val="4705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9CA9A-351D-40A3-9F84-5529974AF2C2}"/>
              </a:ext>
            </a:extLst>
          </p:cNvPr>
          <p:cNvSpPr>
            <a:spLocks noGrp="1"/>
          </p:cNvSpPr>
          <p:nvPr>
            <p:ph type="title"/>
          </p:nvPr>
        </p:nvSpPr>
        <p:spPr>
          <a:xfrm>
            <a:off x="831850" y="477078"/>
            <a:ext cx="10515600" cy="979571"/>
          </a:xfrm>
        </p:spPr>
        <p:txBody>
          <a:bodyPr>
            <a:normAutofit/>
          </a:bodyPr>
          <a:lstStyle/>
          <a:p>
            <a:r>
              <a:rPr lang="en-US" sz="5000" dirty="0">
                <a:latin typeface="Impact" panose="020B0806030902050204" pitchFamily="34" charset="0"/>
              </a:rPr>
              <a:t>Executive Summary</a:t>
            </a:r>
          </a:p>
        </p:txBody>
      </p:sp>
      <p:sp>
        <p:nvSpPr>
          <p:cNvPr id="3" name="Text Placeholder 2">
            <a:extLst>
              <a:ext uri="{FF2B5EF4-FFF2-40B4-BE49-F238E27FC236}">
                <a16:creationId xmlns:a16="http://schemas.microsoft.com/office/drawing/2014/main" id="{1C595B89-7B17-4C3D-822F-AF4A44D409E4}"/>
              </a:ext>
            </a:extLst>
          </p:cNvPr>
          <p:cNvSpPr>
            <a:spLocks noGrp="1"/>
          </p:cNvSpPr>
          <p:nvPr>
            <p:ph type="body" idx="1"/>
          </p:nvPr>
        </p:nvSpPr>
        <p:spPr>
          <a:xfrm>
            <a:off x="3396342" y="2015015"/>
            <a:ext cx="8376558" cy="4507340"/>
          </a:xfrm>
        </p:spPr>
        <p:txBody>
          <a:bodyPr>
            <a:noAutofit/>
          </a:bodyPr>
          <a:lstStyle/>
          <a:p>
            <a:r>
              <a:rPr lang="en-US" dirty="0">
                <a:solidFill>
                  <a:schemeClr val="tx1">
                    <a:lumMod val="65000"/>
                    <a:lumOff val="35000"/>
                  </a:schemeClr>
                </a:solidFill>
                <a:latin typeface="Arial" panose="020B0604020202020204" pitchFamily="34" charset="0"/>
                <a:cs typeface="Arial" panose="020B0604020202020204" pitchFamily="34" charset="0"/>
              </a:rPr>
              <a:t>Story factors and budget appear to have the greatest influence on the profit margin of a film</a:t>
            </a:r>
          </a:p>
          <a:p>
            <a:endParaRPr lang="en-US" dirty="0">
              <a:solidFill>
                <a:schemeClr val="tx1">
                  <a:lumMod val="65000"/>
                  <a:lumOff val="35000"/>
                </a:schemeClr>
              </a:solidFill>
              <a:latin typeface="Arial" panose="020B0604020202020204" pitchFamily="34" charset="0"/>
              <a:cs typeface="Arial" panose="020B0604020202020204" pitchFamily="34" charset="0"/>
            </a:endParaRPr>
          </a:p>
          <a:p>
            <a:r>
              <a:rPr lang="en-US" dirty="0">
                <a:solidFill>
                  <a:schemeClr val="tx1">
                    <a:lumMod val="65000"/>
                    <a:lumOff val="35000"/>
                  </a:schemeClr>
                </a:solidFill>
                <a:latin typeface="Arial" panose="020B0604020202020204" pitchFamily="34" charset="0"/>
                <a:cs typeface="Arial" panose="020B0604020202020204" pitchFamily="34" charset="0"/>
              </a:rPr>
              <a:t>Our recommendation is to focus on the production and promotion of films that are part of an ongoing collection.  Films with budgets less than $6 million are also more likely to have profit margins in the top 20% </a:t>
            </a:r>
          </a:p>
          <a:p>
            <a:endParaRPr lang="en-US" sz="3200"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1E480C6-E94F-4F70-814B-7C4DD54B7C96}"/>
              </a:ext>
            </a:extLst>
          </p:cNvPr>
          <p:cNvPicPr>
            <a:picLocks noChangeAspect="1"/>
          </p:cNvPicPr>
          <p:nvPr/>
        </p:nvPicPr>
        <p:blipFill>
          <a:blip r:embed="rId3"/>
          <a:stretch>
            <a:fillRect/>
          </a:stretch>
        </p:blipFill>
        <p:spPr>
          <a:xfrm>
            <a:off x="93209" y="1843087"/>
            <a:ext cx="3171825" cy="3171825"/>
          </a:xfrm>
          <a:prstGeom prst="rect">
            <a:avLst/>
          </a:prstGeom>
        </p:spPr>
      </p:pic>
    </p:spTree>
    <p:extLst>
      <p:ext uri="{BB962C8B-B14F-4D97-AF65-F5344CB8AC3E}">
        <p14:creationId xmlns:p14="http://schemas.microsoft.com/office/powerpoint/2010/main" val="54849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2DC1C1-556F-4216-95F9-20672FE487CD}"/>
              </a:ext>
            </a:extLst>
          </p:cNvPr>
          <p:cNvSpPr/>
          <p:nvPr/>
        </p:nvSpPr>
        <p:spPr>
          <a:xfrm>
            <a:off x="-146957" y="1265468"/>
            <a:ext cx="12719957" cy="187779"/>
          </a:xfrm>
          <a:prstGeom prst="rect">
            <a:avLst/>
          </a:prstGeom>
          <a:solidFill>
            <a:srgbClr val="4705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9CA9A-351D-40A3-9F84-5529974AF2C2}"/>
              </a:ext>
            </a:extLst>
          </p:cNvPr>
          <p:cNvSpPr>
            <a:spLocks noGrp="1"/>
          </p:cNvSpPr>
          <p:nvPr>
            <p:ph type="title"/>
          </p:nvPr>
        </p:nvSpPr>
        <p:spPr>
          <a:xfrm>
            <a:off x="831850" y="477078"/>
            <a:ext cx="10515600" cy="979571"/>
          </a:xfrm>
        </p:spPr>
        <p:txBody>
          <a:bodyPr>
            <a:normAutofit/>
          </a:bodyPr>
          <a:lstStyle/>
          <a:p>
            <a:r>
              <a:rPr lang="en-US" sz="5000" dirty="0">
                <a:latin typeface="Impact" panose="020B0806030902050204" pitchFamily="34" charset="0"/>
              </a:rPr>
              <a:t>Overview of Analysis</a:t>
            </a:r>
          </a:p>
        </p:txBody>
      </p:sp>
      <p:sp>
        <p:nvSpPr>
          <p:cNvPr id="3" name="Text Placeholder 2">
            <a:extLst>
              <a:ext uri="{FF2B5EF4-FFF2-40B4-BE49-F238E27FC236}">
                <a16:creationId xmlns:a16="http://schemas.microsoft.com/office/drawing/2014/main" id="{1C595B89-7B17-4C3D-822F-AF4A44D409E4}"/>
              </a:ext>
            </a:extLst>
          </p:cNvPr>
          <p:cNvSpPr>
            <a:spLocks noGrp="1"/>
          </p:cNvSpPr>
          <p:nvPr>
            <p:ph type="body" idx="1"/>
          </p:nvPr>
        </p:nvSpPr>
        <p:spPr>
          <a:xfrm>
            <a:off x="831850" y="1859892"/>
            <a:ext cx="10515600" cy="4507340"/>
          </a:xfrm>
        </p:spPr>
        <p:txBody>
          <a:bodyPr>
            <a:normAutofit/>
          </a:bodyPr>
          <a:lstStyle/>
          <a:p>
            <a:r>
              <a:rPr lang="en-US" dirty="0">
                <a:solidFill>
                  <a:schemeClr val="tx1">
                    <a:lumMod val="65000"/>
                    <a:lumOff val="35000"/>
                  </a:schemeClr>
                </a:solidFill>
                <a:latin typeface="Arial" panose="020B0604020202020204" pitchFamily="34" charset="0"/>
                <a:cs typeface="Arial" panose="020B0604020202020204" pitchFamily="34" charset="0"/>
              </a:rPr>
              <a:t>The success of each film was quantified based on profit margin and the top 20% were determined.  Analysis was then conducted in the following areas:</a:t>
            </a:r>
          </a:p>
          <a:p>
            <a:pPr marL="342900" indent="-342900">
              <a:buFont typeface="Arial" panose="020B0604020202020204" pitchFamily="34" charset="0"/>
              <a:buChar char="•"/>
            </a:pPr>
            <a:r>
              <a:rPr lang="en-US" dirty="0">
                <a:solidFill>
                  <a:schemeClr val="tx1">
                    <a:lumMod val="65000"/>
                    <a:lumOff val="35000"/>
                  </a:schemeClr>
                </a:solidFill>
                <a:latin typeface="Arial" panose="020B0604020202020204" pitchFamily="34" charset="0"/>
                <a:cs typeface="Arial" panose="020B0604020202020204" pitchFamily="34" charset="0"/>
              </a:rPr>
              <a:t>Profitability differences based on Story Factors</a:t>
            </a:r>
          </a:p>
          <a:p>
            <a:pPr marL="800100" lvl="1" indent="-342900">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Film collections, keywords, genre</a:t>
            </a:r>
            <a:br>
              <a:rPr lang="en-US" sz="2400" dirty="0">
                <a:solidFill>
                  <a:schemeClr val="tx1">
                    <a:lumMod val="65000"/>
                    <a:lumOff val="35000"/>
                  </a:schemeClr>
                </a:solidFill>
                <a:latin typeface="Arial" panose="020B0604020202020204" pitchFamily="34" charset="0"/>
                <a:cs typeface="Arial" panose="020B0604020202020204" pitchFamily="34" charset="0"/>
              </a:rPr>
            </a:br>
            <a:endParaRPr lang="en-US" sz="2400" dirty="0">
              <a:solidFill>
                <a:schemeClr val="tx1">
                  <a:lumMod val="65000"/>
                  <a:lumOff val="3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chemeClr val="tx1">
                    <a:lumMod val="65000"/>
                    <a:lumOff val="35000"/>
                  </a:schemeClr>
                </a:solidFill>
                <a:latin typeface="Arial" panose="020B0604020202020204" pitchFamily="34" charset="0"/>
                <a:cs typeface="Arial" panose="020B0604020202020204" pitchFamily="34" charset="0"/>
              </a:rPr>
              <a:t>Profitability differences based on Production Factors</a:t>
            </a:r>
          </a:p>
          <a:p>
            <a:pPr marL="800100" lvl="1" indent="-342900">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Budget, runtime, release month, cast, crew, location, language</a:t>
            </a:r>
            <a:br>
              <a:rPr lang="en-US" sz="2400" dirty="0">
                <a:solidFill>
                  <a:schemeClr val="tx1">
                    <a:lumMod val="65000"/>
                    <a:lumOff val="35000"/>
                  </a:schemeClr>
                </a:solidFill>
                <a:latin typeface="Arial" panose="020B0604020202020204" pitchFamily="34" charset="0"/>
                <a:cs typeface="Arial" panose="020B0604020202020204" pitchFamily="34" charset="0"/>
              </a:rPr>
            </a:br>
            <a:endParaRPr lang="en-US" sz="2400" dirty="0">
              <a:solidFill>
                <a:schemeClr val="tx1">
                  <a:lumMod val="65000"/>
                  <a:lumOff val="3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chemeClr val="tx1">
                    <a:lumMod val="65000"/>
                    <a:lumOff val="35000"/>
                  </a:schemeClr>
                </a:solidFill>
                <a:latin typeface="Arial" panose="020B0604020202020204" pitchFamily="34" charset="0"/>
                <a:cs typeface="Arial" panose="020B0604020202020204" pitchFamily="34" charset="0"/>
              </a:rPr>
              <a:t>Profitability differences based on Public Opinion</a:t>
            </a:r>
          </a:p>
          <a:p>
            <a:pPr marL="800100" lvl="1" indent="-342900">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TMDB popularity score, vote average, average rating</a:t>
            </a:r>
          </a:p>
        </p:txBody>
      </p:sp>
    </p:spTree>
    <p:extLst>
      <p:ext uri="{BB962C8B-B14F-4D97-AF65-F5344CB8AC3E}">
        <p14:creationId xmlns:p14="http://schemas.microsoft.com/office/powerpoint/2010/main" val="3469675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EB56E2-8A59-4EE8-9CA2-178ECF1EBB03}"/>
              </a:ext>
            </a:extLst>
          </p:cNvPr>
          <p:cNvSpPr/>
          <p:nvPr/>
        </p:nvSpPr>
        <p:spPr>
          <a:xfrm>
            <a:off x="-146957" y="1265468"/>
            <a:ext cx="12719957" cy="187779"/>
          </a:xfrm>
          <a:prstGeom prst="rect">
            <a:avLst/>
          </a:prstGeom>
          <a:solidFill>
            <a:srgbClr val="4705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9CA9A-351D-40A3-9F84-5529974AF2C2}"/>
              </a:ext>
            </a:extLst>
          </p:cNvPr>
          <p:cNvSpPr>
            <a:spLocks noGrp="1"/>
          </p:cNvSpPr>
          <p:nvPr>
            <p:ph type="title"/>
          </p:nvPr>
        </p:nvSpPr>
        <p:spPr>
          <a:xfrm>
            <a:off x="831850" y="477078"/>
            <a:ext cx="10515600" cy="979571"/>
          </a:xfrm>
        </p:spPr>
        <p:txBody>
          <a:bodyPr>
            <a:normAutofit/>
          </a:bodyPr>
          <a:lstStyle/>
          <a:p>
            <a:r>
              <a:rPr lang="en-US" sz="5000" dirty="0">
                <a:latin typeface="Impact" panose="020B0806030902050204" pitchFamily="34" charset="0"/>
              </a:rPr>
              <a:t>Issue Tree</a:t>
            </a:r>
          </a:p>
        </p:txBody>
      </p:sp>
      <p:pic>
        <p:nvPicPr>
          <p:cNvPr id="10" name="Picture 9">
            <a:extLst>
              <a:ext uri="{FF2B5EF4-FFF2-40B4-BE49-F238E27FC236}">
                <a16:creationId xmlns:a16="http://schemas.microsoft.com/office/drawing/2014/main" id="{46E06608-01B1-4AFF-978E-B9DCAC05F266}"/>
              </a:ext>
            </a:extLst>
          </p:cNvPr>
          <p:cNvPicPr>
            <a:picLocks noChangeAspect="1"/>
          </p:cNvPicPr>
          <p:nvPr/>
        </p:nvPicPr>
        <p:blipFill rotWithShape="1">
          <a:blip r:embed="rId2">
            <a:extLst>
              <a:ext uri="{28A0092B-C50C-407E-A947-70E740481C1C}">
                <a14:useLocalDpi xmlns:a14="http://schemas.microsoft.com/office/drawing/2010/main" val="0"/>
              </a:ext>
            </a:extLst>
          </a:blip>
          <a:srcRect l="2642" r="1895"/>
          <a:stretch/>
        </p:blipFill>
        <p:spPr>
          <a:xfrm>
            <a:off x="1796142" y="1329789"/>
            <a:ext cx="8221437" cy="6654882"/>
          </a:xfrm>
          <a:prstGeom prst="rect">
            <a:avLst/>
          </a:prstGeom>
        </p:spPr>
      </p:pic>
    </p:spTree>
    <p:extLst>
      <p:ext uri="{BB962C8B-B14F-4D97-AF65-F5344CB8AC3E}">
        <p14:creationId xmlns:p14="http://schemas.microsoft.com/office/powerpoint/2010/main" val="4242854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98A232-9A4C-4628-8821-281BD5C59480}"/>
              </a:ext>
            </a:extLst>
          </p:cNvPr>
          <p:cNvSpPr/>
          <p:nvPr/>
        </p:nvSpPr>
        <p:spPr>
          <a:xfrm>
            <a:off x="-146957" y="1265468"/>
            <a:ext cx="12719957" cy="187779"/>
          </a:xfrm>
          <a:prstGeom prst="rect">
            <a:avLst/>
          </a:prstGeom>
          <a:solidFill>
            <a:srgbClr val="4705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9CA9A-351D-40A3-9F84-5529974AF2C2}"/>
              </a:ext>
            </a:extLst>
          </p:cNvPr>
          <p:cNvSpPr>
            <a:spLocks noGrp="1"/>
          </p:cNvSpPr>
          <p:nvPr>
            <p:ph type="title"/>
          </p:nvPr>
        </p:nvSpPr>
        <p:spPr>
          <a:xfrm>
            <a:off x="831850" y="477078"/>
            <a:ext cx="10515600" cy="979571"/>
          </a:xfrm>
        </p:spPr>
        <p:txBody>
          <a:bodyPr>
            <a:normAutofit/>
          </a:bodyPr>
          <a:lstStyle/>
          <a:p>
            <a:r>
              <a:rPr lang="en-US" sz="5000" dirty="0">
                <a:latin typeface="Impact" panose="020B0806030902050204" pitchFamily="34" charset="0"/>
              </a:rPr>
              <a:t>Analysis of Story Characteristics</a:t>
            </a:r>
          </a:p>
        </p:txBody>
      </p:sp>
      <p:sp>
        <p:nvSpPr>
          <p:cNvPr id="3" name="Text Placeholder 2">
            <a:extLst>
              <a:ext uri="{FF2B5EF4-FFF2-40B4-BE49-F238E27FC236}">
                <a16:creationId xmlns:a16="http://schemas.microsoft.com/office/drawing/2014/main" id="{1C595B89-7B17-4C3D-822F-AF4A44D409E4}"/>
              </a:ext>
            </a:extLst>
          </p:cNvPr>
          <p:cNvSpPr>
            <a:spLocks noGrp="1"/>
          </p:cNvSpPr>
          <p:nvPr>
            <p:ph type="body" idx="1"/>
          </p:nvPr>
        </p:nvSpPr>
        <p:spPr>
          <a:xfrm>
            <a:off x="831850" y="1692673"/>
            <a:ext cx="10515600" cy="4507340"/>
          </a:xfrm>
        </p:spPr>
        <p:txBody>
          <a:bodyPr/>
          <a:lstStyle/>
          <a:p>
            <a:r>
              <a:rPr lang="en-US" dirty="0">
                <a:solidFill>
                  <a:schemeClr val="tx1">
                    <a:lumMod val="65000"/>
                    <a:lumOff val="35000"/>
                  </a:schemeClr>
                </a:solidFill>
                <a:latin typeface="Arial" panose="020B0604020202020204" pitchFamily="34" charset="0"/>
                <a:cs typeface="Arial" panose="020B0604020202020204" pitchFamily="34" charset="0"/>
              </a:rPr>
              <a:t>Are there key story characteristics that differentiate the top 20% of films from the remainder when considering profit margin?</a:t>
            </a:r>
          </a:p>
          <a:p>
            <a:br>
              <a:rPr lang="en-US" dirty="0">
                <a:solidFill>
                  <a:schemeClr val="tx1">
                    <a:lumMod val="65000"/>
                    <a:lumOff val="35000"/>
                  </a:schemeClr>
                </a:solidFill>
                <a:latin typeface="Arial" panose="020B0604020202020204" pitchFamily="34" charset="0"/>
                <a:cs typeface="Arial" panose="020B0604020202020204" pitchFamily="34" charset="0"/>
              </a:rPr>
            </a:br>
            <a:endParaRPr lang="en-US" dirty="0">
              <a:solidFill>
                <a:schemeClr val="tx1">
                  <a:lumMod val="65000"/>
                  <a:lumOff val="35000"/>
                </a:schemeClr>
              </a:solidFill>
              <a:latin typeface="Arial" panose="020B0604020202020204" pitchFamily="34" charset="0"/>
              <a:cs typeface="Arial" panose="020B0604020202020204" pitchFamily="34" charset="0"/>
            </a:endParaRPr>
          </a:p>
          <a:p>
            <a:r>
              <a:rPr lang="en-US" dirty="0">
                <a:solidFill>
                  <a:schemeClr val="tx1">
                    <a:lumMod val="65000"/>
                    <a:lumOff val="35000"/>
                  </a:schemeClr>
                </a:solidFill>
                <a:latin typeface="Arial" panose="020B0604020202020204" pitchFamily="34" charset="0"/>
                <a:cs typeface="Arial" panose="020B0604020202020204" pitchFamily="34" charset="0"/>
              </a:rPr>
              <a:t>Almost a third of the movies that are </a:t>
            </a:r>
            <a:br>
              <a:rPr lang="en-US" dirty="0">
                <a:solidFill>
                  <a:schemeClr val="tx1">
                    <a:lumMod val="65000"/>
                    <a:lumOff val="35000"/>
                  </a:schemeClr>
                </a:solidFill>
                <a:latin typeface="Arial" panose="020B0604020202020204" pitchFamily="34" charset="0"/>
                <a:cs typeface="Arial" panose="020B0604020202020204" pitchFamily="34" charset="0"/>
              </a:rPr>
            </a:br>
            <a:r>
              <a:rPr lang="en-US" dirty="0">
                <a:solidFill>
                  <a:schemeClr val="tx1">
                    <a:lumMod val="65000"/>
                    <a:lumOff val="35000"/>
                  </a:schemeClr>
                </a:solidFill>
                <a:latin typeface="Arial" panose="020B0604020202020204" pitchFamily="34" charset="0"/>
                <a:cs typeface="Arial" panose="020B0604020202020204" pitchFamily="34" charset="0"/>
              </a:rPr>
              <a:t>part of a collection of films have profit </a:t>
            </a:r>
            <a:br>
              <a:rPr lang="en-US" dirty="0">
                <a:solidFill>
                  <a:schemeClr val="tx1">
                    <a:lumMod val="65000"/>
                    <a:lumOff val="35000"/>
                  </a:schemeClr>
                </a:solidFill>
                <a:latin typeface="Arial" panose="020B0604020202020204" pitchFamily="34" charset="0"/>
                <a:cs typeface="Arial" panose="020B0604020202020204" pitchFamily="34" charset="0"/>
              </a:rPr>
            </a:br>
            <a:r>
              <a:rPr lang="en-US" dirty="0">
                <a:solidFill>
                  <a:schemeClr val="tx1">
                    <a:lumMod val="65000"/>
                    <a:lumOff val="35000"/>
                  </a:schemeClr>
                </a:solidFill>
                <a:latin typeface="Arial" panose="020B0604020202020204" pitchFamily="34" charset="0"/>
                <a:cs typeface="Arial" panose="020B0604020202020204" pitchFamily="34" charset="0"/>
              </a:rPr>
              <a:t>margins in the top 20%</a:t>
            </a:r>
          </a:p>
          <a:p>
            <a:endParaRPr lang="en-US" dirty="0">
              <a:solidFill>
                <a:schemeClr val="tx1">
                  <a:lumMod val="65000"/>
                  <a:lumOff val="35000"/>
                </a:schemeClr>
              </a:solidFill>
              <a:latin typeface="Arial" panose="020B0604020202020204" pitchFamily="34" charset="0"/>
              <a:cs typeface="Arial" panose="020B0604020202020204" pitchFamily="34" charset="0"/>
            </a:endParaRPr>
          </a:p>
          <a:p>
            <a:r>
              <a:rPr lang="en-US" dirty="0">
                <a:solidFill>
                  <a:schemeClr val="tx1">
                    <a:lumMod val="65000"/>
                    <a:lumOff val="35000"/>
                  </a:schemeClr>
                </a:solidFill>
                <a:latin typeface="Arial" panose="020B0604020202020204" pitchFamily="34" charset="0"/>
                <a:cs typeface="Arial" panose="020B0604020202020204" pitchFamily="34" charset="0"/>
              </a:rPr>
              <a:t>Less than 20% of stand-alone films</a:t>
            </a:r>
            <a:br>
              <a:rPr lang="en-US" dirty="0">
                <a:solidFill>
                  <a:schemeClr val="tx1">
                    <a:lumMod val="65000"/>
                    <a:lumOff val="35000"/>
                  </a:schemeClr>
                </a:solidFill>
                <a:latin typeface="Arial" panose="020B0604020202020204" pitchFamily="34" charset="0"/>
                <a:cs typeface="Arial" panose="020B0604020202020204" pitchFamily="34" charset="0"/>
              </a:rPr>
            </a:br>
            <a:r>
              <a:rPr lang="en-US" dirty="0">
                <a:solidFill>
                  <a:schemeClr val="tx1">
                    <a:lumMod val="65000"/>
                    <a:lumOff val="35000"/>
                  </a:schemeClr>
                </a:solidFill>
                <a:latin typeface="Arial" panose="020B0604020202020204" pitchFamily="34" charset="0"/>
                <a:cs typeface="Arial" panose="020B0604020202020204" pitchFamily="34" charset="0"/>
              </a:rPr>
              <a:t>achieve the same profitability level</a:t>
            </a:r>
          </a:p>
          <a:p>
            <a:endParaRPr lang="en-US" dirty="0">
              <a:solidFill>
                <a:schemeClr val="tx1">
                  <a:lumMod val="65000"/>
                  <a:lumOff val="3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93E9BB3E-74A5-4458-8BF5-B33FEEB77F67}"/>
              </a:ext>
            </a:extLst>
          </p:cNvPr>
          <p:cNvPicPr>
            <a:picLocks noChangeAspect="1"/>
          </p:cNvPicPr>
          <p:nvPr/>
        </p:nvPicPr>
        <p:blipFill rotWithShape="1">
          <a:blip r:embed="rId3">
            <a:extLst>
              <a:ext uri="{28A0092B-C50C-407E-A947-70E740481C1C}">
                <a14:useLocalDpi xmlns:a14="http://schemas.microsoft.com/office/drawing/2010/main" val="0"/>
              </a:ext>
            </a:extLst>
          </a:blip>
          <a:srcRect l="11686" b="4865"/>
          <a:stretch/>
        </p:blipFill>
        <p:spPr>
          <a:xfrm>
            <a:off x="7160079" y="2601310"/>
            <a:ext cx="3822878" cy="3779612"/>
          </a:xfrm>
          <a:prstGeom prst="rect">
            <a:avLst/>
          </a:prstGeom>
        </p:spPr>
      </p:pic>
      <p:sp>
        <p:nvSpPr>
          <p:cNvPr id="13" name="TextBox 12">
            <a:extLst>
              <a:ext uri="{FF2B5EF4-FFF2-40B4-BE49-F238E27FC236}">
                <a16:creationId xmlns:a16="http://schemas.microsoft.com/office/drawing/2014/main" id="{2BFE2981-58A4-4FF8-81E6-7A584A3406B6}"/>
              </a:ext>
            </a:extLst>
          </p:cNvPr>
          <p:cNvSpPr txBox="1"/>
          <p:nvPr/>
        </p:nvSpPr>
        <p:spPr>
          <a:xfrm rot="16200000">
            <a:off x="5717285" y="4359254"/>
            <a:ext cx="1722844" cy="307777"/>
          </a:xfrm>
          <a:prstGeom prst="rect">
            <a:avLst/>
          </a:prstGeom>
          <a:noFill/>
        </p:spPr>
        <p:txBody>
          <a:bodyPr wrap="none" rtlCol="0">
            <a:spAutoFit/>
          </a:bodyPr>
          <a:lstStyle/>
          <a:p>
            <a:r>
              <a:rPr lang="en-US" sz="1400" dirty="0">
                <a:solidFill>
                  <a:schemeClr val="bg2">
                    <a:lumMod val="25000"/>
                  </a:schemeClr>
                </a:solidFill>
                <a:latin typeface="Arial" panose="020B0604020202020204" pitchFamily="34" charset="0"/>
                <a:cs typeface="Arial" panose="020B0604020202020204" pitchFamily="34" charset="0"/>
              </a:rPr>
              <a:t>Percentage of Total</a:t>
            </a:r>
          </a:p>
        </p:txBody>
      </p:sp>
      <p:sp>
        <p:nvSpPr>
          <p:cNvPr id="14" name="TextBox 13">
            <a:extLst>
              <a:ext uri="{FF2B5EF4-FFF2-40B4-BE49-F238E27FC236}">
                <a16:creationId xmlns:a16="http://schemas.microsoft.com/office/drawing/2014/main" id="{B0B3036B-6E4B-4D78-8953-35F6D2A68A57}"/>
              </a:ext>
            </a:extLst>
          </p:cNvPr>
          <p:cNvSpPr txBox="1"/>
          <p:nvPr/>
        </p:nvSpPr>
        <p:spPr>
          <a:xfrm>
            <a:off x="7274375" y="6380922"/>
            <a:ext cx="2762295" cy="307777"/>
          </a:xfrm>
          <a:prstGeom prst="rect">
            <a:avLst/>
          </a:prstGeom>
          <a:noFill/>
        </p:spPr>
        <p:txBody>
          <a:bodyPr wrap="none" rtlCol="0">
            <a:spAutoFit/>
          </a:bodyPr>
          <a:lstStyle/>
          <a:p>
            <a:r>
              <a:rPr lang="en-US" sz="1400" dirty="0">
                <a:solidFill>
                  <a:schemeClr val="bg2">
                    <a:lumMod val="25000"/>
                  </a:schemeClr>
                </a:solidFill>
                <a:latin typeface="Arial" panose="020B0604020202020204" pitchFamily="34" charset="0"/>
                <a:cs typeface="Arial" panose="020B0604020202020204" pitchFamily="34" charset="0"/>
              </a:rPr>
              <a:t>Stand-alone     Part of Collection</a:t>
            </a:r>
          </a:p>
        </p:txBody>
      </p:sp>
      <p:sp>
        <p:nvSpPr>
          <p:cNvPr id="15" name="TextBox 14">
            <a:extLst>
              <a:ext uri="{FF2B5EF4-FFF2-40B4-BE49-F238E27FC236}">
                <a16:creationId xmlns:a16="http://schemas.microsoft.com/office/drawing/2014/main" id="{44D3F85E-E60E-4B2D-AA64-252FA288DF73}"/>
              </a:ext>
            </a:extLst>
          </p:cNvPr>
          <p:cNvSpPr txBox="1"/>
          <p:nvPr/>
        </p:nvSpPr>
        <p:spPr>
          <a:xfrm>
            <a:off x="6382991" y="2547947"/>
            <a:ext cx="865414" cy="4011355"/>
          </a:xfrm>
          <a:prstGeom prst="rect">
            <a:avLst/>
          </a:prstGeom>
          <a:noFill/>
        </p:spPr>
        <p:txBody>
          <a:bodyPr wrap="square" rtlCol="0">
            <a:spAutoFit/>
          </a:bodyPr>
          <a:lstStyle/>
          <a:p>
            <a:pPr algn="r">
              <a:spcAft>
                <a:spcPts val="2200"/>
              </a:spcAft>
            </a:pPr>
            <a:r>
              <a:rPr lang="en-US" sz="1200" dirty="0">
                <a:solidFill>
                  <a:schemeClr val="bg2">
                    <a:lumMod val="25000"/>
                  </a:schemeClr>
                </a:solidFill>
                <a:latin typeface="Arial" panose="020B0604020202020204" pitchFamily="34" charset="0"/>
                <a:cs typeface="Arial" panose="020B0604020202020204" pitchFamily="34" charset="0"/>
              </a:rPr>
              <a:t>100%</a:t>
            </a:r>
          </a:p>
          <a:p>
            <a:pPr algn="r">
              <a:spcAft>
                <a:spcPts val="2200"/>
              </a:spcAft>
            </a:pPr>
            <a:endParaRPr lang="en-US" sz="1200" dirty="0">
              <a:solidFill>
                <a:schemeClr val="bg2">
                  <a:lumMod val="25000"/>
                </a:schemeClr>
              </a:solidFill>
              <a:latin typeface="Arial" panose="020B0604020202020204" pitchFamily="34" charset="0"/>
              <a:cs typeface="Arial" panose="020B0604020202020204" pitchFamily="34" charset="0"/>
            </a:endParaRPr>
          </a:p>
          <a:p>
            <a:pPr algn="r">
              <a:spcAft>
                <a:spcPts val="2200"/>
              </a:spcAft>
            </a:pPr>
            <a:r>
              <a:rPr lang="en-US" sz="1200" dirty="0">
                <a:solidFill>
                  <a:schemeClr val="bg2">
                    <a:lumMod val="25000"/>
                  </a:schemeClr>
                </a:solidFill>
                <a:latin typeface="Arial" panose="020B0604020202020204" pitchFamily="34" charset="0"/>
                <a:cs typeface="Arial" panose="020B0604020202020204" pitchFamily="34" charset="0"/>
              </a:rPr>
              <a:t>75%</a:t>
            </a:r>
          </a:p>
          <a:p>
            <a:pPr algn="r">
              <a:spcAft>
                <a:spcPts val="2200"/>
              </a:spcAft>
            </a:pPr>
            <a:endParaRPr lang="en-US" sz="1200" dirty="0">
              <a:solidFill>
                <a:schemeClr val="bg2">
                  <a:lumMod val="25000"/>
                </a:schemeClr>
              </a:solidFill>
              <a:latin typeface="Arial" panose="020B0604020202020204" pitchFamily="34" charset="0"/>
              <a:cs typeface="Arial" panose="020B0604020202020204" pitchFamily="34" charset="0"/>
            </a:endParaRPr>
          </a:p>
          <a:p>
            <a:pPr algn="r">
              <a:spcAft>
                <a:spcPts val="2200"/>
              </a:spcAft>
            </a:pPr>
            <a:r>
              <a:rPr lang="en-US" sz="1200" dirty="0">
                <a:solidFill>
                  <a:schemeClr val="bg2">
                    <a:lumMod val="25000"/>
                  </a:schemeClr>
                </a:solidFill>
                <a:latin typeface="Arial" panose="020B0604020202020204" pitchFamily="34" charset="0"/>
                <a:cs typeface="Arial" panose="020B0604020202020204" pitchFamily="34" charset="0"/>
              </a:rPr>
              <a:t>50%</a:t>
            </a:r>
          </a:p>
          <a:p>
            <a:pPr algn="r">
              <a:spcAft>
                <a:spcPts val="2200"/>
              </a:spcAft>
            </a:pPr>
            <a:endParaRPr lang="en-US" sz="1200" dirty="0">
              <a:solidFill>
                <a:schemeClr val="bg2">
                  <a:lumMod val="25000"/>
                </a:schemeClr>
              </a:solidFill>
              <a:latin typeface="Arial" panose="020B0604020202020204" pitchFamily="34" charset="0"/>
              <a:cs typeface="Arial" panose="020B0604020202020204" pitchFamily="34" charset="0"/>
            </a:endParaRPr>
          </a:p>
          <a:p>
            <a:pPr algn="r">
              <a:spcAft>
                <a:spcPts val="2200"/>
              </a:spcAft>
            </a:pPr>
            <a:r>
              <a:rPr lang="en-US" sz="1200" dirty="0">
                <a:solidFill>
                  <a:schemeClr val="bg2">
                    <a:lumMod val="25000"/>
                  </a:schemeClr>
                </a:solidFill>
                <a:latin typeface="Arial" panose="020B0604020202020204" pitchFamily="34" charset="0"/>
                <a:cs typeface="Arial" panose="020B0604020202020204" pitchFamily="34" charset="0"/>
              </a:rPr>
              <a:t>25%</a:t>
            </a:r>
          </a:p>
          <a:p>
            <a:pPr algn="r">
              <a:spcAft>
                <a:spcPts val="2200"/>
              </a:spcAft>
            </a:pPr>
            <a:endParaRPr lang="en-US" sz="1200" dirty="0">
              <a:solidFill>
                <a:schemeClr val="bg2">
                  <a:lumMod val="25000"/>
                </a:schemeClr>
              </a:solidFill>
              <a:latin typeface="Arial" panose="020B0604020202020204" pitchFamily="34" charset="0"/>
              <a:cs typeface="Arial" panose="020B0604020202020204" pitchFamily="34" charset="0"/>
            </a:endParaRPr>
          </a:p>
          <a:p>
            <a:pPr algn="r">
              <a:spcAft>
                <a:spcPts val="2200"/>
              </a:spcAft>
            </a:pPr>
            <a:r>
              <a:rPr lang="en-US" sz="1200" dirty="0">
                <a:solidFill>
                  <a:schemeClr val="bg2">
                    <a:lumMod val="25000"/>
                  </a:schemeClr>
                </a:solidFill>
                <a:latin typeface="Arial" panose="020B0604020202020204" pitchFamily="34" charset="0"/>
                <a:cs typeface="Arial" panose="020B0604020202020204" pitchFamily="34" charset="0"/>
              </a:rPr>
              <a:t>0</a:t>
            </a:r>
          </a:p>
        </p:txBody>
      </p:sp>
    </p:spTree>
    <p:extLst>
      <p:ext uri="{BB962C8B-B14F-4D97-AF65-F5344CB8AC3E}">
        <p14:creationId xmlns:p14="http://schemas.microsoft.com/office/powerpoint/2010/main" val="2142319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98A232-9A4C-4628-8821-281BD5C59480}"/>
              </a:ext>
            </a:extLst>
          </p:cNvPr>
          <p:cNvSpPr/>
          <p:nvPr/>
        </p:nvSpPr>
        <p:spPr>
          <a:xfrm>
            <a:off x="-146957" y="1265468"/>
            <a:ext cx="12719957" cy="187779"/>
          </a:xfrm>
          <a:prstGeom prst="rect">
            <a:avLst/>
          </a:prstGeom>
          <a:solidFill>
            <a:srgbClr val="4705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9CA9A-351D-40A3-9F84-5529974AF2C2}"/>
              </a:ext>
            </a:extLst>
          </p:cNvPr>
          <p:cNvSpPr>
            <a:spLocks noGrp="1"/>
          </p:cNvSpPr>
          <p:nvPr>
            <p:ph type="title"/>
          </p:nvPr>
        </p:nvSpPr>
        <p:spPr>
          <a:xfrm>
            <a:off x="831850" y="477078"/>
            <a:ext cx="10515600" cy="979571"/>
          </a:xfrm>
        </p:spPr>
        <p:txBody>
          <a:bodyPr>
            <a:normAutofit/>
          </a:bodyPr>
          <a:lstStyle/>
          <a:p>
            <a:r>
              <a:rPr lang="en-US" sz="5000" dirty="0">
                <a:latin typeface="Impact" panose="020B0806030902050204" pitchFamily="34" charset="0"/>
              </a:rPr>
              <a:t>Analysis of Story Characteristics</a:t>
            </a:r>
          </a:p>
        </p:txBody>
      </p:sp>
      <p:sp>
        <p:nvSpPr>
          <p:cNvPr id="3" name="Text Placeholder 2">
            <a:extLst>
              <a:ext uri="{FF2B5EF4-FFF2-40B4-BE49-F238E27FC236}">
                <a16:creationId xmlns:a16="http://schemas.microsoft.com/office/drawing/2014/main" id="{1C595B89-7B17-4C3D-822F-AF4A44D409E4}"/>
              </a:ext>
            </a:extLst>
          </p:cNvPr>
          <p:cNvSpPr>
            <a:spLocks noGrp="1"/>
          </p:cNvSpPr>
          <p:nvPr>
            <p:ph type="body" idx="1"/>
          </p:nvPr>
        </p:nvSpPr>
        <p:spPr>
          <a:xfrm>
            <a:off x="831850" y="1692673"/>
            <a:ext cx="10515600" cy="932827"/>
          </a:xfrm>
        </p:spPr>
        <p:txBody>
          <a:bodyPr/>
          <a:lstStyle/>
          <a:p>
            <a:r>
              <a:rPr lang="en-US" dirty="0">
                <a:solidFill>
                  <a:schemeClr val="tx1">
                    <a:lumMod val="65000"/>
                    <a:lumOff val="35000"/>
                  </a:schemeClr>
                </a:solidFill>
                <a:latin typeface="Arial" panose="020B0604020202020204" pitchFamily="34" charset="0"/>
                <a:cs typeface="Arial" panose="020B0604020202020204" pitchFamily="34" charset="0"/>
              </a:rPr>
              <a:t>Are there key story characteristics that differentiate the top 20% of films from the remainder when considering profit margin?</a:t>
            </a:r>
          </a:p>
          <a:p>
            <a:endParaRPr lang="en-US" dirty="0">
              <a:solidFill>
                <a:schemeClr val="tx1">
                  <a:lumMod val="65000"/>
                  <a:lumOff val="3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250B229D-DB32-4A0B-A1A8-136AE3595567}"/>
              </a:ext>
            </a:extLst>
          </p:cNvPr>
          <p:cNvPicPr>
            <a:picLocks noChangeAspect="1"/>
          </p:cNvPicPr>
          <p:nvPr/>
        </p:nvPicPr>
        <p:blipFill rotWithShape="1">
          <a:blip r:embed="rId3"/>
          <a:srcRect l="6939" t="3524" b="3025"/>
          <a:stretch/>
        </p:blipFill>
        <p:spPr>
          <a:xfrm>
            <a:off x="3535133" y="2571757"/>
            <a:ext cx="7007678" cy="3735689"/>
          </a:xfrm>
          <a:prstGeom prst="rect">
            <a:avLst/>
          </a:prstGeom>
        </p:spPr>
      </p:pic>
      <p:sp>
        <p:nvSpPr>
          <p:cNvPr id="10" name="TextBox 9">
            <a:extLst>
              <a:ext uri="{FF2B5EF4-FFF2-40B4-BE49-F238E27FC236}">
                <a16:creationId xmlns:a16="http://schemas.microsoft.com/office/drawing/2014/main" id="{ADB008C9-55CE-43DE-A5F2-E0D333C11A52}"/>
              </a:ext>
            </a:extLst>
          </p:cNvPr>
          <p:cNvSpPr txBox="1"/>
          <p:nvPr/>
        </p:nvSpPr>
        <p:spPr>
          <a:xfrm>
            <a:off x="3122242" y="2628902"/>
            <a:ext cx="433197" cy="2277547"/>
          </a:xfrm>
          <a:prstGeom prst="rect">
            <a:avLst/>
          </a:prstGeom>
          <a:noFill/>
        </p:spPr>
        <p:txBody>
          <a:bodyPr wrap="none" rtlCol="0">
            <a:spAutoFit/>
          </a:bodyPr>
          <a:lstStyle/>
          <a:p>
            <a:pPr algn="r">
              <a:spcAft>
                <a:spcPts val="800"/>
              </a:spcAft>
            </a:pPr>
            <a:r>
              <a:rPr lang="en-US" sz="1400" dirty="0">
                <a:solidFill>
                  <a:schemeClr val="bg2">
                    <a:lumMod val="25000"/>
                  </a:schemeClr>
                </a:solidFill>
                <a:latin typeface="Arial" panose="020B0604020202020204" pitchFamily="34" charset="0"/>
                <a:cs typeface="Arial" panose="020B0604020202020204" pitchFamily="34" charset="0"/>
              </a:rPr>
              <a:t> 25</a:t>
            </a:r>
          </a:p>
          <a:p>
            <a:pPr algn="r">
              <a:spcAft>
                <a:spcPts val="800"/>
              </a:spcAft>
            </a:pPr>
            <a:r>
              <a:rPr lang="en-US" sz="1400" dirty="0">
                <a:solidFill>
                  <a:schemeClr val="bg2">
                    <a:lumMod val="25000"/>
                  </a:schemeClr>
                </a:solidFill>
                <a:latin typeface="Arial" panose="020B0604020202020204" pitchFamily="34" charset="0"/>
                <a:cs typeface="Arial" panose="020B0604020202020204" pitchFamily="34" charset="0"/>
              </a:rPr>
              <a:t>20</a:t>
            </a:r>
          </a:p>
          <a:p>
            <a:pPr algn="r">
              <a:spcAft>
                <a:spcPts val="800"/>
              </a:spcAft>
            </a:pPr>
            <a:r>
              <a:rPr lang="en-US" sz="1400" dirty="0">
                <a:solidFill>
                  <a:schemeClr val="bg2">
                    <a:lumMod val="25000"/>
                  </a:schemeClr>
                </a:solidFill>
                <a:latin typeface="Arial" panose="020B0604020202020204" pitchFamily="34" charset="0"/>
                <a:cs typeface="Arial" panose="020B0604020202020204" pitchFamily="34" charset="0"/>
              </a:rPr>
              <a:t>15</a:t>
            </a:r>
          </a:p>
          <a:p>
            <a:pPr algn="r">
              <a:spcAft>
                <a:spcPts val="800"/>
              </a:spcAft>
            </a:pPr>
            <a:r>
              <a:rPr lang="en-US" sz="1400" dirty="0">
                <a:solidFill>
                  <a:schemeClr val="bg2">
                    <a:lumMod val="25000"/>
                  </a:schemeClr>
                </a:solidFill>
                <a:latin typeface="Arial" panose="020B0604020202020204" pitchFamily="34" charset="0"/>
                <a:cs typeface="Arial" panose="020B0604020202020204" pitchFamily="34" charset="0"/>
              </a:rPr>
              <a:t>10</a:t>
            </a:r>
          </a:p>
          <a:p>
            <a:pPr algn="r">
              <a:spcAft>
                <a:spcPts val="800"/>
              </a:spcAft>
            </a:pPr>
            <a:r>
              <a:rPr lang="en-US" sz="1400" dirty="0">
                <a:solidFill>
                  <a:schemeClr val="bg2">
                    <a:lumMod val="25000"/>
                  </a:schemeClr>
                </a:solidFill>
                <a:latin typeface="Arial" panose="020B0604020202020204" pitchFamily="34" charset="0"/>
                <a:cs typeface="Arial" panose="020B0604020202020204" pitchFamily="34" charset="0"/>
              </a:rPr>
              <a:t>5</a:t>
            </a:r>
          </a:p>
          <a:p>
            <a:pPr algn="r">
              <a:spcAft>
                <a:spcPts val="800"/>
              </a:spcAft>
            </a:pPr>
            <a:r>
              <a:rPr lang="en-US" sz="1400" dirty="0">
                <a:solidFill>
                  <a:schemeClr val="bg2">
                    <a:lumMod val="25000"/>
                  </a:schemeClr>
                </a:solidFill>
                <a:latin typeface="Arial" panose="020B0604020202020204" pitchFamily="34" charset="0"/>
                <a:cs typeface="Arial" panose="020B0604020202020204" pitchFamily="34" charset="0"/>
              </a:rPr>
              <a:t>0</a:t>
            </a:r>
          </a:p>
          <a:p>
            <a:pPr algn="r">
              <a:spcAft>
                <a:spcPts val="800"/>
              </a:spcAft>
            </a:pPr>
            <a:endParaRPr lang="en-US" dirty="0"/>
          </a:p>
        </p:txBody>
      </p:sp>
      <p:sp>
        <p:nvSpPr>
          <p:cNvPr id="13" name="TextBox 12">
            <a:extLst>
              <a:ext uri="{FF2B5EF4-FFF2-40B4-BE49-F238E27FC236}">
                <a16:creationId xmlns:a16="http://schemas.microsoft.com/office/drawing/2014/main" id="{858C318B-5225-4EC3-BD30-15804B512D52}"/>
              </a:ext>
            </a:extLst>
          </p:cNvPr>
          <p:cNvSpPr txBox="1"/>
          <p:nvPr/>
        </p:nvSpPr>
        <p:spPr>
          <a:xfrm>
            <a:off x="3169214" y="4520290"/>
            <a:ext cx="383503" cy="2277547"/>
          </a:xfrm>
          <a:prstGeom prst="rect">
            <a:avLst/>
          </a:prstGeom>
          <a:noFill/>
        </p:spPr>
        <p:txBody>
          <a:bodyPr wrap="none" rtlCol="0">
            <a:spAutoFit/>
          </a:bodyPr>
          <a:lstStyle/>
          <a:p>
            <a:pPr algn="r">
              <a:spcAft>
                <a:spcPts val="800"/>
              </a:spcAft>
            </a:pPr>
            <a:r>
              <a:rPr lang="en-US" sz="1400" dirty="0">
                <a:solidFill>
                  <a:schemeClr val="bg2">
                    <a:lumMod val="25000"/>
                  </a:schemeClr>
                </a:solidFill>
                <a:latin typeface="Arial" panose="020B0604020202020204" pitchFamily="34" charset="0"/>
                <a:cs typeface="Arial" panose="020B0604020202020204" pitchFamily="34" charset="0"/>
              </a:rPr>
              <a:t> </a:t>
            </a:r>
          </a:p>
          <a:p>
            <a:pPr algn="r">
              <a:spcAft>
                <a:spcPts val="800"/>
              </a:spcAft>
            </a:pPr>
            <a:r>
              <a:rPr lang="en-US" sz="1400" dirty="0">
                <a:solidFill>
                  <a:schemeClr val="bg2">
                    <a:lumMod val="25000"/>
                  </a:schemeClr>
                </a:solidFill>
                <a:latin typeface="Arial" panose="020B0604020202020204" pitchFamily="34" charset="0"/>
                <a:cs typeface="Arial" panose="020B0604020202020204" pitchFamily="34" charset="0"/>
              </a:rPr>
              <a:t>20</a:t>
            </a:r>
          </a:p>
          <a:p>
            <a:pPr algn="r">
              <a:spcAft>
                <a:spcPts val="800"/>
              </a:spcAft>
            </a:pPr>
            <a:r>
              <a:rPr lang="en-US" sz="1400" dirty="0">
                <a:solidFill>
                  <a:schemeClr val="bg2">
                    <a:lumMod val="25000"/>
                  </a:schemeClr>
                </a:solidFill>
                <a:latin typeface="Arial" panose="020B0604020202020204" pitchFamily="34" charset="0"/>
                <a:cs typeface="Arial" panose="020B0604020202020204" pitchFamily="34" charset="0"/>
              </a:rPr>
              <a:t>15</a:t>
            </a:r>
          </a:p>
          <a:p>
            <a:pPr algn="r">
              <a:spcAft>
                <a:spcPts val="800"/>
              </a:spcAft>
            </a:pPr>
            <a:r>
              <a:rPr lang="en-US" sz="1400" dirty="0">
                <a:solidFill>
                  <a:schemeClr val="bg2">
                    <a:lumMod val="25000"/>
                  </a:schemeClr>
                </a:solidFill>
                <a:latin typeface="Arial" panose="020B0604020202020204" pitchFamily="34" charset="0"/>
                <a:cs typeface="Arial" panose="020B0604020202020204" pitchFamily="34" charset="0"/>
              </a:rPr>
              <a:t>10</a:t>
            </a:r>
          </a:p>
          <a:p>
            <a:pPr algn="r">
              <a:spcAft>
                <a:spcPts val="800"/>
              </a:spcAft>
            </a:pPr>
            <a:r>
              <a:rPr lang="en-US" sz="1400" dirty="0">
                <a:solidFill>
                  <a:schemeClr val="bg2">
                    <a:lumMod val="25000"/>
                  </a:schemeClr>
                </a:solidFill>
                <a:latin typeface="Arial" panose="020B0604020202020204" pitchFamily="34" charset="0"/>
                <a:cs typeface="Arial" panose="020B0604020202020204" pitchFamily="34" charset="0"/>
              </a:rPr>
              <a:t>5</a:t>
            </a:r>
          </a:p>
          <a:p>
            <a:pPr algn="r">
              <a:spcAft>
                <a:spcPts val="800"/>
              </a:spcAft>
            </a:pPr>
            <a:r>
              <a:rPr lang="en-US" sz="1400" dirty="0">
                <a:solidFill>
                  <a:schemeClr val="bg2">
                    <a:lumMod val="25000"/>
                  </a:schemeClr>
                </a:solidFill>
                <a:latin typeface="Arial" panose="020B0604020202020204" pitchFamily="34" charset="0"/>
                <a:cs typeface="Arial" panose="020B0604020202020204" pitchFamily="34" charset="0"/>
              </a:rPr>
              <a:t>0</a:t>
            </a:r>
          </a:p>
          <a:p>
            <a:pPr algn="r">
              <a:spcAft>
                <a:spcPts val="800"/>
              </a:spcAft>
            </a:pPr>
            <a:endParaRPr lang="en-US" dirty="0"/>
          </a:p>
        </p:txBody>
      </p:sp>
      <p:sp>
        <p:nvSpPr>
          <p:cNvPr id="11" name="TextBox 10">
            <a:extLst>
              <a:ext uri="{FF2B5EF4-FFF2-40B4-BE49-F238E27FC236}">
                <a16:creationId xmlns:a16="http://schemas.microsoft.com/office/drawing/2014/main" id="{13C20400-21D2-4AFB-8105-CF4AD923A034}"/>
              </a:ext>
            </a:extLst>
          </p:cNvPr>
          <p:cNvSpPr txBox="1"/>
          <p:nvPr/>
        </p:nvSpPr>
        <p:spPr>
          <a:xfrm rot="16200000" flipH="1">
            <a:off x="2327495" y="3422002"/>
            <a:ext cx="1526925" cy="307777"/>
          </a:xfrm>
          <a:prstGeom prst="rect">
            <a:avLst/>
          </a:prstGeom>
          <a:noFill/>
        </p:spPr>
        <p:txBody>
          <a:bodyPr wrap="square" rtlCol="0">
            <a:spAutoFit/>
          </a:bodyPr>
          <a:lstStyle/>
          <a:p>
            <a:pPr algn="ctr"/>
            <a:r>
              <a:rPr lang="en-US" sz="1400" dirty="0">
                <a:solidFill>
                  <a:schemeClr val="bg2">
                    <a:lumMod val="25000"/>
                  </a:schemeClr>
                </a:solidFill>
                <a:latin typeface="Arial" panose="020B0604020202020204" pitchFamily="34" charset="0"/>
                <a:cs typeface="Arial" panose="020B0604020202020204" pitchFamily="34" charset="0"/>
              </a:rPr>
              <a:t>Bottom 80%</a:t>
            </a:r>
          </a:p>
        </p:txBody>
      </p:sp>
      <p:sp>
        <p:nvSpPr>
          <p:cNvPr id="14" name="TextBox 13">
            <a:extLst>
              <a:ext uri="{FF2B5EF4-FFF2-40B4-BE49-F238E27FC236}">
                <a16:creationId xmlns:a16="http://schemas.microsoft.com/office/drawing/2014/main" id="{AD6DC56B-5AAF-4CE0-BB0F-915FF45CC5A2}"/>
              </a:ext>
            </a:extLst>
          </p:cNvPr>
          <p:cNvSpPr txBox="1"/>
          <p:nvPr/>
        </p:nvSpPr>
        <p:spPr>
          <a:xfrm rot="16200000" flipH="1">
            <a:off x="2322751" y="5298495"/>
            <a:ext cx="1526925" cy="307777"/>
          </a:xfrm>
          <a:prstGeom prst="rect">
            <a:avLst/>
          </a:prstGeom>
          <a:noFill/>
        </p:spPr>
        <p:txBody>
          <a:bodyPr wrap="square" rtlCol="0">
            <a:spAutoFit/>
          </a:bodyPr>
          <a:lstStyle/>
          <a:p>
            <a:pPr algn="ctr"/>
            <a:r>
              <a:rPr lang="en-US" sz="1400" dirty="0">
                <a:solidFill>
                  <a:schemeClr val="bg2">
                    <a:lumMod val="25000"/>
                  </a:schemeClr>
                </a:solidFill>
                <a:latin typeface="Arial" panose="020B0604020202020204" pitchFamily="34" charset="0"/>
                <a:cs typeface="Arial" panose="020B0604020202020204" pitchFamily="34" charset="0"/>
              </a:rPr>
              <a:t>Top 20%</a:t>
            </a:r>
          </a:p>
        </p:txBody>
      </p:sp>
      <p:sp>
        <p:nvSpPr>
          <p:cNvPr id="15" name="TextBox 14">
            <a:extLst>
              <a:ext uri="{FF2B5EF4-FFF2-40B4-BE49-F238E27FC236}">
                <a16:creationId xmlns:a16="http://schemas.microsoft.com/office/drawing/2014/main" id="{112E73BA-A178-4CE8-90A8-26328CBD2A06}"/>
              </a:ext>
            </a:extLst>
          </p:cNvPr>
          <p:cNvSpPr txBox="1"/>
          <p:nvPr/>
        </p:nvSpPr>
        <p:spPr>
          <a:xfrm>
            <a:off x="10453007" y="2571758"/>
            <a:ext cx="1624099" cy="3503523"/>
          </a:xfrm>
          <a:prstGeom prst="rect">
            <a:avLst/>
          </a:prstGeom>
          <a:noFill/>
        </p:spPr>
        <p:txBody>
          <a:bodyPr wrap="none" rtlCol="0">
            <a:spAutoFit/>
          </a:bodyPr>
          <a:lstStyle/>
          <a:p>
            <a:pPr>
              <a:spcAft>
                <a:spcPts val="100"/>
              </a:spcAft>
            </a:pPr>
            <a:r>
              <a:rPr lang="en-US" sz="1400" dirty="0">
                <a:solidFill>
                  <a:schemeClr val="bg2">
                    <a:lumMod val="25000"/>
                  </a:schemeClr>
                </a:solidFill>
                <a:latin typeface="Arial" panose="020B0604020202020204" pitchFamily="34" charset="0"/>
                <a:cs typeface="Arial" panose="020B0604020202020204" pitchFamily="34" charset="0"/>
              </a:rPr>
              <a:t>Party</a:t>
            </a:r>
          </a:p>
          <a:p>
            <a:pPr>
              <a:spcAft>
                <a:spcPts val="100"/>
              </a:spcAft>
            </a:pPr>
            <a:r>
              <a:rPr lang="en-US" sz="1400" dirty="0">
                <a:solidFill>
                  <a:schemeClr val="bg2">
                    <a:lumMod val="25000"/>
                  </a:schemeClr>
                </a:solidFill>
                <a:latin typeface="Arial" panose="020B0604020202020204" pitchFamily="34" charset="0"/>
                <a:cs typeface="Arial" panose="020B0604020202020204" pitchFamily="34" charset="0"/>
              </a:rPr>
              <a:t>Found Footage</a:t>
            </a:r>
          </a:p>
          <a:p>
            <a:pPr>
              <a:spcAft>
                <a:spcPts val="100"/>
              </a:spcAft>
            </a:pPr>
            <a:r>
              <a:rPr lang="en-US" sz="1400" dirty="0">
                <a:solidFill>
                  <a:schemeClr val="bg2">
                    <a:lumMod val="25000"/>
                  </a:schemeClr>
                </a:solidFill>
                <a:latin typeface="Arial" panose="020B0604020202020204" pitchFamily="34" charset="0"/>
                <a:cs typeface="Arial" panose="020B0604020202020204" pitchFamily="34" charset="0"/>
              </a:rPr>
              <a:t>Fight</a:t>
            </a:r>
          </a:p>
          <a:p>
            <a:pPr>
              <a:spcAft>
                <a:spcPts val="100"/>
              </a:spcAft>
            </a:pPr>
            <a:r>
              <a:rPr lang="en-US" sz="1400" dirty="0">
                <a:solidFill>
                  <a:schemeClr val="bg2">
                    <a:lumMod val="25000"/>
                  </a:schemeClr>
                </a:solidFill>
                <a:latin typeface="Arial" panose="020B0604020202020204" pitchFamily="34" charset="0"/>
                <a:cs typeface="Arial" panose="020B0604020202020204" pitchFamily="34" charset="0"/>
              </a:rPr>
              <a:t>Wife Husband</a:t>
            </a:r>
          </a:p>
          <a:p>
            <a:pPr>
              <a:spcAft>
                <a:spcPts val="100"/>
              </a:spcAft>
            </a:pPr>
            <a:r>
              <a:rPr lang="en-US" sz="1400" dirty="0">
                <a:solidFill>
                  <a:schemeClr val="bg2">
                    <a:lumMod val="25000"/>
                  </a:schemeClr>
                </a:solidFill>
                <a:latin typeface="Arial" panose="020B0604020202020204" pitchFamily="34" charset="0"/>
                <a:cs typeface="Arial" panose="020B0604020202020204" pitchFamily="34" charset="0"/>
              </a:rPr>
              <a:t>Supernatural</a:t>
            </a:r>
          </a:p>
          <a:p>
            <a:pPr>
              <a:spcAft>
                <a:spcPts val="100"/>
              </a:spcAft>
            </a:pPr>
            <a:r>
              <a:rPr lang="en-US" sz="1400" dirty="0">
                <a:solidFill>
                  <a:schemeClr val="bg2">
                    <a:lumMod val="25000"/>
                  </a:schemeClr>
                </a:solidFill>
                <a:latin typeface="Arial" panose="020B0604020202020204" pitchFamily="34" charset="0"/>
                <a:cs typeface="Arial" panose="020B0604020202020204" pitchFamily="34" charset="0"/>
              </a:rPr>
              <a:t>New York City</a:t>
            </a:r>
          </a:p>
          <a:p>
            <a:pPr>
              <a:spcAft>
                <a:spcPts val="100"/>
              </a:spcAft>
            </a:pPr>
            <a:r>
              <a:rPr lang="en-US" sz="1400" dirty="0">
                <a:solidFill>
                  <a:schemeClr val="bg2">
                    <a:lumMod val="25000"/>
                  </a:schemeClr>
                </a:solidFill>
                <a:latin typeface="Arial" panose="020B0604020202020204" pitchFamily="34" charset="0"/>
                <a:cs typeface="Arial" panose="020B0604020202020204" pitchFamily="34" charset="0"/>
              </a:rPr>
              <a:t>Friends</a:t>
            </a:r>
          </a:p>
          <a:p>
            <a:pPr>
              <a:spcAft>
                <a:spcPts val="100"/>
              </a:spcAft>
            </a:pPr>
            <a:r>
              <a:rPr lang="en-US" sz="1400" dirty="0">
                <a:solidFill>
                  <a:schemeClr val="bg2">
                    <a:lumMod val="25000"/>
                  </a:schemeClr>
                </a:solidFill>
                <a:latin typeface="Arial" panose="020B0604020202020204" pitchFamily="34" charset="0"/>
                <a:cs typeface="Arial" panose="020B0604020202020204" pitchFamily="34" charset="0"/>
              </a:rPr>
              <a:t>Gore</a:t>
            </a:r>
          </a:p>
          <a:p>
            <a:pPr>
              <a:spcAft>
                <a:spcPts val="100"/>
              </a:spcAft>
            </a:pPr>
            <a:r>
              <a:rPr lang="en-US" sz="1400" dirty="0">
                <a:solidFill>
                  <a:schemeClr val="bg2">
                    <a:lumMod val="25000"/>
                  </a:schemeClr>
                </a:solidFill>
                <a:latin typeface="Arial" panose="020B0604020202020204" pitchFamily="34" charset="0"/>
                <a:cs typeface="Arial" panose="020B0604020202020204" pitchFamily="34" charset="0"/>
              </a:rPr>
              <a:t>Journalist</a:t>
            </a:r>
          </a:p>
          <a:p>
            <a:pPr>
              <a:spcAft>
                <a:spcPts val="100"/>
              </a:spcAft>
            </a:pPr>
            <a:r>
              <a:rPr lang="en-US" sz="1400" dirty="0">
                <a:solidFill>
                  <a:schemeClr val="bg2">
                    <a:lumMod val="25000"/>
                  </a:schemeClr>
                </a:solidFill>
                <a:latin typeface="Arial" panose="020B0604020202020204" pitchFamily="34" charset="0"/>
                <a:cs typeface="Arial" panose="020B0604020202020204" pitchFamily="34" charset="0"/>
              </a:rPr>
              <a:t>Daughter</a:t>
            </a:r>
          </a:p>
          <a:p>
            <a:pPr>
              <a:spcAft>
                <a:spcPts val="100"/>
              </a:spcAft>
            </a:pPr>
            <a:r>
              <a:rPr lang="en-US" sz="1400" dirty="0">
                <a:solidFill>
                  <a:schemeClr val="bg2">
                    <a:lumMod val="25000"/>
                  </a:schemeClr>
                </a:solidFill>
                <a:latin typeface="Arial" panose="020B0604020202020204" pitchFamily="34" charset="0"/>
                <a:cs typeface="Arial" panose="020B0604020202020204" pitchFamily="34" charset="0"/>
              </a:rPr>
              <a:t>Psychopath</a:t>
            </a:r>
          </a:p>
          <a:p>
            <a:pPr>
              <a:spcAft>
                <a:spcPts val="100"/>
              </a:spcAft>
            </a:pPr>
            <a:r>
              <a:rPr lang="en-US" sz="1400" dirty="0">
                <a:solidFill>
                  <a:schemeClr val="bg2">
                    <a:lumMod val="25000"/>
                  </a:schemeClr>
                </a:solidFill>
                <a:latin typeface="Arial" panose="020B0604020202020204" pitchFamily="34" charset="0"/>
                <a:cs typeface="Arial" panose="020B0604020202020204" pitchFamily="34" charset="0"/>
              </a:rPr>
              <a:t>England</a:t>
            </a:r>
          </a:p>
          <a:p>
            <a:pPr>
              <a:spcAft>
                <a:spcPts val="100"/>
              </a:spcAft>
            </a:pPr>
            <a:r>
              <a:rPr lang="en-US" sz="1400" dirty="0">
                <a:solidFill>
                  <a:schemeClr val="bg2">
                    <a:lumMod val="25000"/>
                  </a:schemeClr>
                </a:solidFill>
                <a:latin typeface="Arial" panose="020B0604020202020204" pitchFamily="34" charset="0"/>
                <a:cs typeface="Arial" panose="020B0604020202020204" pitchFamily="34" charset="0"/>
              </a:rPr>
              <a:t>Drug Dealer</a:t>
            </a:r>
          </a:p>
          <a:p>
            <a:pPr>
              <a:spcAft>
                <a:spcPts val="100"/>
              </a:spcAft>
            </a:pPr>
            <a:r>
              <a:rPr lang="en-US" sz="1400" dirty="0">
                <a:solidFill>
                  <a:schemeClr val="bg2">
                    <a:lumMod val="25000"/>
                  </a:schemeClr>
                </a:solidFill>
                <a:latin typeface="Arial" panose="020B0604020202020204" pitchFamily="34" charset="0"/>
                <a:cs typeface="Arial" panose="020B0604020202020204" pitchFamily="34" charset="0"/>
              </a:rPr>
              <a:t>Gay</a:t>
            </a:r>
          </a:p>
          <a:p>
            <a:pPr>
              <a:spcAft>
                <a:spcPts val="100"/>
              </a:spcAft>
            </a:pPr>
            <a:r>
              <a:rPr lang="en-US" sz="1400" dirty="0">
                <a:solidFill>
                  <a:schemeClr val="bg2">
                    <a:lumMod val="25000"/>
                  </a:schemeClr>
                </a:solidFill>
                <a:latin typeface="Arial" panose="020B0604020202020204" pitchFamily="34" charset="0"/>
                <a:cs typeface="Arial" panose="020B0604020202020204" pitchFamily="34" charset="0"/>
              </a:rPr>
              <a:t>Love of One’s Life</a:t>
            </a:r>
          </a:p>
        </p:txBody>
      </p:sp>
      <p:sp>
        <p:nvSpPr>
          <p:cNvPr id="16" name="TextBox 15">
            <a:extLst>
              <a:ext uri="{FF2B5EF4-FFF2-40B4-BE49-F238E27FC236}">
                <a16:creationId xmlns:a16="http://schemas.microsoft.com/office/drawing/2014/main" id="{94453933-EB12-48C4-93A5-302713922487}"/>
              </a:ext>
            </a:extLst>
          </p:cNvPr>
          <p:cNvSpPr txBox="1"/>
          <p:nvPr/>
        </p:nvSpPr>
        <p:spPr>
          <a:xfrm>
            <a:off x="3266924" y="6307446"/>
            <a:ext cx="6929589" cy="307777"/>
          </a:xfrm>
          <a:prstGeom prst="rect">
            <a:avLst/>
          </a:prstGeom>
          <a:noFill/>
        </p:spPr>
        <p:txBody>
          <a:bodyPr wrap="none" rtlCol="0">
            <a:spAutoFit/>
          </a:bodyPr>
          <a:lstStyle/>
          <a:p>
            <a:r>
              <a:rPr lang="en-US" sz="1400" dirty="0">
                <a:solidFill>
                  <a:schemeClr val="bg2">
                    <a:lumMod val="25000"/>
                  </a:schemeClr>
                </a:solidFill>
                <a:latin typeface="Arial" panose="020B0604020202020204" pitchFamily="34" charset="0"/>
                <a:cs typeface="Arial" panose="020B0604020202020204" pitchFamily="34" charset="0"/>
              </a:rPr>
              <a:t>2007      2008      2009      2010       2011      2012       2013      2014      2015      2016</a:t>
            </a:r>
          </a:p>
        </p:txBody>
      </p:sp>
      <p:sp>
        <p:nvSpPr>
          <p:cNvPr id="17" name="TextBox 16">
            <a:extLst>
              <a:ext uri="{FF2B5EF4-FFF2-40B4-BE49-F238E27FC236}">
                <a16:creationId xmlns:a16="http://schemas.microsoft.com/office/drawing/2014/main" id="{6FAC4851-5D18-4454-91D4-DA822767ECCF}"/>
              </a:ext>
            </a:extLst>
          </p:cNvPr>
          <p:cNvSpPr txBox="1"/>
          <p:nvPr/>
        </p:nvSpPr>
        <p:spPr>
          <a:xfrm>
            <a:off x="302079" y="2812427"/>
            <a:ext cx="2514600" cy="3416320"/>
          </a:xfrm>
          <a:prstGeom prst="rect">
            <a:avLst/>
          </a:prstGeom>
          <a:noFill/>
        </p:spPr>
        <p:txBody>
          <a:bodyPr wrap="square" rtlCol="0">
            <a:spAutoFit/>
          </a:bodyPr>
          <a:lstStyle/>
          <a:p>
            <a:r>
              <a:rPr lang="en-US" dirty="0">
                <a:solidFill>
                  <a:schemeClr val="tx1">
                    <a:lumMod val="65000"/>
                    <a:lumOff val="35000"/>
                  </a:schemeClr>
                </a:solidFill>
                <a:latin typeface="Arial" panose="020B0604020202020204" pitchFamily="34" charset="0"/>
                <a:cs typeface="Arial" panose="020B0604020202020204" pitchFamily="34" charset="0"/>
              </a:rPr>
              <a:t>Movies with the highest profit margins tend to have stories characterized by keywords that differ from those in the bottom 80%.</a:t>
            </a:r>
          </a:p>
          <a:p>
            <a:endParaRPr lang="en-US" dirty="0">
              <a:solidFill>
                <a:schemeClr val="tx1">
                  <a:lumMod val="65000"/>
                  <a:lumOff val="35000"/>
                </a:schemeClr>
              </a:solidFill>
              <a:latin typeface="Arial" panose="020B0604020202020204" pitchFamily="34" charset="0"/>
              <a:cs typeface="Arial" panose="020B0604020202020204" pitchFamily="34" charset="0"/>
            </a:endParaRPr>
          </a:p>
          <a:p>
            <a:r>
              <a:rPr lang="en-US" dirty="0">
                <a:solidFill>
                  <a:schemeClr val="tx1">
                    <a:lumMod val="65000"/>
                    <a:lumOff val="35000"/>
                  </a:schemeClr>
                </a:solidFill>
                <a:latin typeface="Arial" panose="020B0604020202020204" pitchFamily="34" charset="0"/>
                <a:cs typeface="Arial" panose="020B0604020202020204" pitchFamily="34" charset="0"/>
              </a:rPr>
              <a:t>However, story keywords are subject to time based trends </a:t>
            </a:r>
          </a:p>
          <a:p>
            <a:endParaRPr lang="en-US" dirty="0"/>
          </a:p>
        </p:txBody>
      </p:sp>
    </p:spTree>
    <p:extLst>
      <p:ext uri="{BB962C8B-B14F-4D97-AF65-F5344CB8AC3E}">
        <p14:creationId xmlns:p14="http://schemas.microsoft.com/office/powerpoint/2010/main" val="608035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75C049-2CF7-480B-BB54-9F41B17A5652}"/>
              </a:ext>
            </a:extLst>
          </p:cNvPr>
          <p:cNvSpPr/>
          <p:nvPr/>
        </p:nvSpPr>
        <p:spPr>
          <a:xfrm>
            <a:off x="-146957" y="1265468"/>
            <a:ext cx="12719957" cy="187779"/>
          </a:xfrm>
          <a:prstGeom prst="rect">
            <a:avLst/>
          </a:prstGeom>
          <a:solidFill>
            <a:srgbClr val="4705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9CA9A-351D-40A3-9F84-5529974AF2C2}"/>
              </a:ext>
            </a:extLst>
          </p:cNvPr>
          <p:cNvSpPr>
            <a:spLocks noGrp="1"/>
          </p:cNvSpPr>
          <p:nvPr>
            <p:ph type="title"/>
          </p:nvPr>
        </p:nvSpPr>
        <p:spPr>
          <a:xfrm>
            <a:off x="831850" y="477078"/>
            <a:ext cx="10515600" cy="979571"/>
          </a:xfrm>
        </p:spPr>
        <p:txBody>
          <a:bodyPr>
            <a:normAutofit/>
          </a:bodyPr>
          <a:lstStyle/>
          <a:p>
            <a:r>
              <a:rPr lang="en-US" sz="5000" dirty="0">
                <a:latin typeface="Impact" panose="020B0806030902050204" pitchFamily="34" charset="0"/>
              </a:rPr>
              <a:t>Analysis of Production Characteristics</a:t>
            </a:r>
          </a:p>
        </p:txBody>
      </p:sp>
      <p:sp>
        <p:nvSpPr>
          <p:cNvPr id="3" name="Text Placeholder 2">
            <a:extLst>
              <a:ext uri="{FF2B5EF4-FFF2-40B4-BE49-F238E27FC236}">
                <a16:creationId xmlns:a16="http://schemas.microsoft.com/office/drawing/2014/main" id="{1C595B89-7B17-4C3D-822F-AF4A44D409E4}"/>
              </a:ext>
            </a:extLst>
          </p:cNvPr>
          <p:cNvSpPr>
            <a:spLocks noGrp="1"/>
          </p:cNvSpPr>
          <p:nvPr>
            <p:ph type="body" idx="1"/>
          </p:nvPr>
        </p:nvSpPr>
        <p:spPr>
          <a:xfrm>
            <a:off x="831850" y="1692673"/>
            <a:ext cx="10515600" cy="1076104"/>
          </a:xfrm>
        </p:spPr>
        <p:txBody>
          <a:bodyPr/>
          <a:lstStyle/>
          <a:p>
            <a:r>
              <a:rPr lang="en-US" dirty="0">
                <a:solidFill>
                  <a:schemeClr val="tx1">
                    <a:lumMod val="65000"/>
                    <a:lumOff val="35000"/>
                  </a:schemeClr>
                </a:solidFill>
                <a:latin typeface="Arial" panose="020B0604020202020204" pitchFamily="34" charset="0"/>
                <a:cs typeface="Arial" panose="020B0604020202020204" pitchFamily="34" charset="0"/>
              </a:rPr>
              <a:t>Are there key production characteristics that differentiate the top 20% of films from the remainder when considering profit margin?</a:t>
            </a:r>
          </a:p>
          <a:p>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51941917-C710-4735-AA43-7FA21202A31E}"/>
              </a:ext>
            </a:extLst>
          </p:cNvPr>
          <p:cNvPicPr>
            <a:picLocks noChangeAspect="1"/>
          </p:cNvPicPr>
          <p:nvPr/>
        </p:nvPicPr>
        <p:blipFill rotWithShape="1">
          <a:blip r:embed="rId2"/>
          <a:srcRect l="11056" b="12527"/>
          <a:stretch/>
        </p:blipFill>
        <p:spPr>
          <a:xfrm>
            <a:off x="4808764" y="2427182"/>
            <a:ext cx="6951822" cy="3663376"/>
          </a:xfrm>
          <a:prstGeom prst="rect">
            <a:avLst/>
          </a:prstGeom>
        </p:spPr>
      </p:pic>
      <p:sp>
        <p:nvSpPr>
          <p:cNvPr id="12" name="TextBox 11">
            <a:extLst>
              <a:ext uri="{FF2B5EF4-FFF2-40B4-BE49-F238E27FC236}">
                <a16:creationId xmlns:a16="http://schemas.microsoft.com/office/drawing/2014/main" id="{3E51D017-8C3A-4F43-9F13-151292E685A9}"/>
              </a:ext>
            </a:extLst>
          </p:cNvPr>
          <p:cNvSpPr txBox="1"/>
          <p:nvPr/>
        </p:nvSpPr>
        <p:spPr>
          <a:xfrm flipH="1">
            <a:off x="3343296" y="3459707"/>
            <a:ext cx="1526925" cy="307777"/>
          </a:xfrm>
          <a:prstGeom prst="rect">
            <a:avLst/>
          </a:prstGeom>
          <a:noFill/>
        </p:spPr>
        <p:txBody>
          <a:bodyPr wrap="square" rtlCol="0">
            <a:spAutoFit/>
          </a:bodyPr>
          <a:lstStyle/>
          <a:p>
            <a:pPr algn="r"/>
            <a:r>
              <a:rPr lang="en-US" sz="1400" dirty="0">
                <a:solidFill>
                  <a:schemeClr val="bg2">
                    <a:lumMod val="25000"/>
                  </a:schemeClr>
                </a:solidFill>
                <a:latin typeface="Arial" panose="020B0604020202020204" pitchFamily="34" charset="0"/>
                <a:cs typeface="Arial" panose="020B0604020202020204" pitchFamily="34" charset="0"/>
              </a:rPr>
              <a:t>Top 20%</a:t>
            </a:r>
          </a:p>
        </p:txBody>
      </p:sp>
      <p:sp>
        <p:nvSpPr>
          <p:cNvPr id="13" name="TextBox 12">
            <a:extLst>
              <a:ext uri="{FF2B5EF4-FFF2-40B4-BE49-F238E27FC236}">
                <a16:creationId xmlns:a16="http://schemas.microsoft.com/office/drawing/2014/main" id="{578B1C99-4334-49F5-92CD-AD9D34C888F0}"/>
              </a:ext>
            </a:extLst>
          </p:cNvPr>
          <p:cNvSpPr txBox="1"/>
          <p:nvPr/>
        </p:nvSpPr>
        <p:spPr>
          <a:xfrm flipH="1">
            <a:off x="3343294" y="5091851"/>
            <a:ext cx="1526925" cy="307777"/>
          </a:xfrm>
          <a:prstGeom prst="rect">
            <a:avLst/>
          </a:prstGeom>
          <a:noFill/>
        </p:spPr>
        <p:txBody>
          <a:bodyPr wrap="square" rtlCol="0">
            <a:spAutoFit/>
          </a:bodyPr>
          <a:lstStyle/>
          <a:p>
            <a:pPr algn="r"/>
            <a:r>
              <a:rPr lang="en-US" sz="1400" dirty="0">
                <a:solidFill>
                  <a:schemeClr val="bg2">
                    <a:lumMod val="25000"/>
                  </a:schemeClr>
                </a:solidFill>
                <a:latin typeface="Arial" panose="020B0604020202020204" pitchFamily="34" charset="0"/>
                <a:cs typeface="Arial" panose="020B0604020202020204" pitchFamily="34" charset="0"/>
              </a:rPr>
              <a:t>Bottom 80%</a:t>
            </a:r>
          </a:p>
        </p:txBody>
      </p:sp>
      <p:sp>
        <p:nvSpPr>
          <p:cNvPr id="14" name="TextBox 13">
            <a:extLst>
              <a:ext uri="{FF2B5EF4-FFF2-40B4-BE49-F238E27FC236}">
                <a16:creationId xmlns:a16="http://schemas.microsoft.com/office/drawing/2014/main" id="{64E7B270-B0B5-47B2-92C8-E1E5CC1CF722}"/>
              </a:ext>
            </a:extLst>
          </p:cNvPr>
          <p:cNvSpPr txBox="1"/>
          <p:nvPr/>
        </p:nvSpPr>
        <p:spPr>
          <a:xfrm>
            <a:off x="5003800" y="6088245"/>
            <a:ext cx="6343650" cy="307777"/>
          </a:xfrm>
          <a:prstGeom prst="rect">
            <a:avLst/>
          </a:prstGeom>
          <a:noFill/>
        </p:spPr>
        <p:txBody>
          <a:bodyPr wrap="square" rtlCol="0">
            <a:spAutoFit/>
          </a:bodyPr>
          <a:lstStyle/>
          <a:p>
            <a:r>
              <a:rPr lang="en-US" sz="1400" dirty="0">
                <a:solidFill>
                  <a:schemeClr val="bg2">
                    <a:lumMod val="25000"/>
                  </a:schemeClr>
                </a:solidFill>
                <a:latin typeface="Arial" panose="020B0604020202020204" pitchFamily="34" charset="0"/>
                <a:cs typeface="Arial" panose="020B0604020202020204" pitchFamily="34" charset="0"/>
              </a:rPr>
              <a:t>0        5       10      15      20      25       30      35      40      45       50      55      60</a:t>
            </a:r>
          </a:p>
        </p:txBody>
      </p:sp>
      <p:sp>
        <p:nvSpPr>
          <p:cNvPr id="15" name="TextBox 14">
            <a:extLst>
              <a:ext uri="{FF2B5EF4-FFF2-40B4-BE49-F238E27FC236}">
                <a16:creationId xmlns:a16="http://schemas.microsoft.com/office/drawing/2014/main" id="{A2FA85DD-1685-45B9-ACE6-B5616AE5BA5E}"/>
              </a:ext>
            </a:extLst>
          </p:cNvPr>
          <p:cNvSpPr txBox="1"/>
          <p:nvPr/>
        </p:nvSpPr>
        <p:spPr>
          <a:xfrm>
            <a:off x="6564085" y="6335782"/>
            <a:ext cx="3156633" cy="338554"/>
          </a:xfrm>
          <a:prstGeom prst="rect">
            <a:avLst/>
          </a:prstGeom>
          <a:noFill/>
        </p:spPr>
        <p:txBody>
          <a:bodyPr wrap="none" rtlCol="0">
            <a:spAutoFit/>
          </a:bodyPr>
          <a:lstStyle/>
          <a:p>
            <a:r>
              <a:rPr lang="en-US" sz="1600" dirty="0">
                <a:solidFill>
                  <a:schemeClr val="bg2">
                    <a:lumMod val="25000"/>
                  </a:schemeClr>
                </a:solidFill>
                <a:latin typeface="Arial" panose="020B0604020202020204" pitchFamily="34" charset="0"/>
                <a:cs typeface="Arial" panose="020B0604020202020204" pitchFamily="34" charset="0"/>
              </a:rPr>
              <a:t>Film Budget in Millions of Dollars</a:t>
            </a:r>
          </a:p>
        </p:txBody>
      </p:sp>
      <p:sp>
        <p:nvSpPr>
          <p:cNvPr id="16" name="TextBox 15">
            <a:extLst>
              <a:ext uri="{FF2B5EF4-FFF2-40B4-BE49-F238E27FC236}">
                <a16:creationId xmlns:a16="http://schemas.microsoft.com/office/drawing/2014/main" id="{75B21374-EF81-44EA-B818-307A11FA8DC2}"/>
              </a:ext>
            </a:extLst>
          </p:cNvPr>
          <p:cNvSpPr txBox="1"/>
          <p:nvPr/>
        </p:nvSpPr>
        <p:spPr>
          <a:xfrm>
            <a:off x="726622" y="3104708"/>
            <a:ext cx="2873829" cy="2308324"/>
          </a:xfrm>
          <a:prstGeom prst="rect">
            <a:avLst/>
          </a:prstGeom>
          <a:noFill/>
        </p:spPr>
        <p:txBody>
          <a:bodyPr wrap="square" rtlCol="0">
            <a:spAutoFit/>
          </a:bodyPr>
          <a:lstStyle/>
          <a:p>
            <a:r>
              <a:rPr lang="en-US" dirty="0">
                <a:solidFill>
                  <a:schemeClr val="bg2">
                    <a:lumMod val="25000"/>
                  </a:schemeClr>
                </a:solidFill>
                <a:latin typeface="Arial" panose="020B0604020202020204" pitchFamily="34" charset="0"/>
                <a:cs typeface="Arial" panose="020B0604020202020204" pitchFamily="34" charset="0"/>
              </a:rPr>
              <a:t>Movies with profit margins in the top 20% are likely to have average budgets around $2 million</a:t>
            </a:r>
          </a:p>
          <a:p>
            <a:endParaRPr lang="en-US" dirty="0">
              <a:solidFill>
                <a:schemeClr val="bg2">
                  <a:lumMod val="25000"/>
                </a:schemeClr>
              </a:solidFill>
              <a:latin typeface="Arial" panose="020B0604020202020204" pitchFamily="34" charset="0"/>
              <a:cs typeface="Arial" panose="020B0604020202020204" pitchFamily="34" charset="0"/>
            </a:endParaRPr>
          </a:p>
          <a:p>
            <a:r>
              <a:rPr lang="en-US" dirty="0">
                <a:solidFill>
                  <a:schemeClr val="bg2">
                    <a:lumMod val="25000"/>
                  </a:schemeClr>
                </a:solidFill>
                <a:latin typeface="Arial" panose="020B0604020202020204" pitchFamily="34" charset="0"/>
                <a:cs typeface="Arial" panose="020B0604020202020204" pitchFamily="34" charset="0"/>
              </a:rPr>
              <a:t>Movies in the bottom 80% have average budgets near $9 million</a:t>
            </a:r>
          </a:p>
        </p:txBody>
      </p:sp>
    </p:spTree>
    <p:extLst>
      <p:ext uri="{BB962C8B-B14F-4D97-AF65-F5344CB8AC3E}">
        <p14:creationId xmlns:p14="http://schemas.microsoft.com/office/powerpoint/2010/main" val="4187087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2CCAE50-934C-47D0-852D-DAD2FE240150}"/>
              </a:ext>
            </a:extLst>
          </p:cNvPr>
          <p:cNvSpPr/>
          <p:nvPr/>
        </p:nvSpPr>
        <p:spPr>
          <a:xfrm>
            <a:off x="-146957" y="1265468"/>
            <a:ext cx="12719957" cy="187779"/>
          </a:xfrm>
          <a:prstGeom prst="rect">
            <a:avLst/>
          </a:prstGeom>
          <a:solidFill>
            <a:srgbClr val="4705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9CA9A-351D-40A3-9F84-5529974AF2C2}"/>
              </a:ext>
            </a:extLst>
          </p:cNvPr>
          <p:cNvSpPr>
            <a:spLocks noGrp="1"/>
          </p:cNvSpPr>
          <p:nvPr>
            <p:ph type="title"/>
          </p:nvPr>
        </p:nvSpPr>
        <p:spPr>
          <a:xfrm>
            <a:off x="831850" y="477078"/>
            <a:ext cx="10515600" cy="979571"/>
          </a:xfrm>
        </p:spPr>
        <p:txBody>
          <a:bodyPr>
            <a:normAutofit/>
          </a:bodyPr>
          <a:lstStyle/>
          <a:p>
            <a:r>
              <a:rPr lang="en-US" sz="5000" dirty="0">
                <a:latin typeface="Impact" panose="020B0806030902050204" pitchFamily="34" charset="0"/>
              </a:rPr>
              <a:t>Analysis of Public Opinion</a:t>
            </a:r>
          </a:p>
        </p:txBody>
      </p:sp>
      <p:sp>
        <p:nvSpPr>
          <p:cNvPr id="3" name="Text Placeholder 2">
            <a:extLst>
              <a:ext uri="{FF2B5EF4-FFF2-40B4-BE49-F238E27FC236}">
                <a16:creationId xmlns:a16="http://schemas.microsoft.com/office/drawing/2014/main" id="{1C595B89-7B17-4C3D-822F-AF4A44D409E4}"/>
              </a:ext>
            </a:extLst>
          </p:cNvPr>
          <p:cNvSpPr>
            <a:spLocks noGrp="1"/>
          </p:cNvSpPr>
          <p:nvPr>
            <p:ph type="body" idx="1"/>
          </p:nvPr>
        </p:nvSpPr>
        <p:spPr>
          <a:xfrm>
            <a:off x="831850" y="1692673"/>
            <a:ext cx="10515600" cy="979571"/>
          </a:xfrm>
        </p:spPr>
        <p:txBody>
          <a:bodyPr/>
          <a:lstStyle/>
          <a:p>
            <a:r>
              <a:rPr lang="en-US" dirty="0">
                <a:solidFill>
                  <a:schemeClr val="tx1">
                    <a:lumMod val="65000"/>
                    <a:lumOff val="35000"/>
                  </a:schemeClr>
                </a:solidFill>
                <a:latin typeface="Arial" panose="020B0604020202020204" pitchFamily="34" charset="0"/>
                <a:cs typeface="Arial" panose="020B0604020202020204" pitchFamily="34" charset="0"/>
              </a:rPr>
              <a:t>Are there patterns in public opinion data that differentiate the top 20% of films from the remainder when considering profit margin?</a:t>
            </a:r>
          </a:p>
          <a:p>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EF0E5E6A-C59C-4269-9488-B21E1AED591C}"/>
              </a:ext>
            </a:extLst>
          </p:cNvPr>
          <p:cNvPicPr>
            <a:picLocks noChangeAspect="1"/>
          </p:cNvPicPr>
          <p:nvPr/>
        </p:nvPicPr>
        <p:blipFill rotWithShape="1">
          <a:blip r:embed="rId3"/>
          <a:srcRect l="11179"/>
          <a:stretch/>
        </p:blipFill>
        <p:spPr>
          <a:xfrm>
            <a:off x="5078186" y="3126922"/>
            <a:ext cx="6746421" cy="2653002"/>
          </a:xfrm>
          <a:prstGeom prst="rect">
            <a:avLst/>
          </a:prstGeom>
        </p:spPr>
      </p:pic>
      <p:sp>
        <p:nvSpPr>
          <p:cNvPr id="12" name="TextBox 11">
            <a:extLst>
              <a:ext uri="{FF2B5EF4-FFF2-40B4-BE49-F238E27FC236}">
                <a16:creationId xmlns:a16="http://schemas.microsoft.com/office/drawing/2014/main" id="{5ACFE6C0-D020-489E-8809-AEC63746CF88}"/>
              </a:ext>
            </a:extLst>
          </p:cNvPr>
          <p:cNvSpPr txBox="1"/>
          <p:nvPr/>
        </p:nvSpPr>
        <p:spPr>
          <a:xfrm>
            <a:off x="579663" y="3347355"/>
            <a:ext cx="3045280" cy="1477328"/>
          </a:xfrm>
          <a:prstGeom prst="rect">
            <a:avLst/>
          </a:prstGeom>
          <a:noFill/>
        </p:spPr>
        <p:txBody>
          <a:bodyPr wrap="square" rtlCol="0">
            <a:spAutoFit/>
          </a:bodyPr>
          <a:lstStyle/>
          <a:p>
            <a:r>
              <a:rPr lang="en-US" dirty="0">
                <a:solidFill>
                  <a:schemeClr val="bg2">
                    <a:lumMod val="25000"/>
                  </a:schemeClr>
                </a:solidFill>
                <a:latin typeface="Arial" panose="020B0604020202020204" pitchFamily="34" charset="0"/>
                <a:cs typeface="Arial" panose="020B0604020202020204" pitchFamily="34" charset="0"/>
              </a:rPr>
              <a:t>Popularity ratings, IMDB vote averages, and average ratings are all higher for movies with profit margins in the top 20%</a:t>
            </a:r>
          </a:p>
        </p:txBody>
      </p:sp>
      <p:sp>
        <p:nvSpPr>
          <p:cNvPr id="13" name="TextBox 12">
            <a:extLst>
              <a:ext uri="{FF2B5EF4-FFF2-40B4-BE49-F238E27FC236}">
                <a16:creationId xmlns:a16="http://schemas.microsoft.com/office/drawing/2014/main" id="{2BA0AA71-E8B8-48AC-923D-3C1081BFDE85}"/>
              </a:ext>
            </a:extLst>
          </p:cNvPr>
          <p:cNvSpPr txBox="1"/>
          <p:nvPr/>
        </p:nvSpPr>
        <p:spPr>
          <a:xfrm>
            <a:off x="3552771" y="3339191"/>
            <a:ext cx="1593257" cy="1990288"/>
          </a:xfrm>
          <a:prstGeom prst="rect">
            <a:avLst/>
          </a:prstGeom>
          <a:noFill/>
        </p:spPr>
        <p:txBody>
          <a:bodyPr wrap="none" rtlCol="0">
            <a:spAutoFit/>
          </a:bodyPr>
          <a:lstStyle/>
          <a:p>
            <a:pPr algn="r">
              <a:spcAft>
                <a:spcPts val="1300"/>
              </a:spcAft>
            </a:pPr>
            <a:r>
              <a:rPr lang="en-US" sz="1600" dirty="0">
                <a:solidFill>
                  <a:schemeClr val="bg2">
                    <a:lumMod val="25000"/>
                  </a:schemeClr>
                </a:solidFill>
                <a:latin typeface="Arial" panose="020B0604020202020204" pitchFamily="34" charset="0"/>
                <a:cs typeface="Arial" panose="020B0604020202020204" pitchFamily="34" charset="0"/>
              </a:rPr>
              <a:t>Popularity</a:t>
            </a:r>
          </a:p>
          <a:p>
            <a:pPr algn="r">
              <a:spcAft>
                <a:spcPts val="1300"/>
              </a:spcAft>
            </a:pPr>
            <a:endParaRPr lang="en-US" sz="1600" dirty="0">
              <a:solidFill>
                <a:schemeClr val="bg2">
                  <a:lumMod val="25000"/>
                </a:schemeClr>
              </a:solidFill>
              <a:latin typeface="Arial" panose="020B0604020202020204" pitchFamily="34" charset="0"/>
              <a:cs typeface="Arial" panose="020B0604020202020204" pitchFamily="34" charset="0"/>
            </a:endParaRPr>
          </a:p>
          <a:p>
            <a:pPr algn="r">
              <a:spcAft>
                <a:spcPts val="1300"/>
              </a:spcAft>
            </a:pPr>
            <a:r>
              <a:rPr lang="en-US" sz="1600" dirty="0">
                <a:solidFill>
                  <a:schemeClr val="bg2">
                    <a:lumMod val="25000"/>
                  </a:schemeClr>
                </a:solidFill>
                <a:latin typeface="Arial" panose="020B0604020202020204" pitchFamily="34" charset="0"/>
                <a:cs typeface="Arial" panose="020B0604020202020204" pitchFamily="34" charset="0"/>
              </a:rPr>
              <a:t>Vote Average</a:t>
            </a:r>
          </a:p>
          <a:p>
            <a:pPr algn="r">
              <a:spcAft>
                <a:spcPts val="1300"/>
              </a:spcAft>
            </a:pPr>
            <a:endParaRPr lang="en-US" sz="1600" dirty="0">
              <a:solidFill>
                <a:schemeClr val="bg2">
                  <a:lumMod val="25000"/>
                </a:schemeClr>
              </a:solidFill>
              <a:latin typeface="Arial" panose="020B0604020202020204" pitchFamily="34" charset="0"/>
              <a:cs typeface="Arial" panose="020B0604020202020204" pitchFamily="34" charset="0"/>
            </a:endParaRPr>
          </a:p>
          <a:p>
            <a:pPr algn="r">
              <a:spcAft>
                <a:spcPts val="1300"/>
              </a:spcAft>
            </a:pPr>
            <a:r>
              <a:rPr lang="en-US" sz="1600" dirty="0">
                <a:solidFill>
                  <a:schemeClr val="bg2">
                    <a:lumMod val="25000"/>
                  </a:schemeClr>
                </a:solidFill>
                <a:latin typeface="Arial" panose="020B0604020202020204" pitchFamily="34" charset="0"/>
                <a:cs typeface="Arial" panose="020B0604020202020204" pitchFamily="34" charset="0"/>
              </a:rPr>
              <a:t>Average Rating</a:t>
            </a:r>
          </a:p>
        </p:txBody>
      </p:sp>
      <p:pic>
        <p:nvPicPr>
          <p:cNvPr id="14" name="Picture 13">
            <a:extLst>
              <a:ext uri="{FF2B5EF4-FFF2-40B4-BE49-F238E27FC236}">
                <a16:creationId xmlns:a16="http://schemas.microsoft.com/office/drawing/2014/main" id="{3DE28D5A-5719-4380-9CB8-6B5650582B2D}"/>
              </a:ext>
            </a:extLst>
          </p:cNvPr>
          <p:cNvPicPr>
            <a:picLocks noChangeAspect="1"/>
          </p:cNvPicPr>
          <p:nvPr/>
        </p:nvPicPr>
        <p:blipFill rotWithShape="1">
          <a:blip r:embed="rId4"/>
          <a:srcRect l="72743" b="78079"/>
          <a:stretch/>
        </p:blipFill>
        <p:spPr>
          <a:xfrm>
            <a:off x="10467837" y="2672244"/>
            <a:ext cx="1041904" cy="828567"/>
          </a:xfrm>
          <a:prstGeom prst="rect">
            <a:avLst/>
          </a:prstGeom>
        </p:spPr>
      </p:pic>
      <p:sp>
        <p:nvSpPr>
          <p:cNvPr id="16" name="Rectangle 15">
            <a:extLst>
              <a:ext uri="{FF2B5EF4-FFF2-40B4-BE49-F238E27FC236}">
                <a16:creationId xmlns:a16="http://schemas.microsoft.com/office/drawing/2014/main" id="{927B1FB4-DE3C-4D56-8D62-1A5A1A3BFE08}"/>
              </a:ext>
            </a:extLst>
          </p:cNvPr>
          <p:cNvSpPr/>
          <p:nvPr/>
        </p:nvSpPr>
        <p:spPr>
          <a:xfrm>
            <a:off x="5078186" y="3713080"/>
            <a:ext cx="6534151" cy="2424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35C0FF0-EF00-4791-8212-C54459101D1D}"/>
              </a:ext>
            </a:extLst>
          </p:cNvPr>
          <p:cNvSpPr txBox="1"/>
          <p:nvPr/>
        </p:nvSpPr>
        <p:spPr>
          <a:xfrm flipH="1">
            <a:off x="5012326" y="3662804"/>
            <a:ext cx="6648995" cy="307777"/>
          </a:xfrm>
          <a:prstGeom prst="rect">
            <a:avLst/>
          </a:prstGeom>
          <a:noFill/>
        </p:spPr>
        <p:txBody>
          <a:bodyPr wrap="square" rtlCol="0">
            <a:spAutoFit/>
          </a:bodyPr>
          <a:lstStyle/>
          <a:p>
            <a:r>
              <a:rPr lang="en-US" sz="1400" dirty="0">
                <a:solidFill>
                  <a:schemeClr val="bg2">
                    <a:lumMod val="25000"/>
                  </a:schemeClr>
                </a:solidFill>
                <a:latin typeface="Arial" panose="020B0604020202020204" pitchFamily="34" charset="0"/>
                <a:cs typeface="Arial" panose="020B0604020202020204" pitchFamily="34" charset="0"/>
              </a:rPr>
              <a:t>0      0.5    1.0    1.5    2.0    2.5    3.0    3.5    4.0    4.5    5.0    5.5    6.0    6.5    7.0</a:t>
            </a:r>
          </a:p>
        </p:txBody>
      </p:sp>
      <p:sp>
        <p:nvSpPr>
          <p:cNvPr id="18" name="Rectangle 17">
            <a:extLst>
              <a:ext uri="{FF2B5EF4-FFF2-40B4-BE49-F238E27FC236}">
                <a16:creationId xmlns:a16="http://schemas.microsoft.com/office/drawing/2014/main" id="{8BDEA913-DE2D-472A-A163-9C107C7494DA}"/>
              </a:ext>
            </a:extLst>
          </p:cNvPr>
          <p:cNvSpPr/>
          <p:nvPr/>
        </p:nvSpPr>
        <p:spPr>
          <a:xfrm>
            <a:off x="5078186" y="4570293"/>
            <a:ext cx="6269264" cy="3062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43AA170-19C8-436D-94C7-29D8BD9EC991}"/>
              </a:ext>
            </a:extLst>
          </p:cNvPr>
          <p:cNvSpPr txBox="1"/>
          <p:nvPr/>
        </p:nvSpPr>
        <p:spPr>
          <a:xfrm flipH="1">
            <a:off x="5009602" y="4492839"/>
            <a:ext cx="6648995" cy="307777"/>
          </a:xfrm>
          <a:prstGeom prst="rect">
            <a:avLst/>
          </a:prstGeom>
          <a:noFill/>
        </p:spPr>
        <p:txBody>
          <a:bodyPr wrap="square" rtlCol="0">
            <a:spAutoFit/>
          </a:bodyPr>
          <a:lstStyle/>
          <a:p>
            <a:r>
              <a:rPr lang="en-US" sz="1400" dirty="0">
                <a:solidFill>
                  <a:schemeClr val="bg2">
                    <a:lumMod val="25000"/>
                  </a:schemeClr>
                </a:solidFill>
                <a:latin typeface="Arial" panose="020B0604020202020204" pitchFamily="34" charset="0"/>
                <a:cs typeface="Arial" panose="020B0604020202020204" pitchFamily="34" charset="0"/>
              </a:rPr>
              <a:t>0       0.5     1.0     1.5     2.0     2.5     3.0     3.5     4.0     4.5     5.0     5.5     6.0 </a:t>
            </a:r>
          </a:p>
        </p:txBody>
      </p:sp>
      <p:sp>
        <p:nvSpPr>
          <p:cNvPr id="20" name="Rectangle 19">
            <a:extLst>
              <a:ext uri="{FF2B5EF4-FFF2-40B4-BE49-F238E27FC236}">
                <a16:creationId xmlns:a16="http://schemas.microsoft.com/office/drawing/2014/main" id="{4D627438-3C74-4EEE-97E9-D29D52423002}"/>
              </a:ext>
            </a:extLst>
          </p:cNvPr>
          <p:cNvSpPr/>
          <p:nvPr/>
        </p:nvSpPr>
        <p:spPr>
          <a:xfrm>
            <a:off x="5078186" y="5387761"/>
            <a:ext cx="6648995" cy="2414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92BAFC7-2AAF-4090-A517-098E02CFD4E4}"/>
              </a:ext>
            </a:extLst>
          </p:cNvPr>
          <p:cNvSpPr txBox="1"/>
          <p:nvPr/>
        </p:nvSpPr>
        <p:spPr>
          <a:xfrm flipH="1">
            <a:off x="5006876" y="5314716"/>
            <a:ext cx="6648995" cy="307777"/>
          </a:xfrm>
          <a:prstGeom prst="rect">
            <a:avLst/>
          </a:prstGeom>
          <a:noFill/>
        </p:spPr>
        <p:txBody>
          <a:bodyPr wrap="square" rtlCol="0">
            <a:spAutoFit/>
          </a:bodyPr>
          <a:lstStyle/>
          <a:p>
            <a:r>
              <a:rPr lang="en-US" sz="1400" dirty="0">
                <a:solidFill>
                  <a:schemeClr val="bg2">
                    <a:lumMod val="25000"/>
                  </a:schemeClr>
                </a:solidFill>
                <a:latin typeface="Arial" panose="020B0604020202020204" pitchFamily="34" charset="0"/>
                <a:cs typeface="Arial" panose="020B0604020202020204" pitchFamily="34" charset="0"/>
              </a:rPr>
              <a:t>0                 0.5               1.0               1.5              2.0               2.5               3.0 </a:t>
            </a:r>
          </a:p>
        </p:txBody>
      </p:sp>
    </p:spTree>
    <p:extLst>
      <p:ext uri="{BB962C8B-B14F-4D97-AF65-F5344CB8AC3E}">
        <p14:creationId xmlns:p14="http://schemas.microsoft.com/office/powerpoint/2010/main" val="1492572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TotalTime>
  <Words>2174</Words>
  <Application>Microsoft Office PowerPoint</Application>
  <PresentationFormat>Widescreen</PresentationFormat>
  <Paragraphs>154</Paragraphs>
  <Slides>13</Slides>
  <Notes>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0</vt:i4>
      </vt:variant>
      <vt:variant>
        <vt:lpstr>Slide Titles</vt:lpstr>
      </vt:variant>
      <vt:variant>
        <vt:i4>13</vt:i4>
      </vt:variant>
    </vt:vector>
  </HeadingPairs>
  <TitlesOfParts>
    <vt:vector size="18" baseType="lpstr">
      <vt:lpstr>Arial</vt:lpstr>
      <vt:lpstr>Calibri</vt:lpstr>
      <vt:lpstr>Calibri Light</vt:lpstr>
      <vt:lpstr>Impact</vt:lpstr>
      <vt:lpstr>Office Theme</vt:lpstr>
      <vt:lpstr>MovieLens Film Analysis</vt:lpstr>
      <vt:lpstr>Problem Statement</vt:lpstr>
      <vt:lpstr>Executive Summary</vt:lpstr>
      <vt:lpstr>Overview of Analysis</vt:lpstr>
      <vt:lpstr>Issue Tree</vt:lpstr>
      <vt:lpstr>Analysis of Story Characteristics</vt:lpstr>
      <vt:lpstr>Analysis of Story Characteristics</vt:lpstr>
      <vt:lpstr>Analysis of Production Characteristics</vt:lpstr>
      <vt:lpstr>Analysis of Public Opinion</vt:lpstr>
      <vt:lpstr>Study Limitations</vt:lpstr>
      <vt:lpstr>Additional Limitations</vt:lpstr>
      <vt:lpstr>Next Steps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MovieLens Film Analysis</dc:title>
  <dc:creator>Mitch Beckner</dc:creator>
  <cp:lastModifiedBy>Mitch Beckner</cp:lastModifiedBy>
  <cp:revision>22</cp:revision>
  <cp:lastPrinted>2020-03-27T14:22:39Z</cp:lastPrinted>
  <dcterms:created xsi:type="dcterms:W3CDTF">2020-03-09T11:59:10Z</dcterms:created>
  <dcterms:modified xsi:type="dcterms:W3CDTF">2021-01-12T19:47:59Z</dcterms:modified>
</cp:coreProperties>
</file>