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Impact" panose="020B0806030902050204" pitchFamily="34" charset="0"/>
      <p:regular r:id="rId20"/>
    </p:embeddedFont>
    <p:embeddedFont>
      <p:font typeface="Libre Franklin" pitchFamily="2" charset="0"/>
      <p:regular r:id="rId21"/>
      <p:bold r:id="rId22"/>
      <p:italic r:id="rId23"/>
      <p:boldItalic r:id="rId24"/>
    </p:embeddedFont>
    <p:embeddedFont>
      <p:font typeface="Libre Franklin Medium"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MYAOLtBqZXo1BdlHoGYbbwRAr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L="914400" marR="0" lvl="1"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2pPr>
            <a:lvl3pPr marL="1371600" marR="0" lvl="2"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3pPr>
            <a:lvl4pPr marL="1828800" marR="0" lvl="3"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4pPr>
            <a:lvl5pPr marL="2286000" marR="0" lvl="4"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5pPr>
            <a:lvl6pPr marL="2743200" marR="0" lvl="5"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6pPr>
            <a:lvl7pPr marL="3200400" marR="0" lvl="6"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7pPr>
            <a:lvl8pPr marL="3657600" marR="0" lvl="7"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8pPr>
            <a:lvl9pPr marL="4114800" marR="0" lvl="8"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Medium"/>
                <a:ea typeface="Libre Franklin Medium"/>
                <a:cs typeface="Libre Franklin Medium"/>
                <a:sym typeface="Libre Franklin Medium"/>
              </a:rPr>
              <a:t>‹#›</a:t>
            </a:fld>
            <a:endParaRPr sz="1200" b="0" i="0" u="none" strike="noStrike" cap="none">
              <a:solidFill>
                <a:schemeClr val="dk1"/>
              </a:solidFill>
              <a:latin typeface="Libre Franklin Medium"/>
              <a:ea typeface="Libre Franklin Medium"/>
              <a:cs typeface="Libre Franklin Medium"/>
              <a:sym typeface="Libre Franklin Medium"/>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is a quick overview of mvps over the past two decades. </a:t>
            </a: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bb247cc1d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7bb247cc1d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7bb247cc1d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7bfe3a52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7bfe3a520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17bfe3a520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7b76a0e124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7b76a0e124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7b76a0e124_6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b9a57b0f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7b9a57b0fc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7b9a57b0fc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7b9a57b0fc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7b9a57b0fc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7b9a57b0fc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bb247cc1d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bb247cc1d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There are multiple players that have those physical attributes. But one thing that all mvps have in common is their ability to impact the game. What are the metrics used to measure those impacts?</a:t>
            </a:r>
            <a:endParaRPr/>
          </a:p>
        </p:txBody>
      </p:sp>
      <p:sp>
        <p:nvSpPr>
          <p:cNvPr id="144" name="Google Shape;144;g17bb247cc1d_1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5638800" y="304801"/>
            <a:ext cx="5486400" cy="251459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5638800" y="2895600"/>
            <a:ext cx="54864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Clr>
                <a:srgbClr val="F5C09F"/>
              </a:buClr>
              <a:buSzPts val="2400"/>
              <a:buNone/>
              <a:defRPr sz="2400">
                <a:solidFill>
                  <a:srgbClr val="F5C09F"/>
                </a:solidFill>
              </a:defRPr>
            </a:lvl1pPr>
            <a:lvl2pPr lvl="1" algn="ctr">
              <a:lnSpc>
                <a:spcPct val="90000"/>
              </a:lnSpc>
              <a:spcBef>
                <a:spcPts val="1200"/>
              </a:spcBef>
              <a:spcAft>
                <a:spcPts val="0"/>
              </a:spcAft>
              <a:buClr>
                <a:schemeClr val="lt1"/>
              </a:buClr>
              <a:buSzPts val="2000"/>
              <a:buNone/>
              <a:defRPr sz="2000"/>
            </a:lvl2pPr>
            <a:lvl3pPr lvl="2" algn="ctr">
              <a:lnSpc>
                <a:spcPct val="90000"/>
              </a:lnSpc>
              <a:spcBef>
                <a:spcPts val="600"/>
              </a:spcBef>
              <a:spcAft>
                <a:spcPts val="0"/>
              </a:spcAft>
              <a:buClr>
                <a:schemeClr val="lt1"/>
              </a:buClr>
              <a:buSzPts val="1800"/>
              <a:buNone/>
              <a:defRPr sz="1800"/>
            </a:lvl3pPr>
            <a:lvl4pPr lvl="3" algn="ctr">
              <a:lnSpc>
                <a:spcPct val="90000"/>
              </a:lnSpc>
              <a:spcBef>
                <a:spcPts val="600"/>
              </a:spcBef>
              <a:spcAft>
                <a:spcPts val="0"/>
              </a:spcAft>
              <a:buClr>
                <a:schemeClr val="lt1"/>
              </a:buClr>
              <a:buSzPts val="1600"/>
              <a:buNone/>
              <a:defRPr sz="1600"/>
            </a:lvl4pPr>
            <a:lvl5pPr lvl="4" algn="ctr">
              <a:lnSpc>
                <a:spcPct val="90000"/>
              </a:lnSpc>
              <a:spcBef>
                <a:spcPts val="600"/>
              </a:spcBef>
              <a:spcAft>
                <a:spcPts val="0"/>
              </a:spcAft>
              <a:buClr>
                <a:schemeClr val="lt1"/>
              </a:buClr>
              <a:buSzPts val="1600"/>
              <a:buNone/>
              <a:defRPr sz="1600"/>
            </a:lvl5pPr>
            <a:lvl6pPr lvl="5" algn="ctr">
              <a:lnSpc>
                <a:spcPct val="90000"/>
              </a:lnSpc>
              <a:spcBef>
                <a:spcPts val="600"/>
              </a:spcBef>
              <a:spcAft>
                <a:spcPts val="0"/>
              </a:spcAft>
              <a:buClr>
                <a:schemeClr val="lt1"/>
              </a:buClr>
              <a:buSzPts val="1600"/>
              <a:buNone/>
              <a:defRPr sz="1600"/>
            </a:lvl6pPr>
            <a:lvl7pPr lvl="6" algn="ctr">
              <a:lnSpc>
                <a:spcPct val="90000"/>
              </a:lnSpc>
              <a:spcBef>
                <a:spcPts val="600"/>
              </a:spcBef>
              <a:spcAft>
                <a:spcPts val="0"/>
              </a:spcAft>
              <a:buClr>
                <a:schemeClr val="lt1"/>
              </a:buClr>
              <a:buSzPts val="1600"/>
              <a:buNone/>
              <a:defRPr sz="1600"/>
            </a:lvl7pPr>
            <a:lvl8pPr lvl="7" algn="ctr">
              <a:lnSpc>
                <a:spcPct val="90000"/>
              </a:lnSpc>
              <a:spcBef>
                <a:spcPts val="600"/>
              </a:spcBef>
              <a:spcAft>
                <a:spcPts val="0"/>
              </a:spcAft>
              <a:buClr>
                <a:schemeClr val="lt1"/>
              </a:buClr>
              <a:buSzPts val="1600"/>
              <a:buNone/>
              <a:defRPr sz="1600"/>
            </a:lvl8pPr>
            <a:lvl9pPr lvl="8" algn="ctr">
              <a:lnSpc>
                <a:spcPct val="90000"/>
              </a:lnSpc>
              <a:spcBef>
                <a:spcPts val="600"/>
              </a:spcBef>
              <a:spcAft>
                <a:spcPts val="0"/>
              </a:spcAft>
              <a:buClr>
                <a:schemeClr val="lt1"/>
              </a:buClr>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txBox="1">
            <a:spLocks noGrp="1"/>
          </p:cNvSpPr>
          <p:nvPr>
            <p:ph type="body" idx="1"/>
          </p:nvPr>
        </p:nvSpPr>
        <p:spPr>
          <a:xfrm rot="5400000">
            <a:off x="3924300" y="-1181100"/>
            <a:ext cx="434340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68" name="Google Shape;68;p2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rot="5400000">
            <a:off x="7383463" y="2278063"/>
            <a:ext cx="5654675" cy="1828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2"/>
          <p:cNvSpPr txBox="1">
            <a:spLocks noGrp="1"/>
          </p:cNvSpPr>
          <p:nvPr>
            <p:ph type="body" idx="1"/>
          </p:nvPr>
        </p:nvSpPr>
        <p:spPr>
          <a:xfrm rot="5400000">
            <a:off x="2239963" y="-808037"/>
            <a:ext cx="5654675" cy="8001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74" name="Google Shape;74;p22"/>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3" descr="An empty placeholder to add an image. Click on the placeholder and select the image that you wish to add"/>
          <p:cNvSpPr>
            <a:spLocks noGrp="1"/>
          </p:cNvSpPr>
          <p:nvPr>
            <p:ph type="pic" idx="2"/>
          </p:nvPr>
        </p:nvSpPr>
        <p:spPr>
          <a:xfrm>
            <a:off x="0" y="0"/>
            <a:ext cx="7239000" cy="6858000"/>
          </a:xfrm>
          <a:prstGeom prst="rect">
            <a:avLst/>
          </a:prstGeom>
          <a:solidFill>
            <a:schemeClr val="dk1"/>
          </a:solidFill>
          <a:ln>
            <a:noFill/>
          </a:ln>
        </p:spPr>
      </p:sp>
      <p:sp>
        <p:nvSpPr>
          <p:cNvPr id="21" name="Google Shape;21;p13"/>
          <p:cNvSpPr txBox="1">
            <a:spLocks noGrp="1"/>
          </p:cNvSpPr>
          <p:nvPr>
            <p:ph type="body" idx="1"/>
          </p:nvPr>
        </p:nvSpPr>
        <p:spPr>
          <a:xfrm>
            <a:off x="7924801" y="3124200"/>
            <a:ext cx="3657600" cy="289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
        <p:nvSpPr>
          <p:cNvPr id="22" name="Google Shape;22;p13"/>
          <p:cNvSpPr/>
          <p:nvPr/>
        </p:nvSpPr>
        <p:spPr>
          <a:xfrm>
            <a:off x="7239000" y="0"/>
            <a:ext cx="228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1066800" y="1676401"/>
            <a:ext cx="484632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26" name="Google Shape;26;p14"/>
          <p:cNvSpPr txBox="1">
            <a:spLocks noGrp="1"/>
          </p:cNvSpPr>
          <p:nvPr>
            <p:ph type="body" idx="2"/>
          </p:nvPr>
        </p:nvSpPr>
        <p:spPr>
          <a:xfrm>
            <a:off x="6278880" y="1676401"/>
            <a:ext cx="484632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27" name="Google Shape;27;p14"/>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1060450" y="1676401"/>
            <a:ext cx="10058400" cy="1752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1060450" y="358140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600"/>
              </a:spcBef>
              <a:spcAft>
                <a:spcPts val="0"/>
              </a:spcAft>
              <a:buClr>
                <a:schemeClr val="lt1"/>
              </a:buClr>
              <a:buSzPts val="1800"/>
              <a:buNone/>
              <a:defRPr sz="1800">
                <a:solidFill>
                  <a:schemeClr val="lt1"/>
                </a:solidFill>
              </a:defRPr>
            </a:lvl3pPr>
            <a:lvl4pPr marL="1828800" lvl="3" indent="-228600" algn="l">
              <a:lnSpc>
                <a:spcPct val="90000"/>
              </a:lnSpc>
              <a:spcBef>
                <a:spcPts val="600"/>
              </a:spcBef>
              <a:spcAft>
                <a:spcPts val="0"/>
              </a:spcAft>
              <a:buClr>
                <a:schemeClr val="lt1"/>
              </a:buClr>
              <a:buSzPts val="1600"/>
              <a:buNone/>
              <a:defRPr sz="1600">
                <a:solidFill>
                  <a:schemeClr val="lt1"/>
                </a:solidFill>
              </a:defRPr>
            </a:lvl4pPr>
            <a:lvl5pPr marL="2286000" lvl="4" indent="-228600" algn="l">
              <a:lnSpc>
                <a:spcPct val="90000"/>
              </a:lnSpc>
              <a:spcBef>
                <a:spcPts val="600"/>
              </a:spcBef>
              <a:spcAft>
                <a:spcPts val="0"/>
              </a:spcAft>
              <a:buClr>
                <a:schemeClr val="lt1"/>
              </a:buClr>
              <a:buSzPts val="1600"/>
              <a:buNone/>
              <a:defRPr sz="1600">
                <a:solidFill>
                  <a:schemeClr val="lt1"/>
                </a:solidFill>
              </a:defRPr>
            </a:lvl5pPr>
            <a:lvl6pPr marL="2743200" lvl="5" indent="-228600" algn="l">
              <a:lnSpc>
                <a:spcPct val="90000"/>
              </a:lnSpc>
              <a:spcBef>
                <a:spcPts val="600"/>
              </a:spcBef>
              <a:spcAft>
                <a:spcPts val="0"/>
              </a:spcAft>
              <a:buClr>
                <a:schemeClr val="lt1"/>
              </a:buClr>
              <a:buSzPts val="1600"/>
              <a:buNone/>
              <a:defRPr sz="1600">
                <a:solidFill>
                  <a:schemeClr val="lt1"/>
                </a:solidFill>
              </a:defRPr>
            </a:lvl6pPr>
            <a:lvl7pPr marL="3200400" lvl="6" indent="-228600" algn="l">
              <a:lnSpc>
                <a:spcPct val="90000"/>
              </a:lnSpc>
              <a:spcBef>
                <a:spcPts val="600"/>
              </a:spcBef>
              <a:spcAft>
                <a:spcPts val="0"/>
              </a:spcAft>
              <a:buClr>
                <a:schemeClr val="lt1"/>
              </a:buClr>
              <a:buSzPts val="1600"/>
              <a:buNone/>
              <a:defRPr sz="1600">
                <a:solidFill>
                  <a:schemeClr val="lt1"/>
                </a:solidFill>
              </a:defRPr>
            </a:lvl7pPr>
            <a:lvl8pPr marL="3657600" lvl="7" indent="-228600" algn="l">
              <a:lnSpc>
                <a:spcPct val="90000"/>
              </a:lnSpc>
              <a:spcBef>
                <a:spcPts val="600"/>
              </a:spcBef>
              <a:spcAft>
                <a:spcPts val="0"/>
              </a:spcAft>
              <a:buClr>
                <a:schemeClr val="lt1"/>
              </a:buClr>
              <a:buSzPts val="1600"/>
              <a:buNone/>
              <a:defRPr sz="1600">
                <a:solidFill>
                  <a:schemeClr val="lt1"/>
                </a:solidFill>
              </a:defRPr>
            </a:lvl8pPr>
            <a:lvl9pPr marL="4114800" lvl="8" indent="-228600" algn="l">
              <a:lnSpc>
                <a:spcPct val="90000"/>
              </a:lnSpc>
              <a:spcBef>
                <a:spcPts val="600"/>
              </a:spcBef>
              <a:spcAft>
                <a:spcPts val="0"/>
              </a:spcAft>
              <a:buClr>
                <a:schemeClr val="lt1"/>
              </a:buClr>
              <a:buSzPts val="1600"/>
              <a:buNone/>
              <a:defRPr sz="1600">
                <a:solidFill>
                  <a:schemeClr val="lt1"/>
                </a:solidFill>
              </a:defRPr>
            </a:lvl9pPr>
          </a:lstStyle>
          <a:p>
            <a:endParaRPr/>
          </a:p>
        </p:txBody>
      </p:sp>
      <p:sp>
        <p:nvSpPr>
          <p:cNvPr id="33" name="Google Shape;33;p15"/>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1066800" y="1681163"/>
            <a:ext cx="484632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39" name="Google Shape;39;p16"/>
          <p:cNvSpPr txBox="1">
            <a:spLocks noGrp="1"/>
          </p:cNvSpPr>
          <p:nvPr>
            <p:ph type="body" idx="2"/>
          </p:nvPr>
        </p:nvSpPr>
        <p:spPr>
          <a:xfrm>
            <a:off x="1066800" y="2505075"/>
            <a:ext cx="4846320" cy="3514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40" name="Google Shape;40;p16"/>
          <p:cNvSpPr txBox="1">
            <a:spLocks noGrp="1"/>
          </p:cNvSpPr>
          <p:nvPr>
            <p:ph type="body" idx="3"/>
          </p:nvPr>
        </p:nvSpPr>
        <p:spPr>
          <a:xfrm>
            <a:off x="6278880" y="1681163"/>
            <a:ext cx="484632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Clr>
                <a:srgbClr val="E78544"/>
              </a:buClr>
              <a:buSzPts val="2400"/>
              <a:buNone/>
              <a:defRPr sz="2400" b="0">
                <a:solidFill>
                  <a:srgbClr val="E78544"/>
                </a:solidFill>
              </a:defRPr>
            </a:lvl1pPr>
            <a:lvl2pPr marL="914400" lvl="1" indent="-228600" algn="l">
              <a:lnSpc>
                <a:spcPct val="90000"/>
              </a:lnSpc>
              <a:spcBef>
                <a:spcPts val="1200"/>
              </a:spcBef>
              <a:spcAft>
                <a:spcPts val="0"/>
              </a:spcAft>
              <a:buClr>
                <a:schemeClr val="lt1"/>
              </a:buClr>
              <a:buSzPts val="2000"/>
              <a:buNone/>
              <a:defRPr sz="2000" b="1"/>
            </a:lvl2pPr>
            <a:lvl3pPr marL="1371600" lvl="2" indent="-228600" algn="l">
              <a:lnSpc>
                <a:spcPct val="90000"/>
              </a:lnSpc>
              <a:spcBef>
                <a:spcPts val="600"/>
              </a:spcBef>
              <a:spcAft>
                <a:spcPts val="0"/>
              </a:spcAft>
              <a:buClr>
                <a:schemeClr val="lt1"/>
              </a:buClr>
              <a:buSzPts val="1800"/>
              <a:buNone/>
              <a:defRPr sz="1800" b="1"/>
            </a:lvl3pPr>
            <a:lvl4pPr marL="1828800" lvl="3" indent="-228600" algn="l">
              <a:lnSpc>
                <a:spcPct val="90000"/>
              </a:lnSpc>
              <a:spcBef>
                <a:spcPts val="600"/>
              </a:spcBef>
              <a:spcAft>
                <a:spcPts val="0"/>
              </a:spcAft>
              <a:buClr>
                <a:schemeClr val="lt1"/>
              </a:buClr>
              <a:buSzPts val="1600"/>
              <a:buNone/>
              <a:defRPr sz="1600" b="1"/>
            </a:lvl4pPr>
            <a:lvl5pPr marL="2286000" lvl="4" indent="-228600" algn="l">
              <a:lnSpc>
                <a:spcPct val="90000"/>
              </a:lnSpc>
              <a:spcBef>
                <a:spcPts val="600"/>
              </a:spcBef>
              <a:spcAft>
                <a:spcPts val="0"/>
              </a:spcAft>
              <a:buClr>
                <a:schemeClr val="lt1"/>
              </a:buClr>
              <a:buSzPts val="1600"/>
              <a:buNone/>
              <a:defRPr sz="1600" b="1"/>
            </a:lvl5pPr>
            <a:lvl6pPr marL="2743200" lvl="5" indent="-228600" algn="l">
              <a:lnSpc>
                <a:spcPct val="90000"/>
              </a:lnSpc>
              <a:spcBef>
                <a:spcPts val="600"/>
              </a:spcBef>
              <a:spcAft>
                <a:spcPts val="0"/>
              </a:spcAft>
              <a:buClr>
                <a:schemeClr val="lt1"/>
              </a:buClr>
              <a:buSzPts val="1600"/>
              <a:buNone/>
              <a:defRPr sz="1600" b="1"/>
            </a:lvl6pPr>
            <a:lvl7pPr marL="3200400" lvl="6" indent="-228600" algn="l">
              <a:lnSpc>
                <a:spcPct val="90000"/>
              </a:lnSpc>
              <a:spcBef>
                <a:spcPts val="600"/>
              </a:spcBef>
              <a:spcAft>
                <a:spcPts val="0"/>
              </a:spcAft>
              <a:buClr>
                <a:schemeClr val="lt1"/>
              </a:buClr>
              <a:buSzPts val="1600"/>
              <a:buNone/>
              <a:defRPr sz="1600" b="1"/>
            </a:lvl7pPr>
            <a:lvl8pPr marL="3657600" lvl="7" indent="-228600" algn="l">
              <a:lnSpc>
                <a:spcPct val="90000"/>
              </a:lnSpc>
              <a:spcBef>
                <a:spcPts val="600"/>
              </a:spcBef>
              <a:spcAft>
                <a:spcPts val="0"/>
              </a:spcAft>
              <a:buClr>
                <a:schemeClr val="lt1"/>
              </a:buClr>
              <a:buSzPts val="1600"/>
              <a:buNone/>
              <a:defRPr sz="1600" b="1"/>
            </a:lvl8pPr>
            <a:lvl9pPr marL="4114800" lvl="8" indent="-228600" algn="l">
              <a:lnSpc>
                <a:spcPct val="90000"/>
              </a:lnSpc>
              <a:spcBef>
                <a:spcPts val="600"/>
              </a:spcBef>
              <a:spcAft>
                <a:spcPts val="0"/>
              </a:spcAft>
              <a:buClr>
                <a:schemeClr val="lt1"/>
              </a:buClr>
              <a:buSzPts val="1600"/>
              <a:buNone/>
              <a:defRPr sz="1600" b="1"/>
            </a:lvl9pPr>
          </a:lstStyle>
          <a:p>
            <a:endParaRPr/>
          </a:p>
        </p:txBody>
      </p:sp>
      <p:sp>
        <p:nvSpPr>
          <p:cNvPr id="41" name="Google Shape;41;p16"/>
          <p:cNvSpPr txBox="1">
            <a:spLocks noGrp="1"/>
          </p:cNvSpPr>
          <p:nvPr>
            <p:ph type="body" idx="4"/>
          </p:nvPr>
        </p:nvSpPr>
        <p:spPr>
          <a:xfrm>
            <a:off x="6278880" y="2505075"/>
            <a:ext cx="4846320" cy="3514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42" name="Google Shape;42;p16"/>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600"/>
              </a:spcBef>
              <a:spcAft>
                <a:spcPts val="0"/>
              </a:spcAft>
              <a:buClr>
                <a:schemeClr val="lt1"/>
              </a:buClr>
              <a:buSzPts val="1800"/>
              <a:buChar char="•"/>
              <a:defRPr/>
            </a:lvl3pPr>
            <a:lvl4pPr marL="1828800" lvl="3" indent="-342900" algn="l">
              <a:lnSpc>
                <a:spcPct val="90000"/>
              </a:lnSpc>
              <a:spcBef>
                <a:spcPts val="600"/>
              </a:spcBef>
              <a:spcAft>
                <a:spcPts val="0"/>
              </a:spcAft>
              <a:buClr>
                <a:schemeClr val="lt1"/>
              </a:buClr>
              <a:buSzPts val="1800"/>
              <a:buChar char="•"/>
              <a:defRPr/>
            </a:lvl4pPr>
            <a:lvl5pPr marL="2286000" lvl="4" indent="-342900" algn="l">
              <a:lnSpc>
                <a:spcPct val="90000"/>
              </a:lnSpc>
              <a:spcBef>
                <a:spcPts val="600"/>
              </a:spcBef>
              <a:spcAft>
                <a:spcPts val="0"/>
              </a:spcAft>
              <a:buClr>
                <a:schemeClr val="lt1"/>
              </a:buClr>
              <a:buSzPts val="1800"/>
              <a:buChar char="•"/>
              <a:defRPr/>
            </a:lvl5pPr>
            <a:lvl6pPr marL="2743200" lvl="5" indent="-342900" algn="l">
              <a:lnSpc>
                <a:spcPct val="90000"/>
              </a:lnSpc>
              <a:spcBef>
                <a:spcPts val="600"/>
              </a:spcBef>
              <a:spcAft>
                <a:spcPts val="0"/>
              </a:spcAft>
              <a:buClr>
                <a:schemeClr val="lt1"/>
              </a:buClr>
              <a:buSzPts val="1800"/>
              <a:buChar char="•"/>
              <a:defRPr/>
            </a:lvl6pPr>
            <a:lvl7pPr marL="3200400" lvl="6" indent="-342900" algn="l">
              <a:lnSpc>
                <a:spcPct val="90000"/>
              </a:lnSpc>
              <a:spcBef>
                <a:spcPts val="600"/>
              </a:spcBef>
              <a:spcAft>
                <a:spcPts val="0"/>
              </a:spcAft>
              <a:buClr>
                <a:schemeClr val="lt1"/>
              </a:buClr>
              <a:buSzPts val="1800"/>
              <a:buChar char="•"/>
              <a:defRPr/>
            </a:lvl7pPr>
            <a:lvl8pPr marL="3657600" lvl="7" indent="-342900" algn="l">
              <a:lnSpc>
                <a:spcPct val="90000"/>
              </a:lnSpc>
              <a:spcBef>
                <a:spcPts val="600"/>
              </a:spcBef>
              <a:spcAft>
                <a:spcPts val="0"/>
              </a:spcAft>
              <a:buClr>
                <a:schemeClr val="lt1"/>
              </a:buClr>
              <a:buSzPts val="1800"/>
              <a:buChar char="•"/>
              <a:defRPr/>
            </a:lvl8pPr>
            <a:lvl9pPr marL="4114800" lvl="8" indent="-342900" algn="l">
              <a:lnSpc>
                <a:spcPct val="90000"/>
              </a:lnSpc>
              <a:spcBef>
                <a:spcPts val="600"/>
              </a:spcBef>
              <a:spcAft>
                <a:spcPts val="0"/>
              </a:spcAft>
              <a:buClr>
                <a:schemeClr val="lt1"/>
              </a:buClr>
              <a:buSzPts val="1800"/>
              <a:buChar char="•"/>
              <a:defRPr/>
            </a:lvl9pPr>
          </a:lstStyle>
          <a:p>
            <a:endParaRPr/>
          </a:p>
        </p:txBody>
      </p:sp>
      <p:sp>
        <p:nvSpPr>
          <p:cNvPr id="57" name="Google Shape;57;p19"/>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0"/>
          <p:cNvSpPr/>
          <p:nvPr/>
        </p:nvSpPr>
        <p:spPr>
          <a:xfrm>
            <a:off x="0" y="0"/>
            <a:ext cx="7467600" cy="6858000"/>
          </a:xfrm>
          <a:prstGeom prst="rect">
            <a:avLst/>
          </a:prstGeom>
          <a:solidFill>
            <a:schemeClr val="dk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62" name="Google Shape;62;p20"/>
          <p:cNvSpPr txBox="1">
            <a:spLocks noGrp="1"/>
          </p:cNvSpPr>
          <p:nvPr>
            <p:ph type="title"/>
          </p:nvPr>
        </p:nvSpPr>
        <p:spPr>
          <a:xfrm>
            <a:off x="7924800" y="838200"/>
            <a:ext cx="3657600"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609600" y="838200"/>
            <a:ext cx="6172200" cy="518160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800"/>
              </a:spcBef>
              <a:spcAft>
                <a:spcPts val="0"/>
              </a:spcAft>
              <a:buClr>
                <a:schemeClr val="lt1"/>
              </a:buClr>
              <a:buSzPts val="2400"/>
              <a:buChar char="•"/>
              <a:defRPr sz="2400"/>
            </a:lvl1pPr>
            <a:lvl2pPr marL="914400" lvl="1" indent="-355600" algn="l">
              <a:lnSpc>
                <a:spcPct val="90000"/>
              </a:lnSpc>
              <a:spcBef>
                <a:spcPts val="1200"/>
              </a:spcBef>
              <a:spcAft>
                <a:spcPts val="0"/>
              </a:spcAft>
              <a:buClr>
                <a:schemeClr val="lt1"/>
              </a:buClr>
              <a:buSzPts val="2000"/>
              <a:buChar char="•"/>
              <a:defRPr sz="2000"/>
            </a:lvl2pPr>
            <a:lvl3pPr marL="1371600" lvl="2" indent="-342900" algn="l">
              <a:lnSpc>
                <a:spcPct val="90000"/>
              </a:lnSpc>
              <a:spcBef>
                <a:spcPts val="600"/>
              </a:spcBef>
              <a:spcAft>
                <a:spcPts val="0"/>
              </a:spcAft>
              <a:buClr>
                <a:schemeClr val="lt1"/>
              </a:buClr>
              <a:buSzPts val="1800"/>
              <a:buChar char="•"/>
              <a:defRPr sz="1800"/>
            </a:lvl3pPr>
            <a:lvl4pPr marL="1828800" lvl="3" indent="-330200" algn="l">
              <a:lnSpc>
                <a:spcPct val="90000"/>
              </a:lnSpc>
              <a:spcBef>
                <a:spcPts val="600"/>
              </a:spcBef>
              <a:spcAft>
                <a:spcPts val="0"/>
              </a:spcAft>
              <a:buClr>
                <a:schemeClr val="lt1"/>
              </a:buClr>
              <a:buSzPts val="1600"/>
              <a:buChar char="•"/>
              <a:defRPr sz="1600"/>
            </a:lvl4pPr>
            <a:lvl5pPr marL="2286000" lvl="4" indent="-330200" algn="l">
              <a:lnSpc>
                <a:spcPct val="90000"/>
              </a:lnSpc>
              <a:spcBef>
                <a:spcPts val="600"/>
              </a:spcBef>
              <a:spcAft>
                <a:spcPts val="0"/>
              </a:spcAft>
              <a:buClr>
                <a:schemeClr val="lt1"/>
              </a:buClr>
              <a:buSzPts val="1600"/>
              <a:buChar char="•"/>
              <a:defRPr sz="1600"/>
            </a:lvl5pPr>
            <a:lvl6pPr marL="2743200" lvl="5" indent="-355600" algn="l">
              <a:lnSpc>
                <a:spcPct val="90000"/>
              </a:lnSpc>
              <a:spcBef>
                <a:spcPts val="600"/>
              </a:spcBef>
              <a:spcAft>
                <a:spcPts val="0"/>
              </a:spcAft>
              <a:buClr>
                <a:schemeClr val="lt1"/>
              </a:buClr>
              <a:buSzPts val="2000"/>
              <a:buChar char="•"/>
              <a:defRPr sz="2000"/>
            </a:lvl6pPr>
            <a:lvl7pPr marL="3200400" lvl="6" indent="-355600" algn="l">
              <a:lnSpc>
                <a:spcPct val="90000"/>
              </a:lnSpc>
              <a:spcBef>
                <a:spcPts val="600"/>
              </a:spcBef>
              <a:spcAft>
                <a:spcPts val="0"/>
              </a:spcAft>
              <a:buClr>
                <a:schemeClr val="lt1"/>
              </a:buClr>
              <a:buSzPts val="2000"/>
              <a:buChar char="•"/>
              <a:defRPr sz="2000"/>
            </a:lvl7pPr>
            <a:lvl8pPr marL="3657600" lvl="7" indent="-355600" algn="l">
              <a:lnSpc>
                <a:spcPct val="90000"/>
              </a:lnSpc>
              <a:spcBef>
                <a:spcPts val="600"/>
              </a:spcBef>
              <a:spcAft>
                <a:spcPts val="0"/>
              </a:spcAft>
              <a:buClr>
                <a:schemeClr val="lt1"/>
              </a:buClr>
              <a:buSzPts val="2000"/>
              <a:buChar char="•"/>
              <a:defRPr sz="2000"/>
            </a:lvl8pPr>
            <a:lvl9pPr marL="4114800" lvl="8" indent="-355600" algn="l">
              <a:lnSpc>
                <a:spcPct val="90000"/>
              </a:lnSpc>
              <a:spcBef>
                <a:spcPts val="600"/>
              </a:spcBef>
              <a:spcAft>
                <a:spcPts val="0"/>
              </a:spcAft>
              <a:buClr>
                <a:schemeClr val="lt1"/>
              </a:buClr>
              <a:buSzPts val="2000"/>
              <a:buChar char="•"/>
              <a:defRPr sz="2000"/>
            </a:lvl9pPr>
          </a:lstStyle>
          <a:p>
            <a:endParaRPr/>
          </a:p>
        </p:txBody>
      </p:sp>
      <p:sp>
        <p:nvSpPr>
          <p:cNvPr id="64" name="Google Shape;64;p20"/>
          <p:cNvSpPr txBox="1">
            <a:spLocks noGrp="1"/>
          </p:cNvSpPr>
          <p:nvPr>
            <p:ph type="body" idx="2"/>
          </p:nvPr>
        </p:nvSpPr>
        <p:spPr>
          <a:xfrm>
            <a:off x="7924802" y="3124200"/>
            <a:ext cx="3657600" cy="289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Clr>
                <a:schemeClr val="lt1"/>
              </a:buClr>
              <a:buSzPts val="2400"/>
              <a:buNone/>
              <a:defRPr sz="2400"/>
            </a:lvl1pPr>
            <a:lvl2pPr marL="914400" lvl="1" indent="-228600" algn="l">
              <a:lnSpc>
                <a:spcPct val="90000"/>
              </a:lnSpc>
              <a:spcBef>
                <a:spcPts val="1200"/>
              </a:spcBef>
              <a:spcAft>
                <a:spcPts val="0"/>
              </a:spcAft>
              <a:buClr>
                <a:schemeClr val="lt1"/>
              </a:buClr>
              <a:buSzPts val="1400"/>
              <a:buNone/>
              <a:defRPr sz="1400"/>
            </a:lvl2pPr>
            <a:lvl3pPr marL="1371600" lvl="2" indent="-228600" algn="l">
              <a:lnSpc>
                <a:spcPct val="90000"/>
              </a:lnSpc>
              <a:spcBef>
                <a:spcPts val="600"/>
              </a:spcBef>
              <a:spcAft>
                <a:spcPts val="0"/>
              </a:spcAft>
              <a:buClr>
                <a:schemeClr val="lt1"/>
              </a:buClr>
              <a:buSzPts val="1200"/>
              <a:buNone/>
              <a:defRPr sz="1200"/>
            </a:lvl3pPr>
            <a:lvl4pPr marL="1828800" lvl="3" indent="-228600" algn="l">
              <a:lnSpc>
                <a:spcPct val="90000"/>
              </a:lnSpc>
              <a:spcBef>
                <a:spcPts val="600"/>
              </a:spcBef>
              <a:spcAft>
                <a:spcPts val="0"/>
              </a:spcAft>
              <a:buClr>
                <a:schemeClr val="lt1"/>
              </a:buClr>
              <a:buSzPts val="1000"/>
              <a:buNone/>
              <a:defRPr sz="1000"/>
            </a:lvl4pPr>
            <a:lvl5pPr marL="2286000" lvl="4" indent="-228600" algn="l">
              <a:lnSpc>
                <a:spcPct val="90000"/>
              </a:lnSpc>
              <a:spcBef>
                <a:spcPts val="600"/>
              </a:spcBef>
              <a:spcAft>
                <a:spcPts val="0"/>
              </a:spcAft>
              <a:buClr>
                <a:schemeClr val="lt1"/>
              </a:buClr>
              <a:buSzPts val="1000"/>
              <a:buNone/>
              <a:defRPr sz="1000"/>
            </a:lvl5pPr>
            <a:lvl6pPr marL="2743200" lvl="5" indent="-228600" algn="l">
              <a:lnSpc>
                <a:spcPct val="90000"/>
              </a:lnSpc>
              <a:spcBef>
                <a:spcPts val="600"/>
              </a:spcBef>
              <a:spcAft>
                <a:spcPts val="0"/>
              </a:spcAft>
              <a:buClr>
                <a:schemeClr val="lt1"/>
              </a:buClr>
              <a:buSzPts val="1000"/>
              <a:buNone/>
              <a:defRPr sz="1000"/>
            </a:lvl6pPr>
            <a:lvl7pPr marL="3200400" lvl="6" indent="-228600" algn="l">
              <a:lnSpc>
                <a:spcPct val="90000"/>
              </a:lnSpc>
              <a:spcBef>
                <a:spcPts val="600"/>
              </a:spcBef>
              <a:spcAft>
                <a:spcPts val="0"/>
              </a:spcAft>
              <a:buClr>
                <a:schemeClr val="lt1"/>
              </a:buClr>
              <a:buSzPts val="1000"/>
              <a:buNone/>
              <a:defRPr sz="1000"/>
            </a:lvl7pPr>
            <a:lvl8pPr marL="3657600" lvl="7" indent="-228600" algn="l">
              <a:lnSpc>
                <a:spcPct val="90000"/>
              </a:lnSpc>
              <a:spcBef>
                <a:spcPts val="600"/>
              </a:spcBef>
              <a:spcAft>
                <a:spcPts val="0"/>
              </a:spcAft>
              <a:buClr>
                <a:schemeClr val="lt1"/>
              </a:buClr>
              <a:buSzPts val="1000"/>
              <a:buNone/>
              <a:defRPr sz="1000"/>
            </a:lvl8pPr>
            <a:lvl9pPr marL="4114800" lvl="8" indent="-228600" algn="l">
              <a:lnSpc>
                <a:spcPct val="90000"/>
              </a:lnSpc>
              <a:spcBef>
                <a:spcPts val="600"/>
              </a:spcBef>
              <a:spcAft>
                <a:spcPts val="0"/>
              </a:spcAft>
              <a:buClr>
                <a:schemeClr val="lt1"/>
              </a:buClr>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3600"/>
              <a:buFont typeface="Impact"/>
              <a:buNone/>
              <a:defRPr sz="3600" b="0" i="0" u="none" strike="noStrike" cap="none">
                <a:solidFill>
                  <a:schemeClr val="l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1066800" y="1676400"/>
            <a:ext cx="10058400" cy="43434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800"/>
              </a:spcBef>
              <a:spcAft>
                <a:spcPts val="0"/>
              </a:spcAft>
              <a:buClr>
                <a:schemeClr val="lt1"/>
              </a:buClr>
              <a:buSzPts val="2400"/>
              <a:buFont typeface="Arial"/>
              <a:buChar char="•"/>
              <a:defRPr sz="2400" b="0" i="0" u="none" strike="noStrike" cap="none">
                <a:solidFill>
                  <a:schemeClr val="lt1"/>
                </a:solidFill>
                <a:latin typeface="Libre Franklin Medium"/>
                <a:ea typeface="Libre Franklin Medium"/>
                <a:cs typeface="Libre Franklin Medium"/>
                <a:sym typeface="Libre Franklin Medium"/>
              </a:defRPr>
            </a:lvl1pPr>
            <a:lvl2pPr marL="914400" marR="0" lvl="1" indent="-355600" algn="l" rtl="0">
              <a:lnSpc>
                <a:spcPct val="90000"/>
              </a:lnSpc>
              <a:spcBef>
                <a:spcPts val="1200"/>
              </a:spcBef>
              <a:spcAft>
                <a:spcPts val="0"/>
              </a:spcAft>
              <a:buClr>
                <a:schemeClr val="lt1"/>
              </a:buClr>
              <a:buSzPts val="2000"/>
              <a:buFont typeface="Arial"/>
              <a:buChar char="•"/>
              <a:defRPr sz="2000" b="0" i="0" u="none" strike="noStrike" cap="none">
                <a:solidFill>
                  <a:schemeClr val="lt1"/>
                </a:solidFill>
                <a:latin typeface="Libre Franklin Medium"/>
                <a:ea typeface="Libre Franklin Medium"/>
                <a:cs typeface="Libre Franklin Medium"/>
                <a:sym typeface="Libre Franklin Medium"/>
              </a:defRPr>
            </a:lvl2pPr>
            <a:lvl3pPr marL="1371600" marR="0" lvl="2" indent="-342900" algn="l" rtl="0">
              <a:lnSpc>
                <a:spcPct val="90000"/>
              </a:lnSpc>
              <a:spcBef>
                <a:spcPts val="600"/>
              </a:spcBef>
              <a:spcAft>
                <a:spcPts val="0"/>
              </a:spcAft>
              <a:buClr>
                <a:schemeClr val="lt1"/>
              </a:buClr>
              <a:buSzPts val="1800"/>
              <a:buFont typeface="Arial"/>
              <a:buChar char="•"/>
              <a:defRPr sz="1800" b="0" i="0" u="none" strike="noStrike" cap="none">
                <a:solidFill>
                  <a:schemeClr val="lt1"/>
                </a:solidFill>
                <a:latin typeface="Libre Franklin Medium"/>
                <a:ea typeface="Libre Franklin Medium"/>
                <a:cs typeface="Libre Franklin Medium"/>
                <a:sym typeface="Libre Franklin Medium"/>
              </a:defRPr>
            </a:lvl3pPr>
            <a:lvl4pPr marL="1828800" marR="0" lvl="3"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4pPr>
            <a:lvl5pPr marL="2286000" marR="0" lvl="4"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5pPr>
            <a:lvl6pPr marL="2743200" marR="0" lvl="5"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6pPr>
            <a:lvl7pPr marL="3200400" marR="0" lvl="6"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7pPr>
            <a:lvl8pPr marL="3657600" marR="0" lvl="7"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8pPr>
            <a:lvl9pPr marL="4114800" marR="0" lvl="8" indent="-330200" algn="l" rtl="0">
              <a:lnSpc>
                <a:spcPct val="90000"/>
              </a:lnSpc>
              <a:spcBef>
                <a:spcPts val="600"/>
              </a:spcBef>
              <a:spcAft>
                <a:spcPts val="0"/>
              </a:spcAft>
              <a:buClr>
                <a:schemeClr val="lt1"/>
              </a:buClr>
              <a:buSzPts val="1600"/>
              <a:buFont typeface="Arial"/>
              <a:buChar char="•"/>
              <a:defRPr sz="16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2" name="Google Shape;12;p11"/>
          <p:cNvSpPr txBox="1">
            <a:spLocks noGrp="1"/>
          </p:cNvSpPr>
          <p:nvPr>
            <p:ph type="ftr" idx="11"/>
          </p:nvPr>
        </p:nvSpPr>
        <p:spPr>
          <a:xfrm>
            <a:off x="1070918" y="6392562"/>
            <a:ext cx="7082481" cy="1809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3" name="Google Shape;13;p11"/>
          <p:cNvSpPr txBox="1">
            <a:spLocks noGrp="1"/>
          </p:cNvSpPr>
          <p:nvPr>
            <p:ph type="dt" idx="10"/>
          </p:nvPr>
        </p:nvSpPr>
        <p:spPr>
          <a:xfrm>
            <a:off x="8534400" y="6392562"/>
            <a:ext cx="1295400" cy="1809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lt1"/>
                </a:solidFill>
                <a:latin typeface="Libre Franklin Medium"/>
                <a:ea typeface="Libre Franklin Medium"/>
                <a:cs typeface="Libre Franklin Medium"/>
                <a:sym typeface="Libre Franklin Medium"/>
              </a:defRPr>
            </a:lvl9pPr>
          </a:lstStyle>
          <a:p>
            <a:endParaRPr/>
          </a:p>
        </p:txBody>
      </p:sp>
      <p:sp>
        <p:nvSpPr>
          <p:cNvPr id="14" name="Google Shape;14;p11"/>
          <p:cNvSpPr txBox="1">
            <a:spLocks noGrp="1"/>
          </p:cNvSpPr>
          <p:nvPr>
            <p:ph type="sldNum" idx="12"/>
          </p:nvPr>
        </p:nvSpPr>
        <p:spPr>
          <a:xfrm>
            <a:off x="10058400" y="6392562"/>
            <a:ext cx="1066800" cy="1809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1pPr>
            <a:lvl2pPr marL="0" marR="0" lvl="1"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2pPr>
            <a:lvl3pPr marL="0" marR="0" lvl="2"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3pPr>
            <a:lvl4pPr marL="0" marR="0" lvl="3"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4pPr>
            <a:lvl5pPr marL="0" marR="0" lvl="4"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5pPr>
            <a:lvl6pPr marL="0" marR="0" lvl="5"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6pPr>
            <a:lvl7pPr marL="0" marR="0" lvl="6"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7pPr>
            <a:lvl8pPr marL="0" marR="0" lvl="7"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8pPr>
            <a:lvl9pPr marL="0" marR="0" lvl="8" indent="0" algn="r" rtl="0">
              <a:spcBef>
                <a:spcPts val="0"/>
              </a:spcBef>
              <a:buNone/>
              <a:defRPr sz="1100" b="0" i="0" u="none" strike="noStrike" cap="none">
                <a:solidFill>
                  <a:schemeClr val="lt1"/>
                </a:solidFill>
                <a:latin typeface="Libre Franklin Medium"/>
                <a:ea typeface="Libre Franklin Medium"/>
                <a:cs typeface="Libre Franklin Medium"/>
                <a:sym typeface="Libre Franklin Medium"/>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
          <p:cNvSpPr txBox="1">
            <a:spLocks noGrp="1"/>
          </p:cNvSpPr>
          <p:nvPr>
            <p:ph type="ctrTitle"/>
          </p:nvPr>
        </p:nvSpPr>
        <p:spPr>
          <a:xfrm>
            <a:off x="5497913" y="232151"/>
            <a:ext cx="5486400" cy="2514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5400"/>
              <a:buFont typeface="Impact"/>
              <a:buNone/>
            </a:pPr>
            <a:r>
              <a:rPr lang="en-US"/>
              <a:t>Most Valuable Players</a:t>
            </a:r>
            <a:endParaRPr/>
          </a:p>
        </p:txBody>
      </p:sp>
      <p:sp>
        <p:nvSpPr>
          <p:cNvPr id="82" name="Google Shape;82;p1"/>
          <p:cNvSpPr txBox="1">
            <a:spLocks noGrp="1"/>
          </p:cNvSpPr>
          <p:nvPr>
            <p:ph type="subTitle" idx="1"/>
          </p:nvPr>
        </p:nvSpPr>
        <p:spPr>
          <a:xfrm>
            <a:off x="5661837" y="2889248"/>
            <a:ext cx="5158563" cy="2368552"/>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lt1"/>
              </a:buClr>
              <a:buSzPct val="100000"/>
              <a:buNone/>
            </a:pPr>
            <a:r>
              <a:rPr lang="en-US" sz="1400" b="0" i="0" u="none" strike="noStrike">
                <a:solidFill>
                  <a:schemeClr val="lt1"/>
                </a:solidFill>
                <a:latin typeface="Calibri"/>
                <a:ea typeface="Calibri"/>
                <a:cs typeface="Calibri"/>
                <a:sym typeface="Calibri"/>
              </a:rPr>
              <a:t>Mitchell Boult</a:t>
            </a:r>
            <a:endParaRPr sz="1400" b="0">
              <a:solidFill>
                <a:schemeClr val="lt1"/>
              </a:solidFill>
              <a:latin typeface="Calibri"/>
              <a:ea typeface="Calibri"/>
              <a:cs typeface="Calibri"/>
              <a:sym typeface="Calibri"/>
            </a:endParaRPr>
          </a:p>
          <a:p>
            <a:pPr marL="0" lvl="0" indent="0" algn="l" rtl="0">
              <a:lnSpc>
                <a:spcPct val="90000"/>
              </a:lnSpc>
              <a:spcBef>
                <a:spcPts val="800"/>
              </a:spcBef>
              <a:spcAft>
                <a:spcPts val="0"/>
              </a:spcAft>
              <a:buClr>
                <a:schemeClr val="lt1"/>
              </a:buClr>
              <a:buSzPct val="100000"/>
              <a:buNone/>
            </a:pPr>
            <a:r>
              <a:rPr lang="en-US" sz="1400" b="0" i="0" u="none" strike="noStrike">
                <a:solidFill>
                  <a:schemeClr val="lt1"/>
                </a:solidFill>
                <a:latin typeface="Calibri"/>
                <a:ea typeface="Calibri"/>
                <a:cs typeface="Calibri"/>
                <a:sym typeface="Calibri"/>
              </a:rPr>
              <a:t>Hunter Tanner</a:t>
            </a:r>
            <a:endParaRPr sz="1400" b="0">
              <a:solidFill>
                <a:schemeClr val="lt1"/>
              </a:solidFill>
              <a:latin typeface="Calibri"/>
              <a:ea typeface="Calibri"/>
              <a:cs typeface="Calibri"/>
              <a:sym typeface="Calibri"/>
            </a:endParaRPr>
          </a:p>
          <a:p>
            <a:pPr marL="0" lvl="0" indent="0" algn="l" rtl="0">
              <a:lnSpc>
                <a:spcPct val="90000"/>
              </a:lnSpc>
              <a:spcBef>
                <a:spcPts val="800"/>
              </a:spcBef>
              <a:spcAft>
                <a:spcPts val="0"/>
              </a:spcAft>
              <a:buClr>
                <a:schemeClr val="lt1"/>
              </a:buClr>
              <a:buSzPct val="100000"/>
              <a:buNone/>
            </a:pPr>
            <a:r>
              <a:rPr lang="en-US" sz="1400" b="0" i="0" u="none" strike="noStrike">
                <a:solidFill>
                  <a:schemeClr val="lt1"/>
                </a:solidFill>
                <a:latin typeface="Calibri"/>
                <a:ea typeface="Calibri"/>
                <a:cs typeface="Calibri"/>
                <a:sym typeface="Calibri"/>
              </a:rPr>
              <a:t>Gardy Anger</a:t>
            </a:r>
            <a:endParaRPr sz="1400" b="0">
              <a:solidFill>
                <a:schemeClr val="lt1"/>
              </a:solidFill>
              <a:latin typeface="Calibri"/>
              <a:ea typeface="Calibri"/>
              <a:cs typeface="Calibri"/>
              <a:sym typeface="Calibri"/>
            </a:endParaRPr>
          </a:p>
          <a:p>
            <a:pPr marL="0" lvl="0" indent="0" algn="l" rtl="0">
              <a:lnSpc>
                <a:spcPct val="90000"/>
              </a:lnSpc>
              <a:spcBef>
                <a:spcPts val="800"/>
              </a:spcBef>
              <a:spcAft>
                <a:spcPts val="0"/>
              </a:spcAft>
              <a:buClr>
                <a:schemeClr val="lt1"/>
              </a:buClr>
              <a:buSzPct val="100000"/>
              <a:buNone/>
            </a:pPr>
            <a:r>
              <a:rPr lang="en-US" sz="1400" b="0" i="0" u="none" strike="noStrike">
                <a:solidFill>
                  <a:schemeClr val="lt1"/>
                </a:solidFill>
                <a:latin typeface="Calibri"/>
                <a:ea typeface="Calibri"/>
                <a:cs typeface="Calibri"/>
                <a:sym typeface="Calibri"/>
              </a:rPr>
              <a:t>Tabassum Choudhury</a:t>
            </a:r>
            <a:endParaRPr/>
          </a:p>
          <a:p>
            <a:pPr marL="0" lvl="0" indent="0" algn="l" rtl="0">
              <a:lnSpc>
                <a:spcPct val="90000"/>
              </a:lnSpc>
              <a:spcBef>
                <a:spcPts val="800"/>
              </a:spcBef>
              <a:spcAft>
                <a:spcPts val="0"/>
              </a:spcAft>
              <a:buClr>
                <a:schemeClr val="lt1"/>
              </a:buClr>
              <a:buSzPct val="100000"/>
              <a:buNone/>
            </a:pPr>
            <a:r>
              <a:rPr lang="en-US" sz="1400" b="0">
                <a:solidFill>
                  <a:schemeClr val="lt1"/>
                </a:solidFill>
                <a:latin typeface="Calibri"/>
                <a:ea typeface="Calibri"/>
                <a:cs typeface="Calibri"/>
                <a:sym typeface="Calibri"/>
              </a:rPr>
              <a:t>Timea Jakab</a:t>
            </a:r>
            <a:endParaRPr sz="1400" b="0">
              <a:solidFill>
                <a:schemeClr val="lt1"/>
              </a:solidFill>
              <a:latin typeface="Calibri"/>
              <a:ea typeface="Calibri"/>
              <a:cs typeface="Calibri"/>
              <a:sym typeface="Calibri"/>
            </a:endParaRPr>
          </a:p>
          <a:p>
            <a:pPr marL="0" lvl="0" indent="0" algn="l" rtl="0">
              <a:lnSpc>
                <a:spcPct val="90000"/>
              </a:lnSpc>
              <a:spcBef>
                <a:spcPts val="800"/>
              </a:spcBef>
              <a:spcAft>
                <a:spcPts val="0"/>
              </a:spcAft>
              <a:buClr>
                <a:schemeClr val="lt1"/>
              </a:buClr>
              <a:buSzPct val="100000"/>
              <a:buNone/>
            </a:pPr>
            <a:endParaRPr sz="1400">
              <a:solidFill>
                <a:schemeClr val="lt1"/>
              </a:solidFill>
              <a:latin typeface="Calibri"/>
              <a:ea typeface="Calibri"/>
              <a:cs typeface="Calibri"/>
              <a:sym typeface="Calibri"/>
            </a:endParaRPr>
          </a:p>
          <a:p>
            <a:pPr marL="0" lvl="0" indent="0" algn="l" rtl="0">
              <a:lnSpc>
                <a:spcPct val="90000"/>
              </a:lnSpc>
              <a:spcBef>
                <a:spcPts val="800"/>
              </a:spcBef>
              <a:spcAft>
                <a:spcPts val="0"/>
              </a:spcAft>
              <a:buClr>
                <a:schemeClr val="lt1"/>
              </a:buClr>
              <a:buSzPct val="100000"/>
              <a:buNone/>
            </a:pPr>
            <a:endParaRPr sz="1400">
              <a:solidFill>
                <a:schemeClr val="lt1"/>
              </a:solidFill>
              <a:latin typeface="Calibri"/>
              <a:ea typeface="Calibri"/>
              <a:cs typeface="Calibri"/>
              <a:sym typeface="Calibri"/>
            </a:endParaRPr>
          </a:p>
          <a:p>
            <a:pPr marL="0" lvl="0" indent="0" algn="l" rtl="0">
              <a:lnSpc>
                <a:spcPct val="90000"/>
              </a:lnSpc>
              <a:spcBef>
                <a:spcPts val="2000"/>
              </a:spcBef>
              <a:spcAft>
                <a:spcPts val="0"/>
              </a:spcAft>
              <a:buClr>
                <a:schemeClr val="lt1"/>
              </a:buClr>
              <a:buSzPct val="100000"/>
              <a:buNone/>
            </a:pPr>
            <a:br>
              <a:rPr lang="en-US">
                <a:solidFill>
                  <a:schemeClr val="lt1"/>
                </a:solidFill>
              </a:rPr>
            </a:b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1060450" y="826275"/>
            <a:ext cx="10058400" cy="1222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Impact"/>
              <a:buNone/>
            </a:pPr>
            <a:r>
              <a:rPr lang="en-US"/>
              <a:t>MVP Metrics</a:t>
            </a:r>
            <a:endParaRPr/>
          </a:p>
          <a:p>
            <a:pPr marL="0" lvl="0" indent="0" algn="l" rtl="0">
              <a:lnSpc>
                <a:spcPct val="90000"/>
              </a:lnSpc>
              <a:spcBef>
                <a:spcPts val="0"/>
              </a:spcBef>
              <a:spcAft>
                <a:spcPts val="0"/>
              </a:spcAft>
              <a:buClr>
                <a:schemeClr val="lt1"/>
              </a:buClr>
              <a:buSzPct val="100000"/>
              <a:buFont typeface="Impact"/>
              <a:buNone/>
            </a:pPr>
            <a:endParaRPr/>
          </a:p>
        </p:txBody>
      </p:sp>
      <p:sp>
        <p:nvSpPr>
          <p:cNvPr id="153" name="Google Shape;153;p7"/>
          <p:cNvSpPr txBox="1">
            <a:spLocks noGrp="1"/>
          </p:cNvSpPr>
          <p:nvPr>
            <p:ph type="body" idx="1"/>
          </p:nvPr>
        </p:nvSpPr>
        <p:spPr>
          <a:xfrm>
            <a:off x="1060450" y="2280500"/>
            <a:ext cx="10058400" cy="4131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3600"/>
              <a:t>Three primary rubrics to enter the mvp contention list:</a:t>
            </a:r>
            <a:endParaRPr sz="3600"/>
          </a:p>
          <a:p>
            <a:pPr marL="0" lvl="0" indent="0" algn="l" rtl="0">
              <a:lnSpc>
                <a:spcPct val="90000"/>
              </a:lnSpc>
              <a:spcBef>
                <a:spcPts val="0"/>
              </a:spcBef>
              <a:spcAft>
                <a:spcPts val="0"/>
              </a:spcAft>
              <a:buClr>
                <a:schemeClr val="lt1"/>
              </a:buClr>
              <a:buSzPts val="2400"/>
              <a:buNone/>
            </a:pPr>
            <a:endParaRPr/>
          </a:p>
          <a:p>
            <a:pPr marL="457200" lvl="0" indent="-381000" algn="l" rtl="0">
              <a:lnSpc>
                <a:spcPct val="90000"/>
              </a:lnSpc>
              <a:spcBef>
                <a:spcPts val="0"/>
              </a:spcBef>
              <a:spcAft>
                <a:spcPts val="0"/>
              </a:spcAft>
              <a:buSzPts val="2400"/>
              <a:buAutoNum type="arabicPeriod"/>
            </a:pPr>
            <a:r>
              <a:rPr lang="en-US"/>
              <a:t>Average point per game</a:t>
            </a:r>
            <a:endParaRPr/>
          </a:p>
          <a:p>
            <a:pPr marL="457200" lvl="0" indent="-381000" algn="l" rtl="0">
              <a:lnSpc>
                <a:spcPct val="90000"/>
              </a:lnSpc>
              <a:spcBef>
                <a:spcPts val="0"/>
              </a:spcBef>
              <a:spcAft>
                <a:spcPts val="0"/>
              </a:spcAft>
              <a:buSzPts val="2400"/>
              <a:buAutoNum type="arabicPeriod"/>
            </a:pPr>
            <a:r>
              <a:rPr lang="en-US"/>
              <a:t>Average rebound per game</a:t>
            </a:r>
            <a:endParaRPr/>
          </a:p>
          <a:p>
            <a:pPr marL="457200" lvl="0" indent="-381000" algn="l" rtl="0">
              <a:lnSpc>
                <a:spcPct val="90000"/>
              </a:lnSpc>
              <a:spcBef>
                <a:spcPts val="0"/>
              </a:spcBef>
              <a:spcAft>
                <a:spcPts val="0"/>
              </a:spcAft>
              <a:buSzPts val="2400"/>
              <a:buAutoNum type="arabicPeriod"/>
            </a:pPr>
            <a:r>
              <a:rPr lang="en-US"/>
              <a:t>Average assist per game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xfrm>
            <a:off x="1066800" y="304800"/>
            <a:ext cx="100584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Impact"/>
              <a:buNone/>
            </a:pPr>
            <a:r>
              <a:rPr lang="en-US"/>
              <a:t>Rubric over the past two decades</a:t>
            </a:r>
            <a:endParaRPr/>
          </a:p>
        </p:txBody>
      </p:sp>
      <p:pic>
        <p:nvPicPr>
          <p:cNvPr id="159" name="Google Shape;159;p9"/>
          <p:cNvPicPr preferRelativeResize="0"/>
          <p:nvPr/>
        </p:nvPicPr>
        <p:blipFill>
          <a:blip r:embed="rId3">
            <a:alphaModFix/>
          </a:blip>
          <a:stretch>
            <a:fillRect/>
          </a:stretch>
        </p:blipFill>
        <p:spPr>
          <a:xfrm>
            <a:off x="280925" y="1447800"/>
            <a:ext cx="11413649" cy="4864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7bb247cc1d_1_8"/>
          <p:cNvSpPr txBox="1">
            <a:spLocks noGrp="1"/>
          </p:cNvSpPr>
          <p:nvPr>
            <p:ph type="title"/>
          </p:nvPr>
        </p:nvSpPr>
        <p:spPr>
          <a:xfrm>
            <a:off x="1066800" y="304800"/>
            <a:ext cx="100584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Hypothesis 3 conclusion</a:t>
            </a:r>
            <a:endParaRPr/>
          </a:p>
        </p:txBody>
      </p:sp>
      <p:sp>
        <p:nvSpPr>
          <p:cNvPr id="166" name="Google Shape;166;g17bb247cc1d_1_8"/>
          <p:cNvSpPr txBox="1">
            <a:spLocks noGrp="1"/>
          </p:cNvSpPr>
          <p:nvPr>
            <p:ph type="body" idx="1"/>
          </p:nvPr>
        </p:nvSpPr>
        <p:spPr>
          <a:xfrm>
            <a:off x="1066800" y="1676400"/>
            <a:ext cx="10058400" cy="4343400"/>
          </a:xfrm>
          <a:prstGeom prst="rect">
            <a:avLst/>
          </a:prstGeom>
        </p:spPr>
        <p:txBody>
          <a:bodyPr spcFirstLastPara="1" wrap="square" lIns="91425" tIns="45700" rIns="91425" bIns="45700" anchor="t" anchorCtr="0">
            <a:normAutofit/>
          </a:bodyPr>
          <a:lstStyle/>
          <a:p>
            <a:pPr marL="0" lvl="0" indent="0" algn="l" rtl="0">
              <a:spcBef>
                <a:spcPts val="1800"/>
              </a:spcBef>
              <a:spcAft>
                <a:spcPts val="0"/>
              </a:spcAft>
              <a:buNone/>
            </a:pPr>
            <a:r>
              <a:rPr lang="en-US"/>
              <a:t>Physical attributes coupled with consistent performance </a:t>
            </a:r>
            <a:endParaRPr/>
          </a:p>
        </p:txBody>
      </p:sp>
      <p:pic>
        <p:nvPicPr>
          <p:cNvPr id="167" name="Google Shape;167;g17bb247cc1d_1_8"/>
          <p:cNvPicPr preferRelativeResize="0"/>
          <p:nvPr/>
        </p:nvPicPr>
        <p:blipFill>
          <a:blip r:embed="rId3">
            <a:alphaModFix/>
          </a:blip>
          <a:stretch>
            <a:fillRect/>
          </a:stretch>
        </p:blipFill>
        <p:spPr>
          <a:xfrm>
            <a:off x="210537" y="118425"/>
            <a:ext cx="11770924" cy="6621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7bfe3a5205_0_0"/>
          <p:cNvSpPr txBox="1">
            <a:spLocks noGrp="1"/>
          </p:cNvSpPr>
          <p:nvPr>
            <p:ph type="title"/>
          </p:nvPr>
        </p:nvSpPr>
        <p:spPr>
          <a:xfrm>
            <a:off x="1066800" y="304800"/>
            <a:ext cx="10058400" cy="1143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sz="5800"/>
              <a:t>Conclusion</a:t>
            </a:r>
            <a:endParaRPr sz="5800"/>
          </a:p>
        </p:txBody>
      </p:sp>
      <p:sp>
        <p:nvSpPr>
          <p:cNvPr id="174" name="Google Shape;174;g17bfe3a5205_0_0"/>
          <p:cNvSpPr txBox="1">
            <a:spLocks noGrp="1"/>
          </p:cNvSpPr>
          <p:nvPr>
            <p:ph type="body" idx="1"/>
          </p:nvPr>
        </p:nvSpPr>
        <p:spPr>
          <a:xfrm>
            <a:off x="1066800" y="1676400"/>
            <a:ext cx="10058400" cy="4343400"/>
          </a:xfrm>
          <a:prstGeom prst="rect">
            <a:avLst/>
          </a:prstGeom>
        </p:spPr>
        <p:txBody>
          <a:bodyPr spcFirstLastPara="1" wrap="square" lIns="91425" tIns="45700" rIns="91425" bIns="45700" anchor="t" anchorCtr="0">
            <a:normAutofit/>
          </a:bodyPr>
          <a:lstStyle/>
          <a:p>
            <a:pPr marL="457200" lvl="0" indent="-381000" algn="l" rtl="0">
              <a:spcBef>
                <a:spcPts val="1800"/>
              </a:spcBef>
              <a:spcAft>
                <a:spcPts val="0"/>
              </a:spcAft>
              <a:buSzPts val="2400"/>
              <a:buChar char="-"/>
            </a:pPr>
            <a:r>
              <a:rPr lang="en-US" sz="3000"/>
              <a:t>The path to the NBA is less important than the Team they are playing but both are big factors</a:t>
            </a:r>
            <a:endParaRPr sz="3000"/>
          </a:p>
          <a:p>
            <a:pPr marL="457200" lvl="0" indent="-381000" algn="l" rtl="0">
              <a:spcBef>
                <a:spcPts val="0"/>
              </a:spcBef>
              <a:spcAft>
                <a:spcPts val="0"/>
              </a:spcAft>
              <a:buSzPts val="2400"/>
              <a:buChar char="-"/>
            </a:pPr>
            <a:r>
              <a:rPr lang="en-US" sz="3000"/>
              <a:t>Since the 80’s the position they play is less important</a:t>
            </a:r>
            <a:endParaRPr sz="3000"/>
          </a:p>
          <a:p>
            <a:pPr marL="457200" lvl="0" indent="-381000" algn="l" rtl="0">
              <a:spcBef>
                <a:spcPts val="0"/>
              </a:spcBef>
              <a:spcAft>
                <a:spcPts val="0"/>
              </a:spcAft>
              <a:buSzPts val="2400"/>
              <a:buChar char="-"/>
            </a:pPr>
            <a:r>
              <a:rPr lang="en-US" sz="3000"/>
              <a:t>skill and consistency is more important than physical attributes.</a:t>
            </a:r>
            <a:endParaRPr sz="3000"/>
          </a:p>
          <a:p>
            <a:pPr marL="457200" lvl="0" indent="-381000" algn="l" rtl="0">
              <a:spcBef>
                <a:spcPts val="0"/>
              </a:spcBef>
              <a:spcAft>
                <a:spcPts val="0"/>
              </a:spcAft>
              <a:buSzPts val="2400"/>
              <a:buChar char="-"/>
            </a:pPr>
            <a:r>
              <a:rPr lang="en-US" sz="3000"/>
              <a:t>While size can help, basketball is a game of skill and finesse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7924801" y="2209800"/>
            <a:ext cx="1524000" cy="914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Impact"/>
              <a:buNone/>
            </a:pPr>
            <a:br>
              <a:rPr lang="en-US" b="0"/>
            </a:br>
            <a:br>
              <a:rPr lang="en-US"/>
            </a:br>
            <a:endParaRPr/>
          </a:p>
        </p:txBody>
      </p:sp>
      <p:sp>
        <p:nvSpPr>
          <p:cNvPr id="88" name="Google Shape;88;p2"/>
          <p:cNvSpPr txBox="1">
            <a:spLocks noGrp="1"/>
          </p:cNvSpPr>
          <p:nvPr>
            <p:ph type="body" idx="1"/>
          </p:nvPr>
        </p:nvSpPr>
        <p:spPr>
          <a:xfrm>
            <a:off x="7454300" y="319800"/>
            <a:ext cx="4607400" cy="60171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Over 8000 drafted in 75 seasons</a:t>
            </a:r>
            <a:endParaRPr/>
          </a:p>
          <a:p>
            <a:pPr marL="457200" lvl="0" indent="-381000" algn="l" rtl="0">
              <a:lnSpc>
                <a:spcPct val="90000"/>
              </a:lnSpc>
              <a:spcBef>
                <a:spcPts val="0"/>
              </a:spcBef>
              <a:spcAft>
                <a:spcPts val="0"/>
              </a:spcAft>
              <a:buSzPts val="2400"/>
              <a:buChar char="-"/>
            </a:pPr>
            <a:r>
              <a:rPr lang="en-US"/>
              <a:t>Only 35 players  voted season MVP</a:t>
            </a:r>
            <a:endParaRPr/>
          </a:p>
          <a:p>
            <a:pPr marL="0" lvl="0" indent="0" algn="l" rtl="0">
              <a:lnSpc>
                <a:spcPct val="90000"/>
              </a:lnSpc>
              <a:spcBef>
                <a:spcPts val="0"/>
              </a:spcBef>
              <a:spcAft>
                <a:spcPts val="0"/>
              </a:spcAft>
              <a:buNone/>
            </a:pPr>
            <a:endParaRPr/>
          </a:p>
          <a:p>
            <a:pPr marL="0" lvl="0" indent="0" algn="l" rtl="0">
              <a:lnSpc>
                <a:spcPct val="100000"/>
              </a:lnSpc>
              <a:spcBef>
                <a:spcPts val="0"/>
              </a:spcBef>
              <a:spcAft>
                <a:spcPts val="0"/>
              </a:spcAft>
              <a:buClr>
                <a:schemeClr val="dk1"/>
              </a:buClr>
              <a:buFont typeface="Arial"/>
              <a:buNone/>
            </a:pPr>
            <a:r>
              <a:rPr lang="en-US"/>
              <a:t>What makes these 35 special?</a:t>
            </a:r>
            <a:endParaRPr/>
          </a:p>
          <a:p>
            <a:pPr marL="0" lvl="0" indent="0" algn="l" rtl="0">
              <a:lnSpc>
                <a:spcPct val="100000"/>
              </a:lnSpc>
              <a:spcBef>
                <a:spcPts val="0"/>
              </a:spcBef>
              <a:spcAft>
                <a:spcPts val="0"/>
              </a:spcAft>
              <a:buNone/>
            </a:pPr>
            <a:r>
              <a:rPr lang="en-US"/>
              <a:t>- Hypothesis 1:</a:t>
            </a:r>
            <a:endParaRPr/>
          </a:p>
          <a:p>
            <a:pPr marL="914400" lvl="1" indent="-323850" algn="l" rtl="0">
              <a:lnSpc>
                <a:spcPct val="100000"/>
              </a:lnSpc>
              <a:spcBef>
                <a:spcPts val="0"/>
              </a:spcBef>
              <a:spcAft>
                <a:spcPts val="0"/>
              </a:spcAft>
              <a:buSzPts val="1500"/>
              <a:buChar char="-"/>
            </a:pPr>
            <a:r>
              <a:rPr lang="en-US" sz="1500"/>
              <a:t>There is one institution (either college or franchise ) developing/idenitifing talent better that better than the rest</a:t>
            </a:r>
            <a:endParaRPr sz="1500"/>
          </a:p>
          <a:p>
            <a:pPr marL="0" lvl="0" indent="0" algn="l" rtl="0">
              <a:lnSpc>
                <a:spcPct val="100000"/>
              </a:lnSpc>
              <a:spcBef>
                <a:spcPts val="0"/>
              </a:spcBef>
              <a:spcAft>
                <a:spcPts val="0"/>
              </a:spcAft>
              <a:buNone/>
            </a:pPr>
            <a:r>
              <a:rPr lang="en-US"/>
              <a:t>- Hypothesis 2:</a:t>
            </a:r>
            <a:endParaRPr/>
          </a:p>
          <a:p>
            <a:pPr marL="914400" lvl="1" indent="-317500" algn="l" rtl="0">
              <a:lnSpc>
                <a:spcPct val="100000"/>
              </a:lnSpc>
              <a:spcBef>
                <a:spcPts val="0"/>
              </a:spcBef>
              <a:spcAft>
                <a:spcPts val="0"/>
              </a:spcAft>
              <a:buSzPts val="1400"/>
              <a:buChar char="-"/>
            </a:pPr>
            <a:r>
              <a:rPr lang="en-US"/>
              <a:t>One position is more probable to become MVP</a:t>
            </a:r>
            <a:endParaRPr/>
          </a:p>
          <a:p>
            <a:pPr marL="0" lvl="0" indent="0" algn="l" rtl="0">
              <a:lnSpc>
                <a:spcPct val="100000"/>
              </a:lnSpc>
              <a:spcBef>
                <a:spcPts val="0"/>
              </a:spcBef>
              <a:spcAft>
                <a:spcPts val="0"/>
              </a:spcAft>
              <a:buNone/>
            </a:pPr>
            <a:r>
              <a:rPr lang="en-US"/>
              <a:t>- Hypothesis 3: </a:t>
            </a:r>
            <a:endParaRPr/>
          </a:p>
          <a:p>
            <a:pPr marL="457200" lvl="0" indent="0" algn="l" rtl="0">
              <a:lnSpc>
                <a:spcPct val="100000"/>
              </a:lnSpc>
              <a:spcBef>
                <a:spcPts val="0"/>
              </a:spcBef>
              <a:spcAft>
                <a:spcPts val="0"/>
              </a:spcAft>
              <a:buNone/>
            </a:pPr>
            <a:r>
              <a:rPr lang="en-US"/>
              <a:t>- </a:t>
            </a:r>
            <a:r>
              <a:rPr lang="en-US" sz="1600"/>
              <a:t>MVPs have physical attributes that set   them apart</a:t>
            </a:r>
            <a:endParaRPr sz="1600"/>
          </a:p>
          <a:p>
            <a:pPr marL="0" lvl="0" indent="0" algn="l" rtl="0">
              <a:lnSpc>
                <a:spcPct val="100000"/>
              </a:lnSpc>
              <a:spcBef>
                <a:spcPts val="0"/>
              </a:spcBef>
              <a:spcAft>
                <a:spcPts val="0"/>
              </a:spcAft>
              <a:buClr>
                <a:schemeClr val="dk1"/>
              </a:buClr>
              <a:buSzPts val="1100"/>
              <a:buFont typeface="Arial"/>
              <a:buNone/>
            </a:pPr>
            <a:endParaRPr/>
          </a:p>
        </p:txBody>
      </p:sp>
      <p:pic>
        <p:nvPicPr>
          <p:cNvPr id="89" name="Google Shape;89;p2"/>
          <p:cNvPicPr preferRelativeResize="0"/>
          <p:nvPr/>
        </p:nvPicPr>
        <p:blipFill>
          <a:blip r:embed="rId3">
            <a:alphaModFix/>
          </a:blip>
          <a:stretch>
            <a:fillRect/>
          </a:stretch>
        </p:blipFill>
        <p:spPr>
          <a:xfrm>
            <a:off x="552825" y="1568475"/>
            <a:ext cx="6119500" cy="4526474"/>
          </a:xfrm>
          <a:prstGeom prst="rect">
            <a:avLst/>
          </a:prstGeom>
          <a:noFill/>
          <a:ln>
            <a:noFill/>
          </a:ln>
        </p:spPr>
      </p:pic>
      <p:sp>
        <p:nvSpPr>
          <p:cNvPr id="90" name="Google Shape;90;p2"/>
          <p:cNvSpPr txBox="1"/>
          <p:nvPr/>
        </p:nvSpPr>
        <p:spPr>
          <a:xfrm>
            <a:off x="82925" y="71075"/>
            <a:ext cx="70593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400">
                <a:solidFill>
                  <a:schemeClr val="lt1"/>
                </a:solidFill>
                <a:latin typeface="Libre Franklin Medium"/>
                <a:ea typeface="Libre Franklin Medium"/>
                <a:cs typeface="Libre Franklin Medium"/>
                <a:sym typeface="Libre Franklin Medium"/>
              </a:rPr>
              <a:t>Project Overview:</a:t>
            </a:r>
            <a:endParaRPr sz="6400">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152400" y="106600"/>
            <a:ext cx="11171100" cy="12675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400"/>
              <a:t>Hypothesis 1: O</a:t>
            </a:r>
            <a:r>
              <a:rPr lang="en-US" sz="3400">
                <a:solidFill>
                  <a:schemeClr val="lt1"/>
                </a:solidFill>
              </a:rPr>
              <a:t>ne institution ( college or pro</a:t>
            </a:r>
            <a:r>
              <a:rPr lang="en-US" sz="3400"/>
              <a:t> team</a:t>
            </a:r>
            <a:r>
              <a:rPr lang="en-US" sz="3400">
                <a:solidFill>
                  <a:schemeClr val="lt1"/>
                </a:solidFill>
              </a:rPr>
              <a:t> ) develop</a:t>
            </a:r>
            <a:r>
              <a:rPr lang="en-US" sz="3400"/>
              <a:t>s/identifies</a:t>
            </a:r>
            <a:r>
              <a:rPr lang="en-US" sz="1800">
                <a:latin typeface="Libre Franklin Medium"/>
                <a:ea typeface="Libre Franklin Medium"/>
                <a:cs typeface="Libre Franklin Medium"/>
                <a:sym typeface="Libre Franklin Medium"/>
              </a:rPr>
              <a:t>   </a:t>
            </a:r>
            <a:r>
              <a:rPr lang="en-US" sz="3400">
                <a:solidFill>
                  <a:schemeClr val="lt1"/>
                </a:solidFill>
              </a:rPr>
              <a:t>talent better that better than the rest</a:t>
            </a:r>
            <a:endParaRPr sz="3400">
              <a:solidFill>
                <a:schemeClr val="lt1"/>
              </a:solidFill>
            </a:endParaRPr>
          </a:p>
        </p:txBody>
      </p:sp>
      <p:pic>
        <p:nvPicPr>
          <p:cNvPr id="96" name="Google Shape;96;p3" descr="Chart, bar chart&#10;&#10;Description automatically generated"/>
          <p:cNvPicPr preferRelativeResize="0"/>
          <p:nvPr/>
        </p:nvPicPr>
        <p:blipFill rotWithShape="1">
          <a:blip r:embed="rId3">
            <a:alphaModFix/>
          </a:blip>
          <a:srcRect/>
          <a:stretch/>
        </p:blipFill>
        <p:spPr>
          <a:xfrm rot="5400000">
            <a:off x="-150813" y="2045633"/>
            <a:ext cx="4340226" cy="3733800"/>
          </a:xfrm>
          <a:prstGeom prst="rect">
            <a:avLst/>
          </a:prstGeom>
          <a:noFill/>
          <a:ln>
            <a:noFill/>
          </a:ln>
        </p:spPr>
      </p:pic>
      <p:sp>
        <p:nvSpPr>
          <p:cNvPr id="97" name="Google Shape;97;p3"/>
          <p:cNvSpPr txBox="1"/>
          <p:nvPr/>
        </p:nvSpPr>
        <p:spPr>
          <a:xfrm>
            <a:off x="7935875" y="1160900"/>
            <a:ext cx="4007400" cy="5941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457200" marR="0" lvl="0" indent="-393700" algn="l" rtl="0">
              <a:spcBef>
                <a:spcPts val="0"/>
              </a:spcBef>
              <a:spcAft>
                <a:spcPts val="0"/>
              </a:spcAft>
              <a:buClr>
                <a:schemeClr val="lt1"/>
              </a:buClr>
              <a:buSzPts val="2600"/>
              <a:buFont typeface="Libre Franklin Medium"/>
              <a:buChar char="-"/>
            </a:pPr>
            <a:r>
              <a:rPr lang="en-US" sz="2600">
                <a:solidFill>
                  <a:schemeClr val="lt1"/>
                </a:solidFill>
                <a:latin typeface="Libre Franklin Medium"/>
                <a:ea typeface="Libre Franklin Medium"/>
                <a:cs typeface="Libre Franklin Medium"/>
                <a:sym typeface="Libre Franklin Medium"/>
              </a:rPr>
              <a:t>Certain colleges produce more NBA caliber talent but, with the number of MVPs per school having a </a:t>
            </a:r>
            <a:r>
              <a:rPr lang="en-US" sz="2600" b="1">
                <a:solidFill>
                  <a:schemeClr val="lt1"/>
                </a:solidFill>
                <a:latin typeface="Libre Franklin"/>
                <a:ea typeface="Libre Franklin"/>
                <a:cs typeface="Libre Franklin"/>
                <a:sym typeface="Libre Franklin"/>
              </a:rPr>
              <a:t>standard deviation of .456</a:t>
            </a:r>
            <a:r>
              <a:rPr lang="en-US" sz="2600">
                <a:solidFill>
                  <a:schemeClr val="lt1"/>
                </a:solidFill>
                <a:latin typeface="Libre Franklin Medium"/>
                <a:ea typeface="Libre Franklin Medium"/>
                <a:cs typeface="Libre Franklin Medium"/>
                <a:sym typeface="Libre Franklin Medium"/>
              </a:rPr>
              <a:t>, there is not one that seems to give much of an advantage</a:t>
            </a:r>
            <a:endParaRPr sz="2600">
              <a:solidFill>
                <a:schemeClr val="lt1"/>
              </a:solidFill>
              <a:latin typeface="Libre Franklin Medium"/>
              <a:ea typeface="Libre Franklin Medium"/>
              <a:cs typeface="Libre Franklin Medium"/>
              <a:sym typeface="Libre Franklin Medium"/>
            </a:endParaRPr>
          </a:p>
          <a:p>
            <a:pPr marL="457200" marR="0" lvl="0" indent="-393700" algn="l" rtl="0">
              <a:spcBef>
                <a:spcPts val="0"/>
              </a:spcBef>
              <a:spcAft>
                <a:spcPts val="0"/>
              </a:spcAft>
              <a:buClr>
                <a:schemeClr val="lt1"/>
              </a:buClr>
              <a:buSzPts val="2600"/>
              <a:buFont typeface="Libre Franklin Medium"/>
              <a:buChar char="-"/>
            </a:pPr>
            <a:r>
              <a:rPr lang="en-US" sz="2600">
                <a:solidFill>
                  <a:schemeClr val="lt1"/>
                </a:solidFill>
                <a:latin typeface="Libre Franklin Medium"/>
                <a:ea typeface="Libre Franklin Medium"/>
                <a:cs typeface="Libre Franklin Medium"/>
                <a:sym typeface="Libre Franklin Medium"/>
              </a:rPr>
              <a:t>UCLA does have the most with 3 </a:t>
            </a:r>
            <a:endParaRPr sz="2600">
              <a:solidFill>
                <a:schemeClr val="lt1"/>
              </a:solidFill>
              <a:latin typeface="Libre Franklin Medium"/>
              <a:ea typeface="Libre Franklin Medium"/>
              <a:cs typeface="Libre Franklin Medium"/>
              <a:sym typeface="Libre Franklin Medium"/>
            </a:endParaRPr>
          </a:p>
          <a:p>
            <a:pPr marL="0" marR="0" lvl="0" indent="0" algn="l"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a:p>
            <a:pPr marL="457200" marR="0" lvl="0" indent="0" algn="l"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a:p>
            <a:pPr marL="0" marR="0" lvl="0" indent="0" algn="l"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pic>
        <p:nvPicPr>
          <p:cNvPr id="98" name="Google Shape;98;p3"/>
          <p:cNvPicPr preferRelativeResize="0"/>
          <p:nvPr/>
        </p:nvPicPr>
        <p:blipFill>
          <a:blip r:embed="rId4">
            <a:alphaModFix/>
          </a:blip>
          <a:stretch>
            <a:fillRect/>
          </a:stretch>
        </p:blipFill>
        <p:spPr>
          <a:xfrm rot="5400000">
            <a:off x="3618385" y="2009596"/>
            <a:ext cx="4341499" cy="38058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7b76a0e124_6_0"/>
          <p:cNvSpPr txBox="1">
            <a:spLocks noGrp="1"/>
          </p:cNvSpPr>
          <p:nvPr>
            <p:ph type="title"/>
          </p:nvPr>
        </p:nvSpPr>
        <p:spPr>
          <a:xfrm>
            <a:off x="190300" y="150825"/>
            <a:ext cx="100584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sz="3400" b="1"/>
              <a:t>Hypothesis 1: cont.</a:t>
            </a:r>
            <a:endParaRPr b="1"/>
          </a:p>
        </p:txBody>
      </p:sp>
      <p:sp>
        <p:nvSpPr>
          <p:cNvPr id="105" name="Google Shape;105;g17b76a0e124_6_0"/>
          <p:cNvSpPr txBox="1"/>
          <p:nvPr/>
        </p:nvSpPr>
        <p:spPr>
          <a:xfrm>
            <a:off x="5756450" y="580400"/>
            <a:ext cx="6336900" cy="2185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chemeClr val="lt1"/>
              </a:buClr>
              <a:buSzPts val="2600"/>
              <a:buFont typeface="Libre Franklin Medium"/>
              <a:buChar char="-"/>
            </a:pPr>
            <a:r>
              <a:rPr lang="en-US" sz="2600">
                <a:solidFill>
                  <a:schemeClr val="lt1"/>
                </a:solidFill>
                <a:latin typeface="Libre Franklin Medium"/>
                <a:ea typeface="Libre Franklin Medium"/>
                <a:cs typeface="Libre Franklin Medium"/>
                <a:sym typeface="Libre Franklin Medium"/>
              </a:rPr>
              <a:t>Historically the Celtics(4), Rockets(3), 76ers(4) &amp; Lakers(4) produced a third of all MVPs</a:t>
            </a:r>
            <a:endParaRPr sz="2600">
              <a:solidFill>
                <a:schemeClr val="lt1"/>
              </a:solidFill>
              <a:latin typeface="Libre Franklin Medium"/>
              <a:ea typeface="Libre Franklin Medium"/>
              <a:cs typeface="Libre Franklin Medium"/>
              <a:sym typeface="Libre Franklin Medium"/>
            </a:endParaRPr>
          </a:p>
          <a:p>
            <a:pPr marL="457200" lvl="0" indent="-393700" algn="l" rtl="0">
              <a:spcBef>
                <a:spcPts val="0"/>
              </a:spcBef>
              <a:spcAft>
                <a:spcPts val="0"/>
              </a:spcAft>
              <a:buClr>
                <a:schemeClr val="lt1"/>
              </a:buClr>
              <a:buSzPts val="2600"/>
              <a:buFont typeface="Libre Franklin Medium"/>
              <a:buChar char="-"/>
            </a:pPr>
            <a:r>
              <a:rPr lang="en-US" sz="2600">
                <a:solidFill>
                  <a:schemeClr val="lt1"/>
                </a:solidFill>
                <a:latin typeface="Libre Franklin Medium"/>
                <a:ea typeface="Libre Franklin Medium"/>
                <a:cs typeface="Libre Franklin Medium"/>
                <a:sym typeface="Libre Franklin Medium"/>
              </a:rPr>
              <a:t>The rest of the NBA averages 1 MVP if any.</a:t>
            </a:r>
            <a:endParaRPr sz="2600">
              <a:solidFill>
                <a:schemeClr val="lt1"/>
              </a:solidFill>
              <a:latin typeface="Libre Franklin Medium"/>
              <a:ea typeface="Libre Franklin Medium"/>
              <a:cs typeface="Libre Franklin Medium"/>
              <a:sym typeface="Libre Franklin Medium"/>
            </a:endParaRPr>
          </a:p>
        </p:txBody>
      </p:sp>
      <p:pic>
        <p:nvPicPr>
          <p:cNvPr id="106" name="Google Shape;106;g17b76a0e124_6_0"/>
          <p:cNvPicPr preferRelativeResize="0"/>
          <p:nvPr/>
        </p:nvPicPr>
        <p:blipFill rotWithShape="1">
          <a:blip r:embed="rId3">
            <a:alphaModFix/>
          </a:blip>
          <a:srcRect t="2267" r="1768"/>
          <a:stretch/>
        </p:blipFill>
        <p:spPr>
          <a:xfrm>
            <a:off x="190300" y="1541925"/>
            <a:ext cx="5118424" cy="5140001"/>
          </a:xfrm>
          <a:prstGeom prst="rect">
            <a:avLst/>
          </a:prstGeom>
          <a:noFill/>
          <a:ln>
            <a:noFill/>
          </a:ln>
        </p:spPr>
      </p:pic>
      <p:sp>
        <p:nvSpPr>
          <p:cNvPr id="107" name="Google Shape;107;g17b76a0e124_6_0"/>
          <p:cNvSpPr txBox="1"/>
          <p:nvPr/>
        </p:nvSpPr>
        <p:spPr>
          <a:xfrm>
            <a:off x="3967925" y="4216675"/>
            <a:ext cx="682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Medium"/>
              <a:ea typeface="Libre Franklin Medium"/>
              <a:cs typeface="Libre Franklin Medium"/>
              <a:sym typeface="Libre Franklin Medium"/>
            </a:endParaRPr>
          </a:p>
        </p:txBody>
      </p:sp>
      <p:pic>
        <p:nvPicPr>
          <p:cNvPr id="108" name="Google Shape;108;g17b76a0e124_6_0"/>
          <p:cNvPicPr preferRelativeResize="0"/>
          <p:nvPr/>
        </p:nvPicPr>
        <p:blipFill>
          <a:blip r:embed="rId4">
            <a:alphaModFix/>
          </a:blip>
          <a:stretch>
            <a:fillRect/>
          </a:stretch>
        </p:blipFill>
        <p:spPr>
          <a:xfrm>
            <a:off x="6653351" y="2520200"/>
            <a:ext cx="4405400" cy="346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7b9a57b0fc_0_14"/>
          <p:cNvSpPr txBox="1">
            <a:spLocks noGrp="1"/>
          </p:cNvSpPr>
          <p:nvPr>
            <p:ph type="title"/>
          </p:nvPr>
        </p:nvSpPr>
        <p:spPr>
          <a:xfrm>
            <a:off x="1066800" y="304800"/>
            <a:ext cx="100584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sz="3400" b="1"/>
              <a:t>Hypothesis 1 Conclusion:</a:t>
            </a:r>
            <a:endParaRPr/>
          </a:p>
        </p:txBody>
      </p:sp>
      <p:sp>
        <p:nvSpPr>
          <p:cNvPr id="115" name="Google Shape;115;g17b9a57b0fc_0_14"/>
          <p:cNvSpPr txBox="1"/>
          <p:nvPr/>
        </p:nvSpPr>
        <p:spPr>
          <a:xfrm>
            <a:off x="912025" y="2037275"/>
            <a:ext cx="8445300" cy="352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solidFill>
                  <a:schemeClr val="lt1"/>
                </a:solidFill>
                <a:latin typeface="Libre Franklin Medium"/>
                <a:ea typeface="Libre Franklin Medium"/>
                <a:cs typeface="Libre Franklin Medium"/>
                <a:sym typeface="Libre Franklin Medium"/>
              </a:rPr>
              <a:t>While the college a player attends can be an indicator of potential NBA talent, the college a player attends doesn’t indicate MVP potential.</a:t>
            </a:r>
            <a:endParaRPr sz="3100">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sz="3100">
                <a:solidFill>
                  <a:schemeClr val="lt1"/>
                </a:solidFill>
                <a:latin typeface="Libre Franklin Medium"/>
                <a:ea typeface="Libre Franklin Medium"/>
                <a:cs typeface="Libre Franklin Medium"/>
                <a:sym typeface="Libre Franklin Medium"/>
              </a:rPr>
              <a:t>Once they get into the league,  players that play for  the Celtics, Lakers, and 76er are more likely to be in MVP considers.</a:t>
            </a:r>
            <a:endParaRPr sz="31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353342"/>
            <a:ext cx="100584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None/>
            </a:pPr>
            <a:r>
              <a:rPr lang="en-US" sz="3400">
                <a:latin typeface="Libre Franklin Medium"/>
                <a:ea typeface="Libre Franklin Medium"/>
                <a:cs typeface="Libre Franklin Medium"/>
                <a:sym typeface="Libre Franklin Medium"/>
              </a:rPr>
              <a:t>Hypothesis 2: </a:t>
            </a:r>
            <a:r>
              <a:rPr lang="en-US" sz="3400">
                <a:solidFill>
                  <a:schemeClr val="lt1"/>
                </a:solidFill>
                <a:latin typeface="Libre Franklin Medium"/>
                <a:ea typeface="Libre Franklin Medium"/>
                <a:cs typeface="Libre Franklin Medium"/>
                <a:sym typeface="Libre Franklin Medium"/>
              </a:rPr>
              <a:t>One position is more probable to become MVP</a:t>
            </a:r>
            <a:endParaRPr sz="3400"/>
          </a:p>
        </p:txBody>
      </p:sp>
      <p:sp>
        <p:nvSpPr>
          <p:cNvPr id="121" name="Google Shape;121;p4"/>
          <p:cNvSpPr txBox="1"/>
          <p:nvPr/>
        </p:nvSpPr>
        <p:spPr>
          <a:xfrm>
            <a:off x="341800" y="1496350"/>
            <a:ext cx="11662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lt1"/>
                </a:solidFill>
                <a:latin typeface="Libre Franklin"/>
                <a:ea typeface="Libre Franklin"/>
                <a:cs typeface="Libre Franklin"/>
                <a:sym typeface="Libre Franklin"/>
              </a:rPr>
              <a:t>Hypothesis</a:t>
            </a:r>
            <a:r>
              <a:rPr lang="en-US">
                <a:solidFill>
                  <a:schemeClr val="lt1"/>
                </a:solidFill>
                <a:latin typeface="Libre Franklin Medium"/>
                <a:ea typeface="Libre Franklin Medium"/>
                <a:cs typeface="Libre Franklin Medium"/>
                <a:sym typeface="Libre Franklin Medium"/>
              </a:rPr>
              <a:t> </a:t>
            </a:r>
            <a:endParaRPr>
              <a:solidFill>
                <a:schemeClr val="lt1"/>
              </a:solidFill>
              <a:latin typeface="Libre Franklin Medium"/>
              <a:ea typeface="Libre Franklin Medium"/>
              <a:cs typeface="Libre Franklin Medium"/>
              <a:sym typeface="Libre Franklin Medium"/>
            </a:endParaRPr>
          </a:p>
          <a:p>
            <a:pPr marL="457200" lvl="0" indent="-317500" algn="l" rtl="0">
              <a:spcBef>
                <a:spcPts val="0"/>
              </a:spcBef>
              <a:spcAft>
                <a:spcPts val="0"/>
              </a:spcAft>
              <a:buClr>
                <a:schemeClr val="lt1"/>
              </a:buClr>
              <a:buSzPts val="1400"/>
              <a:buFont typeface="Libre Franklin Medium"/>
              <a:buChar char="-"/>
            </a:pPr>
            <a:r>
              <a:rPr lang="en-US">
                <a:solidFill>
                  <a:schemeClr val="lt1"/>
                </a:solidFill>
                <a:latin typeface="Libre Franklin Medium"/>
                <a:ea typeface="Libre Franklin Medium"/>
                <a:cs typeface="Libre Franklin Medium"/>
                <a:sym typeface="Libre Franklin Medium"/>
              </a:rPr>
              <a:t>Until the 1979- 80 season, the MVP was selected by a vote of NBA players. Since the 1980 -81 season the award is decided by a panel of sportswriters and broadcasters throughout the US . Each member of the voting panel casts a vote for the first and gift place selections on top of this the  3-point liner was introduces the same year. Our hypothesis is that this had a direct impact on the probability of one becoming MVP </a:t>
            </a:r>
            <a:endParaRPr>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endParaRPr>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a:solidFill>
                  <a:schemeClr val="lt1"/>
                </a:solidFill>
                <a:latin typeface="Libre Franklin Medium"/>
                <a:ea typeface="Libre Franklin Medium"/>
                <a:cs typeface="Libre Franklin Medium"/>
                <a:sym typeface="Libre Franklin Medium"/>
              </a:rPr>
              <a:t>Based on our analysis, the ‘’center” position and also the tallest player on each team, usually playing near the basket has been predominantly winning the title of MVP until the late 70’s.</a:t>
            </a:r>
            <a:endParaRPr>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endParaRPr>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a:solidFill>
                  <a:schemeClr val="lt1"/>
                </a:solidFill>
                <a:latin typeface="Libre Franklin Medium"/>
                <a:ea typeface="Libre Franklin Medium"/>
                <a:cs typeface="Libre Franklin Medium"/>
                <a:sym typeface="Libre Franklin Medium"/>
              </a:rPr>
              <a:t>Once the new measure is implemented in the 80’s we are seeing a more even playing field in terms of positions that will more likely win the title of MVP.</a:t>
            </a:r>
            <a:endParaRPr>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endParaRPr>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endParaRPr>
              <a:solidFill>
                <a:schemeClr val="lt1"/>
              </a:solidFill>
              <a:latin typeface="Libre Franklin Medium"/>
              <a:ea typeface="Libre Franklin Medium"/>
              <a:cs typeface="Libre Franklin Medium"/>
              <a:sym typeface="Libre Franklin Medium"/>
            </a:endParaRPr>
          </a:p>
        </p:txBody>
      </p:sp>
      <p:pic>
        <p:nvPicPr>
          <p:cNvPr id="122" name="Google Shape;122;p4" descr="Chart, pie chart&#10;&#10;Description automatically generated"/>
          <p:cNvPicPr preferRelativeResize="0"/>
          <p:nvPr/>
        </p:nvPicPr>
        <p:blipFill rotWithShape="1">
          <a:blip r:embed="rId3">
            <a:alphaModFix/>
          </a:blip>
          <a:srcRect/>
          <a:stretch/>
        </p:blipFill>
        <p:spPr>
          <a:xfrm>
            <a:off x="917125" y="3936175"/>
            <a:ext cx="3303036" cy="2295300"/>
          </a:xfrm>
          <a:prstGeom prst="rect">
            <a:avLst/>
          </a:prstGeom>
          <a:noFill/>
          <a:ln>
            <a:noFill/>
          </a:ln>
        </p:spPr>
      </p:pic>
      <p:pic>
        <p:nvPicPr>
          <p:cNvPr id="123" name="Google Shape;123;p4" descr="Chart, bar chart&#10;&#10;Description automatically generated"/>
          <p:cNvPicPr preferRelativeResize="0">
            <a:picLocks noGrp="1"/>
          </p:cNvPicPr>
          <p:nvPr>
            <p:ph type="body" idx="2"/>
          </p:nvPr>
        </p:nvPicPr>
        <p:blipFill rotWithShape="1">
          <a:blip r:embed="rId4">
            <a:alphaModFix/>
          </a:blip>
          <a:srcRect/>
          <a:stretch/>
        </p:blipFill>
        <p:spPr>
          <a:xfrm>
            <a:off x="5160075" y="3824575"/>
            <a:ext cx="5259300" cy="2406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105400" y="543075"/>
            <a:ext cx="10058400" cy="1143000"/>
          </a:xfrm>
          <a:prstGeom prst="rect">
            <a:avLst/>
          </a:prstGeom>
          <a:noFill/>
          <a:ln>
            <a:noFill/>
          </a:ln>
        </p:spPr>
        <p:txBody>
          <a:bodyPr spcFirstLastPara="1" wrap="square" lIns="91425" tIns="45700" rIns="91425" bIns="45700" anchor="b" anchorCtr="0">
            <a:noAutofit/>
          </a:bodyPr>
          <a:lstStyle/>
          <a:p>
            <a:pPr marL="457200" lvl="0" indent="0" algn="l" rtl="0">
              <a:lnSpc>
                <a:spcPct val="100000"/>
              </a:lnSpc>
              <a:spcBef>
                <a:spcPts val="0"/>
              </a:spcBef>
              <a:spcAft>
                <a:spcPts val="0"/>
              </a:spcAft>
              <a:buClr>
                <a:schemeClr val="dk1"/>
              </a:buClr>
              <a:buSzPts val="1100"/>
              <a:buFont typeface="Arial"/>
              <a:buNone/>
            </a:pPr>
            <a:r>
              <a:rPr lang="en-US">
                <a:latin typeface="Libre Franklin Medium"/>
                <a:ea typeface="Libre Franklin Medium"/>
                <a:cs typeface="Libre Franklin Medium"/>
                <a:sym typeface="Libre Franklin Medium"/>
              </a:rPr>
              <a:t>Hypothesis 3:</a:t>
            </a:r>
            <a:endParaRPr>
              <a:latin typeface="Libre Franklin Medium"/>
              <a:ea typeface="Libre Franklin Medium"/>
              <a:cs typeface="Libre Franklin Medium"/>
              <a:sym typeface="Libre Franklin Medium"/>
            </a:endParaRPr>
          </a:p>
          <a:p>
            <a:pPr marL="457200" lvl="0" indent="0" algn="l" rtl="0">
              <a:lnSpc>
                <a:spcPct val="100000"/>
              </a:lnSpc>
              <a:spcBef>
                <a:spcPts val="0"/>
              </a:spcBef>
              <a:spcAft>
                <a:spcPts val="0"/>
              </a:spcAft>
              <a:buClr>
                <a:schemeClr val="dk1"/>
              </a:buClr>
              <a:buSzPts val="1100"/>
              <a:buFont typeface="Arial"/>
              <a:buNone/>
            </a:pPr>
            <a:r>
              <a:rPr lang="en-US">
                <a:latin typeface="Libre Franklin Medium"/>
                <a:ea typeface="Libre Franklin Medium"/>
                <a:cs typeface="Libre Franklin Medium"/>
                <a:sym typeface="Libre Franklin Medium"/>
              </a:rPr>
              <a:t>MVPs have physical attributes that set   them apart</a:t>
            </a:r>
            <a:endParaRPr/>
          </a:p>
        </p:txBody>
      </p:sp>
      <p:pic>
        <p:nvPicPr>
          <p:cNvPr id="129" name="Google Shape;129;p5"/>
          <p:cNvPicPr preferRelativeResize="0"/>
          <p:nvPr/>
        </p:nvPicPr>
        <p:blipFill rotWithShape="1">
          <a:blip r:embed="rId3">
            <a:alphaModFix/>
          </a:blip>
          <a:srcRect l="-2230" t="1390" r="2230" b="-1389"/>
          <a:stretch/>
        </p:blipFill>
        <p:spPr>
          <a:xfrm>
            <a:off x="0" y="1686075"/>
            <a:ext cx="4964076" cy="5171925"/>
          </a:xfrm>
          <a:prstGeom prst="rect">
            <a:avLst/>
          </a:prstGeom>
          <a:noFill/>
          <a:ln>
            <a:noFill/>
          </a:ln>
        </p:spPr>
      </p:pic>
      <p:sp>
        <p:nvSpPr>
          <p:cNvPr id="130" name="Google Shape;130;p5"/>
          <p:cNvSpPr txBox="1"/>
          <p:nvPr/>
        </p:nvSpPr>
        <p:spPr>
          <a:xfrm>
            <a:off x="5128725" y="1610850"/>
            <a:ext cx="6502500" cy="457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chemeClr val="lt1"/>
                </a:solidFill>
                <a:latin typeface="Libre Franklin Medium"/>
                <a:ea typeface="Libre Franklin Medium"/>
                <a:cs typeface="Libre Franklin Medium"/>
                <a:sym typeface="Libre Franklin Medium"/>
              </a:rPr>
              <a:t>The NBA hosts a combine ever year for the world’s top prospects. Over the last 20 years, stats like Height, Reach and Vertical Leap have been record for every player that attends the combine. </a:t>
            </a:r>
            <a:endParaRPr sz="1900">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sz="1900">
                <a:solidFill>
                  <a:schemeClr val="lt1"/>
                </a:solidFill>
                <a:latin typeface="Libre Franklin Medium"/>
                <a:ea typeface="Libre Franklin Medium"/>
                <a:cs typeface="Libre Franklin Medium"/>
                <a:sym typeface="Libre Franklin Medium"/>
              </a:rPr>
              <a:t>Given the athletic nature of basketball,Do MVPs must have above average physical attributes?</a:t>
            </a:r>
            <a:endParaRPr sz="1900">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endParaRPr sz="1900">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sz="1900">
                <a:solidFill>
                  <a:schemeClr val="lt1"/>
                </a:solidFill>
                <a:latin typeface="Libre Franklin Medium"/>
                <a:ea typeface="Libre Franklin Medium"/>
                <a:cs typeface="Libre Franklin Medium"/>
                <a:sym typeface="Libre Franklin Medium"/>
              </a:rPr>
              <a:t>We compared the Height, Reach and Vertical Leap  of Lebron James, Derrick Rose,Kevin Durant, Steph Curry, Russell Westbrook and James Harden( every MVP that attended the combine) to the  league average.</a:t>
            </a:r>
            <a:endParaRPr sz="1900">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endParaRPr sz="1900">
              <a:solidFill>
                <a:schemeClr val="lt1"/>
              </a:solidFill>
              <a:latin typeface="Libre Franklin Medium"/>
              <a:ea typeface="Libre Franklin Medium"/>
              <a:cs typeface="Libre Franklin Medium"/>
              <a:sym typeface="Libre Franklin Medium"/>
            </a:endParaRPr>
          </a:p>
          <a:p>
            <a:pPr marL="0" lvl="0" indent="0" algn="l" rtl="0">
              <a:spcBef>
                <a:spcPts val="0"/>
              </a:spcBef>
              <a:spcAft>
                <a:spcPts val="0"/>
              </a:spcAft>
              <a:buNone/>
            </a:pPr>
            <a:r>
              <a:rPr lang="en-US" sz="1900">
                <a:solidFill>
                  <a:schemeClr val="lt1"/>
                </a:solidFill>
                <a:latin typeface="Libre Franklin Medium"/>
                <a:ea typeface="Libre Franklin Medium"/>
                <a:cs typeface="Libre Franklin Medium"/>
                <a:sym typeface="Libre Franklin Medium"/>
              </a:rPr>
              <a:t> MVPs ability to jump high is an advantage, while their Height and Reach for the majority of the MVPS were below the league average </a:t>
            </a:r>
            <a:endParaRPr sz="1900">
              <a:solidFill>
                <a:schemeClr val="lt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7b9a57b0fc_0_23"/>
          <p:cNvSpPr txBox="1">
            <a:spLocks noGrp="1"/>
          </p:cNvSpPr>
          <p:nvPr>
            <p:ph type="title"/>
          </p:nvPr>
        </p:nvSpPr>
        <p:spPr>
          <a:xfrm>
            <a:off x="509325" y="304800"/>
            <a:ext cx="10615800" cy="879600"/>
          </a:xfrm>
          <a:prstGeom prst="rect">
            <a:avLst/>
          </a:prstGeom>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1100"/>
              <a:buFont typeface="Arial"/>
              <a:buNone/>
            </a:pPr>
            <a:r>
              <a:rPr lang="en-US" b="1">
                <a:latin typeface="Libre Franklin"/>
                <a:ea typeface="Libre Franklin"/>
                <a:cs typeface="Libre Franklin"/>
                <a:sym typeface="Libre Franklin"/>
              </a:rPr>
              <a:t>Hypothesis 3: Cont.</a:t>
            </a:r>
            <a:endParaRPr b="1"/>
          </a:p>
        </p:txBody>
      </p:sp>
      <p:sp>
        <p:nvSpPr>
          <p:cNvPr id="137" name="Google Shape;137;g17b9a57b0fc_0_23"/>
          <p:cNvSpPr txBox="1">
            <a:spLocks noGrp="1"/>
          </p:cNvSpPr>
          <p:nvPr>
            <p:ph type="body" idx="1"/>
          </p:nvPr>
        </p:nvSpPr>
        <p:spPr>
          <a:xfrm>
            <a:off x="1066800" y="1676401"/>
            <a:ext cx="4846200" cy="4343400"/>
          </a:xfrm>
          <a:prstGeom prst="rect">
            <a:avLst/>
          </a:prstGeom>
        </p:spPr>
        <p:txBody>
          <a:bodyPr spcFirstLastPara="1" wrap="square" lIns="91425" tIns="45700" rIns="91425" bIns="45700" anchor="t" anchorCtr="0">
            <a:normAutofit/>
          </a:bodyPr>
          <a:lstStyle/>
          <a:p>
            <a:pPr marL="0" lvl="0" indent="0" algn="l" rtl="0">
              <a:spcBef>
                <a:spcPts val="1800"/>
              </a:spcBef>
              <a:spcAft>
                <a:spcPts val="0"/>
              </a:spcAft>
              <a:buNone/>
            </a:pPr>
            <a:endParaRPr/>
          </a:p>
        </p:txBody>
      </p:sp>
      <p:sp>
        <p:nvSpPr>
          <p:cNvPr id="138" name="Google Shape;138;g17b9a57b0fc_0_23"/>
          <p:cNvSpPr txBox="1">
            <a:spLocks noGrp="1"/>
          </p:cNvSpPr>
          <p:nvPr>
            <p:ph type="body" idx="2"/>
          </p:nvPr>
        </p:nvSpPr>
        <p:spPr>
          <a:xfrm>
            <a:off x="6278880" y="1676401"/>
            <a:ext cx="4846200" cy="4343400"/>
          </a:xfrm>
          <a:prstGeom prst="rect">
            <a:avLst/>
          </a:prstGeom>
        </p:spPr>
        <p:txBody>
          <a:bodyPr spcFirstLastPara="1" wrap="square" lIns="91425" tIns="45700" rIns="91425" bIns="45700" anchor="t" anchorCtr="0">
            <a:normAutofit lnSpcReduction="10000"/>
          </a:bodyPr>
          <a:lstStyle/>
          <a:p>
            <a:pPr marL="0" lvl="0" indent="0" algn="l" rtl="0">
              <a:spcBef>
                <a:spcPts val="1800"/>
              </a:spcBef>
              <a:spcAft>
                <a:spcPts val="0"/>
              </a:spcAft>
              <a:buNone/>
            </a:pPr>
            <a:r>
              <a:rPr lang="en-US"/>
              <a:t>-Infact, over the last 60 years, there has been a steady line regression of years.</a:t>
            </a:r>
            <a:endParaRPr/>
          </a:p>
          <a:p>
            <a:pPr marL="0" lvl="0" indent="0" algn="l" rtl="0">
              <a:spcBef>
                <a:spcPts val="1800"/>
              </a:spcBef>
              <a:spcAft>
                <a:spcPts val="0"/>
              </a:spcAft>
              <a:buNone/>
            </a:pPr>
            <a:r>
              <a:rPr lang="en-US"/>
              <a:t>-The correlation between height and year  has dropped .403 inches. With the lowest quartile being  6.5ft and highest quartile being 6.9. However, 6.75 is the ideal height to look for when predicting possible MVPs</a:t>
            </a:r>
            <a:endParaRPr sz="900">
              <a:solidFill>
                <a:srgbClr val="000000"/>
              </a:solidFill>
              <a:highlight>
                <a:srgbClr val="FFFFFF"/>
              </a:highlight>
              <a:latin typeface="Arial"/>
              <a:ea typeface="Arial"/>
              <a:cs typeface="Arial"/>
              <a:sym typeface="Arial"/>
            </a:endParaRPr>
          </a:p>
          <a:p>
            <a:pPr marL="0" lvl="0" indent="0" algn="l" rtl="0">
              <a:lnSpc>
                <a:spcPct val="115000"/>
              </a:lnSpc>
              <a:spcBef>
                <a:spcPts val="900"/>
              </a:spcBef>
              <a:spcAft>
                <a:spcPts val="0"/>
              </a:spcAft>
              <a:buNone/>
            </a:pPr>
            <a:endParaRPr sz="900">
              <a:solidFill>
                <a:srgbClr val="000000"/>
              </a:solidFill>
              <a:highlight>
                <a:srgbClr val="FFFFFF"/>
              </a:highlight>
              <a:latin typeface="Arial"/>
              <a:ea typeface="Arial"/>
              <a:cs typeface="Arial"/>
              <a:sym typeface="Arial"/>
            </a:endParaRPr>
          </a:p>
          <a:p>
            <a:pPr marL="0" lvl="0" indent="0" algn="l" rtl="0">
              <a:spcBef>
                <a:spcPts val="1800"/>
              </a:spcBef>
              <a:spcAft>
                <a:spcPts val="0"/>
              </a:spcAft>
              <a:buNone/>
            </a:pPr>
            <a:endParaRPr/>
          </a:p>
        </p:txBody>
      </p:sp>
      <p:pic>
        <p:nvPicPr>
          <p:cNvPr id="139" name="Google Shape;139;g17b9a57b0fc_0_23"/>
          <p:cNvPicPr preferRelativeResize="0"/>
          <p:nvPr/>
        </p:nvPicPr>
        <p:blipFill rotWithShape="1">
          <a:blip r:embed="rId3">
            <a:alphaModFix/>
          </a:blip>
          <a:srcRect r="10762"/>
          <a:stretch/>
        </p:blipFill>
        <p:spPr>
          <a:xfrm>
            <a:off x="637900" y="1184400"/>
            <a:ext cx="5130400" cy="2549350"/>
          </a:xfrm>
          <a:prstGeom prst="rect">
            <a:avLst/>
          </a:prstGeom>
          <a:noFill/>
          <a:ln>
            <a:noFill/>
          </a:ln>
        </p:spPr>
      </p:pic>
      <p:pic>
        <p:nvPicPr>
          <p:cNvPr id="140" name="Google Shape;140;g17b9a57b0fc_0_23"/>
          <p:cNvPicPr preferRelativeResize="0"/>
          <p:nvPr/>
        </p:nvPicPr>
        <p:blipFill>
          <a:blip r:embed="rId4">
            <a:alphaModFix/>
          </a:blip>
          <a:stretch>
            <a:fillRect/>
          </a:stretch>
        </p:blipFill>
        <p:spPr>
          <a:xfrm>
            <a:off x="637900" y="3733750"/>
            <a:ext cx="5130400" cy="254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7bb247cc1d_1_2"/>
          <p:cNvSpPr txBox="1">
            <a:spLocks noGrp="1"/>
          </p:cNvSpPr>
          <p:nvPr>
            <p:ph type="title"/>
          </p:nvPr>
        </p:nvSpPr>
        <p:spPr>
          <a:xfrm>
            <a:off x="1066800" y="304800"/>
            <a:ext cx="100584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Hypothesis 3 Conclusion:</a:t>
            </a:r>
            <a:endParaRPr/>
          </a:p>
        </p:txBody>
      </p:sp>
      <p:sp>
        <p:nvSpPr>
          <p:cNvPr id="147" name="Google Shape;147;g17bb247cc1d_1_2"/>
          <p:cNvSpPr txBox="1">
            <a:spLocks noGrp="1"/>
          </p:cNvSpPr>
          <p:nvPr>
            <p:ph type="body" idx="1"/>
          </p:nvPr>
        </p:nvSpPr>
        <p:spPr>
          <a:xfrm>
            <a:off x="1066800" y="1676400"/>
            <a:ext cx="10058400" cy="4343400"/>
          </a:xfrm>
          <a:prstGeom prst="rect">
            <a:avLst/>
          </a:prstGeom>
        </p:spPr>
        <p:txBody>
          <a:bodyPr spcFirstLastPara="1" wrap="square" lIns="91425" tIns="45700" rIns="91425" bIns="45700" anchor="t" anchorCtr="0">
            <a:normAutofit/>
          </a:bodyPr>
          <a:lstStyle/>
          <a:p>
            <a:pPr marL="0" lvl="0" indent="0" algn="l" rtl="0">
              <a:spcBef>
                <a:spcPts val="1800"/>
              </a:spcBef>
              <a:spcAft>
                <a:spcPts val="0"/>
              </a:spcAft>
              <a:buNone/>
            </a:pPr>
            <a:r>
              <a:rPr lang="en-US"/>
              <a:t>There’s is no real physical attributes that give mvps an advantage,so there skill set is what is setting them.</a:t>
            </a:r>
            <a:endParaRPr/>
          </a:p>
          <a:p>
            <a:pPr marL="0" lvl="0" indent="0" algn="l" rtl="0">
              <a:spcBef>
                <a:spcPts val="1800"/>
              </a:spcBef>
              <a:spcAft>
                <a:spcPts val="0"/>
              </a:spcAft>
              <a:buNone/>
            </a:pPr>
            <a:r>
              <a:rPr lang="en-US"/>
              <a:t> MVPs are expected to contribute more than any other players in their team, not to say in the entire league.</a:t>
            </a:r>
            <a:endParaRPr/>
          </a:p>
          <a:p>
            <a:pPr marL="0" lvl="0" indent="0" algn="l" rtl="0">
              <a:spcBef>
                <a:spcPts val="1800"/>
              </a:spcBef>
              <a:spcAft>
                <a:spcPts val="0"/>
              </a:spcAft>
              <a:buNone/>
            </a:pPr>
            <a:r>
              <a:rPr lang="en-US"/>
              <a:t>Besides media vote, a player’s consistent performance matters.</a:t>
            </a:r>
            <a:endParaRPr/>
          </a:p>
          <a:p>
            <a:pPr marL="0" lvl="0" indent="0" algn="l" rtl="0">
              <a:spcBef>
                <a:spcPts val="1800"/>
              </a:spcBef>
              <a:spcAft>
                <a:spcPts val="0"/>
              </a:spcAft>
              <a:buNone/>
            </a:pPr>
            <a:endParaRPr/>
          </a:p>
        </p:txBody>
      </p:sp>
    </p:spTree>
  </p:cSld>
  <p:clrMapOvr>
    <a:masterClrMapping/>
  </p:clrMapOvr>
</p:sld>
</file>

<file path=ppt/theme/theme1.xml><?xml version="1.0" encoding="utf-8"?>
<a:theme xmlns:a="http://schemas.openxmlformats.org/drawingml/2006/main" name="Basketball 16x9">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sketball">
      <a:dk1>
        <a:srgbClr val="000000"/>
      </a:dk1>
      <a:lt1>
        <a:srgbClr val="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Widescreen</PresentationFormat>
  <Paragraphs>76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Impact</vt:lpstr>
      <vt:lpstr>Arial</vt:lpstr>
      <vt:lpstr>Libre Franklin Medium</vt:lpstr>
      <vt:lpstr>Libre Franklin</vt:lpstr>
      <vt:lpstr>Calibri</vt:lpstr>
      <vt:lpstr>Basketball 16x9</vt:lpstr>
      <vt:lpstr>Most Valuable Players</vt:lpstr>
      <vt:lpstr>  </vt:lpstr>
      <vt:lpstr>Hypothesis 1: One institution ( college or pro team ) develops/identifies   talent better that better than the rest</vt:lpstr>
      <vt:lpstr>Hypothesis 1: cont.</vt:lpstr>
      <vt:lpstr>Hypothesis 1 Conclusion:</vt:lpstr>
      <vt:lpstr>Hypothesis 2: One position is more probable to become MVP</vt:lpstr>
      <vt:lpstr>Hypothesis 3: MVPs have physical attributes that set   them apart</vt:lpstr>
      <vt:lpstr>Hypothesis 3: Cont.</vt:lpstr>
      <vt:lpstr>Hypothesis 3 Conclusion:</vt:lpstr>
      <vt:lpstr>MVP Metrics </vt:lpstr>
      <vt:lpstr>Rubric over the past two decades</vt:lpstr>
      <vt:lpstr>Hypothesis 3 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Valuable Players</dc:title>
  <dc:creator>Timea Jakab</dc:creator>
  <cp:lastModifiedBy>Tabassum Choudhury</cp:lastModifiedBy>
  <cp:revision>1</cp:revision>
  <dcterms:created xsi:type="dcterms:W3CDTF">2022-10-31T22:54:55Z</dcterms:created>
  <dcterms:modified xsi:type="dcterms:W3CDTF">2022-11-02T02:42:30Z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