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a:extLst>
              <a:ext uri="{FF2B5EF4-FFF2-40B4-BE49-F238E27FC236}">
                <a16:creationId xmlns:a16="http://schemas.microsoft.com/office/drawing/2014/main" id="{A82E9E6E-86EE-9E42-9444-E81BAA49BCEE}"/>
              </a:ext>
            </a:extLst>
          </p:cNvPr>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a:extLst>
              <a:ext uri="{FF2B5EF4-FFF2-40B4-BE49-F238E27FC236}">
                <a16:creationId xmlns:a16="http://schemas.microsoft.com/office/drawing/2014/main" id="{6255A667-CCAC-DB43-B9FD-BDC325898A5E}"/>
              </a:ext>
            </a:extLst>
          </p:cNvPr>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9AC15BE-C31F-4A12-82B6-CF5B121DD93A}"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a:extLst>
              <a:ext uri="{FF2B5EF4-FFF2-40B4-BE49-F238E27FC236}">
                <a16:creationId xmlns:a16="http://schemas.microsoft.com/office/drawing/2014/main" id="{022A3E44-780C-CD4E-9DC9-75B5342BBDE6}"/>
              </a:ext>
            </a:extLst>
          </p:cNvPr>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a:extLst>
              <a:ext uri="{FF2B5EF4-FFF2-40B4-BE49-F238E27FC236}">
                <a16:creationId xmlns:a16="http://schemas.microsoft.com/office/drawing/2014/main" id="{801F36B8-BFB5-1E4C-8E67-FAC624D17104}"/>
              </a:ext>
            </a:extLst>
          </p:cNvPr>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5CA8B0-2E4E-4127-A500-A2060312A44E}" type="slidenum">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a:extLst>
              <a:ext uri="{FF2B5EF4-FFF2-40B4-BE49-F238E27FC236}">
                <a16:creationId xmlns:a16="http://schemas.microsoft.com/office/drawing/2014/main" id="{5C8F99A5-6A7F-5B46-86D2-9AE6590236EB}"/>
              </a:ext>
            </a:extLst>
          </p:cNvPr>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5" name="Date Placeholder 2">
            <a:extLst>
              <a:ext uri="{FF2B5EF4-FFF2-40B4-BE49-F238E27FC236}">
                <a16:creationId xmlns:a16="http://schemas.microsoft.com/office/drawing/2014/main" id="{8D47BCEA-8DD2-3A48-BDD1-D2F2C79893B8}"/>
              </a:ext>
            </a:extLst>
          </p:cNvPr>
          <p:cNvSpPr>
            <a:spLocks noGrp="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6668717-85D3-404B-B84F-15C635CD4DB6}" type="hfDateTime">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a:extLst>
              <a:ext uri="{FF2B5EF4-FFF2-40B4-BE49-F238E27FC236}">
                <a16:creationId xmlns:a16="http://schemas.microsoft.com/office/drawing/2014/main" id="{9FA7C215-4928-1949-B827-ECECF58C1AE2}"/>
              </a:ext>
            </a:extLst>
          </p:cNvPr>
          <p:cNvSpPr>
            <a:spLocks noGrp="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a:extLst>
              <a:ext uri="{FF2B5EF4-FFF2-40B4-BE49-F238E27FC236}">
                <a16:creationId xmlns:a16="http://schemas.microsoft.com/office/drawing/2014/main" id="{0ECCCDB2-AA7A-2B44-A8D6-6DB76A6B9EF6}"/>
              </a:ext>
            </a:extLst>
          </p:cNvPr>
          <p:cNvSpPr>
            <a:spLocks noGrp="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9" name="Slide Number Placeholder 6">
            <a:extLst>
              <a:ext uri="{FF2B5EF4-FFF2-40B4-BE49-F238E27FC236}">
                <a16:creationId xmlns:a16="http://schemas.microsoft.com/office/drawing/2014/main" id="{93DEF2F7-CC14-CF4F-BC9D-8C2C624C6F52}"/>
              </a:ext>
            </a:extLst>
          </p:cNvPr>
          <p:cNvSpPr>
            <a:spLocks noGrp="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473C4DF-A9F4-43D9-97CB-40B59357C75D}" type="slidenum">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a:ea typeface="Arial"/>
              </a:rPr>
              <a:t>Figure 1 </a:t>
            </a:r>
            <a:r>
              <a:rPr lang="en-US" altLang="en-US">
                <a:latin typeface="Arial"/>
                <a:ea typeface="Arial"/>
              </a:rPr>
              <a:t>Numbers of positive responses for (a) virgin and (b) nonvirgin females directed toward males that were brothers or nonkin and were familiar (dark gray) or unfamiliar (light gray). Error bars denote standard errors.
</a:t>
            </a:r>
            <a:endParaRPr lang="en-US" altLang="en-US">
              <a:latin typeface="Arial"/>
              <a:ea typeface="Arial"/>
            </a:endParaRPr>
          </a:p>
          <a:p>
            <a:pPr marL="0" lvl="0" indent="0"/>
            <a:r>
              <a:rPr lang="en-US" altLang="en-US">
                <a:latin typeface="Arial"/>
                <a:ea typeface="Arial"/>
              </a:rPr>
              <a:t>Unless provided in the caption above, the following copyright applies to the content of this slide: © The Author 2015. Published by Oxford University Press on behalf of the International Society for Behavioral Ecology. All rights reserved. For permissions, please e-mail: journals.permissions@oup.com</a:t>
            </a:r>
            <a:endParaRPr lang="en-US" altLang="en-US">
              <a:latin typeface="Arial"/>
              <a:ea typeface="Arial"/>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5pPr>
          </a:lstStyle>
          <a:p>
            <a:pPr marL="0" lvl="0" indent="0" algn="r" eaLnBrk="1" hangingPunct="1"/>
            <a:fld id="{42B1D7BE-A3CF-425C-A24E-C9CB3004B520}"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a:extLst>
              <a:ext uri="{FF2B5EF4-FFF2-40B4-BE49-F238E27FC236}">
                <a16:creationId xmlns:a16="http://schemas.microsoft.com/office/drawing/2014/main" id="{B8998003-1E31-4241-866C-75C5B9575ADD}"/>
              </a:ext>
            </a:extLst>
          </p:cNvPr>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US" altLang="en-US"/>
              <a:t>Click to edit Master title style</a:t>
            </a:r>
          </a:p>
        </p:txBody>
      </p:sp>
      <p:sp>
        <p:nvSpPr>
          <p:cNvPr id="2054" name="Footer Placeholder 3">
            <a:extLst>
              <a:ext uri="{FF2B5EF4-FFF2-40B4-BE49-F238E27FC236}">
                <a16:creationId xmlns:a16="http://schemas.microsoft.com/office/drawing/2014/main" id="{C6460008-2D95-48E7-AC1C-DA06D43C99CA}"/>
              </a:ext>
            </a:extLst>
          </p:cNvPr>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anose="020b0604020202020204"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a:extLst>
              <a:ext uri="{FF2B5EF4-FFF2-40B4-BE49-F238E27FC236}">
                <a16:creationId xmlns:a16="http://schemas.microsoft.com/office/drawing/2014/main" id="{5E13B5E2-6B4A-1145-B6E5-30BF224D6AF3}"/>
              </a:ext>
            </a:extLst>
          </p:cNvPr>
          <p:cNvSpPr txBox="1"/>
          <p:nvPr/>
        </p:nvSpPr>
        <p:spPr bwMode="auto">
          <a:xfrm>
            <a:off x="1905000" y="6400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itchFamily="34" charset="-128"/>
              </a:defRPr>
            </a:lvl1pPr>
            <a:lvl2pPr marL="742950" indent="-285750">
              <a:defRPr>
                <a:solidFill>
                  <a:schemeClr val="tx1"/>
                </a:solidFill>
                <a:latin typeface="Arial" panose="020b0604020202020204" pitchFamily="34" charset="0"/>
                <a:ea typeface="ＭＳ Ｐゴシック" pitchFamily="34" charset="-128"/>
              </a:defRPr>
            </a:lvl2pPr>
            <a:lvl3pPr marL="1143000" indent="-228600">
              <a:defRPr>
                <a:solidFill>
                  <a:schemeClr val="tx1"/>
                </a:solidFill>
                <a:latin typeface="Arial" panose="020b0604020202020204" pitchFamily="34" charset="0"/>
                <a:ea typeface="ＭＳ Ｐゴシック" pitchFamily="34" charset="-128"/>
              </a:defRPr>
            </a:lvl3pPr>
            <a:lvl4pPr marL="1600200" indent="-228600">
              <a:defRPr>
                <a:solidFill>
                  <a:schemeClr val="tx1"/>
                </a:solidFill>
                <a:latin typeface="Arial" panose="020b0604020202020204" pitchFamily="34" charset="0"/>
                <a:ea typeface="ＭＳ Ｐゴシック" pitchFamily="34" charset="-128"/>
              </a:defRPr>
            </a:lvl4pPr>
            <a:lvl5pPr marL="2057400" indent="-228600">
              <a:defRPr>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a:extLst>
              <a:ext uri="{FF2B5EF4-FFF2-40B4-BE49-F238E27FC236}">
                <a16:creationId xmlns:a16="http://schemas.microsoft.com/office/drawing/2014/main" id="{3A59B449-7601-8440-A788-6D3FCFF97A8B}"/>
              </a:ext>
            </a:extLst>
          </p:cNvPr>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anose="020b0604020202020204"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3"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beheco/arv122"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FontTx/>
              <a:buNone/>
            </a:pPr>
            <a:r>
              <a:rPr lang="en-US" altLang="en-US" sz="1000" i="1">
                <a:solidFill>
                  <a:srgbClr val="333333"/>
                </a:solidFill>
              </a:rPr>
              <a:t>Behavioral Ecology</a:t>
            </a:r>
            <a:r>
              <a:rPr lang="en-US" altLang="en-US" sz="1000">
                <a:solidFill>
                  <a:srgbClr val="333333"/>
                </a:solidFill>
              </a:rPr>
              <a:t>, Volume 27, Issue 1, January-February 2016, Pages 55–61, </a:t>
            </a:r>
            <a:r>
              <a:rPr lang="en-US" altLang="en-US" sz="1000">
                <a:solidFill>
                  <a:srgbClr val="333333"/>
                </a:solidFill>
                <a:hlinkClick r:id="rId3"/>
              </a:rPr>
              <a:t>https://doi.org/10.1093/beheco/arv122</a:t>
            </a:r>
            <a:endParaRPr lang="en-US" altLang="en-US" sz="1000">
              <a:solidFill>
                <a:srgbClr val="333333"/>
              </a:solidFill>
            </a:endParaRPr>
          </a:p>
          <a:p>
            <a:pPr marL="0" lv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1 </a:t>
            </a:r>
            <a:r>
              <a:rPr lang="en-US" altLang="en-US" b="0"/>
              <a:t>Numbers of positive responses for (a) virgin and (b) nonvirgin females directed toward males that were ...</a:t>
            </a:r>
            <a:endParaRPr lang="en-US" altLang="en-US" b="0"/>
          </a:p>
        </p:txBody>
      </p:sp>
      <p:pic>
        <p:nvPicPr>
          <p:cNvPr id="5124" name="Picture 4"/>
          <p:cNvPicPr>
            <a:picLocks noChangeAspect="1"/>
          </p:cNvPicPr>
          <p:nvPr/>
        </p:nvPicPr>
        <p:blipFill>
          <a:blip r:embed="rId4"/>
          <a:stretch>
            <a:fillRect/>
          </a:stretch>
        </p:blipFill>
        <p:spPr>
          <a:xfrm>
            <a:off x="7904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1600200" y="1371600"/>
            <a:ext cx="5943599" cy="2414587"/>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2038</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1 Numbers of positive responses for (a) virgin and (b) nonvirgin females directed toward males that were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Nirbhay Desai (Contractor)</cp:lastModifiedBy>
  <cp:revision>159</cp:revision>
  <dcterms:created xsi:type="dcterms:W3CDTF">2015-12-31T14:57:12Z</dcterms:created>
  <dcterms:modified xsi:type="dcterms:W3CDTF">2020-04-13T05:45:01Z</dcterms:modified>
</cp:coreProperties>
</file>