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b40e879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143" name="Google Shape;143;g127b40e879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b40e879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150" name="Google Shape;150;g127b40e879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b40e87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g127b40e879a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b40e879a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61" name="Google Shape;161;g127b40e879a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b40e879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70" name="Google Shape;170;g127b40e879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b40e879a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77" name="Google Shape;177;g127b40e879a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b40e879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184" name="Google Shape;184;g127b40e879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b40e879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191" name="Google Shape;191;g127b40e879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b40e879a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197" name="Google Shape;197;g127b40e879a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d709bcd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204" name="Google Shape;204;g126d709bcd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d709bc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92" name="Google Shape;92;g126d709bcd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d709bcd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210" name="Google Shape;210;g126d709bcd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b40e87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g127b40e879a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d709bcd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</a:t>
            </a:r>
            <a:endParaRPr/>
          </a:p>
        </p:txBody>
      </p:sp>
      <p:sp>
        <p:nvSpPr>
          <p:cNvPr id="98" name="Google Shape;98;g126d709bcd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b40e879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04" name="Google Shape;104;g127b40e879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b40e879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10" name="Google Shape;110;g127b40e879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b40e879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16" name="Google Shape;116;g127b40e879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b40e87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g127b40e879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b40e879a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28" name="Google Shape;128;g127b40e879a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b40e879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Mitchell</a:t>
            </a:r>
            <a:endParaRPr/>
          </a:p>
        </p:txBody>
      </p:sp>
      <p:sp>
        <p:nvSpPr>
          <p:cNvPr id="136" name="Google Shape;136;g127b40e879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6F3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454925" y="3753941"/>
            <a:ext cx="9144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Mitchell Jones &amp; Jan Mooney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1553600" y="136623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5">
                <a:solidFill>
                  <a:schemeClr val="lt1"/>
                </a:solidFill>
              </a:rPr>
              <a:t>Covid-19 Incident Rate: </a:t>
            </a:r>
            <a:endParaRPr sz="4555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Are Vaccine Mandates Scientifically Bayes-d?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 Diagnostics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75" y="1855125"/>
            <a:ext cx="6840874" cy="42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924" y="3526963"/>
            <a:ext cx="4038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Posterior </a:t>
            </a:r>
            <a:r>
              <a:rPr lang="en-US"/>
              <a:t>- Total Effect of Mandate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1097"/>
          <a:stretch/>
        </p:blipFill>
        <p:spPr>
          <a:xfrm>
            <a:off x="2024050" y="1559075"/>
            <a:ext cx="8143875" cy="50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6F3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Direct Effect: </a:t>
            </a:r>
            <a:r>
              <a:rPr lang="en-US">
                <a:solidFill>
                  <a:schemeClr val="lt1"/>
                </a:solidFill>
              </a:rPr>
              <a:t>Index Variable and Slope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1506"/>
          <a:stretch/>
        </p:blipFill>
        <p:spPr>
          <a:xfrm>
            <a:off x="2372686" y="1690725"/>
            <a:ext cx="7545275" cy="4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838200" y="661125"/>
            <a:ext cx="10515600" cy="10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832000" y="3473425"/>
            <a:ext cx="2417700" cy="82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145400" y="5540125"/>
            <a:ext cx="2417700" cy="82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705525" y="3473425"/>
            <a:ext cx="2417700" cy="82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- Direct Effect of Mandate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3524700" y="1690925"/>
            <a:ext cx="7829100" cy="4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750" y="3346525"/>
            <a:ext cx="27432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- Direct Effect of Mandate v2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3524700" y="1690925"/>
            <a:ext cx="7829100" cy="4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75" y="3341763"/>
            <a:ext cx="27527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 Diagnostics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50" y="1740275"/>
            <a:ext cx="7142800" cy="44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3750" y="3405850"/>
            <a:ext cx="39147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Posterior - Direct Effect of Mandate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2181450" y="1746575"/>
            <a:ext cx="7829100" cy="48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50" y="868375"/>
            <a:ext cx="4638349" cy="28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2383" y="868375"/>
            <a:ext cx="4638366" cy="28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5000" y="3832400"/>
            <a:ext cx="4515157" cy="2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Having a vaccine mandate in place is a context in which there is a strong positive relationship between proportion of population at risk and COVID-19 incidence 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there is no mandate or the mandate is prohibited, the incidence rate is higher even when </a:t>
            </a:r>
            <a:r>
              <a:rPr lang="en-US"/>
              <a:t>there are fewer individuals in the state who are at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Vaccine mandates seem to help reduce overall incidence of COVID-19!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But</a:t>
            </a:r>
            <a:r>
              <a:rPr lang="en-US"/>
              <a:t> having a high proportion of individuals who are at risk is </a:t>
            </a:r>
            <a:r>
              <a:rPr i="1" lang="en-US"/>
              <a:t>still</a:t>
            </a:r>
            <a:r>
              <a:rPr lang="en-US"/>
              <a:t> associated with more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3000"/>
              <a:t>Debate around public policy actions to reduce spread of COVID-19</a:t>
            </a:r>
            <a:endParaRPr sz="30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3000"/>
              <a:t>Vaccine policy variation among US states</a:t>
            </a:r>
            <a:endParaRPr sz="3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600"/>
              <a:t>Vaccine mandated</a:t>
            </a:r>
            <a:endParaRPr sz="26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600"/>
              <a:t>Vaccine not mandated</a:t>
            </a:r>
            <a:endParaRPr sz="26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600"/>
              <a:t>Vaccine mandate prohibited</a:t>
            </a:r>
            <a:endParaRPr sz="2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600"/>
              <a:t>Variation in the proportion of population at high risk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38200" y="749950"/>
            <a:ext cx="10515600" cy="94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     &amp;       Limitations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of DAG to conceptualize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conceptually and empirically informed priors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systematic approach to investigation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lots of visualizations!</a:t>
            </a:r>
            <a:endParaRPr/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region/proximity to other states not considered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sociocultural variability not considered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potential confounds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one snapshot of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6F3B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83820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Q&amp;A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3000"/>
              <a:t>Model the direct association between vaccine policy and COVID-19 incidence rate across US states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661125"/>
            <a:ext cx="10515600" cy="10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Workflow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75" y="1690725"/>
            <a:ext cx="7048644" cy="4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1506"/>
          <a:stretch/>
        </p:blipFill>
        <p:spPr>
          <a:xfrm>
            <a:off x="2372686" y="1690725"/>
            <a:ext cx="7545275" cy="4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661125"/>
            <a:ext cx="10515600" cy="10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Datasources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Johns Hopkins University COVID-19 databases</a:t>
            </a:r>
            <a:endParaRPr sz="19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Incident rate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Proportion of </a:t>
            </a:r>
            <a:r>
              <a:rPr lang="en-US" sz="1700"/>
              <a:t>“at-risk” </a:t>
            </a:r>
            <a:r>
              <a:rPr lang="en-US" sz="1700"/>
              <a:t>adults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Vaccine mandate status</a:t>
            </a:r>
            <a:endParaRPr sz="17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Selected one point in time in February 2021, informed by:</a:t>
            </a:r>
            <a:endParaRPr sz="19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vaccine development timeline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initial testing/individual uptake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time for states to consider implementing a mandate</a:t>
            </a:r>
            <a:endParaRPr sz="17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74" y="2560624"/>
            <a:ext cx="7111199" cy="2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6F3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Total Effect: </a:t>
            </a:r>
            <a:r>
              <a:rPr lang="en-US">
                <a:solidFill>
                  <a:schemeClr val="lt1"/>
                </a:solidFill>
              </a:rPr>
              <a:t>Index Variable Only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1506"/>
          <a:stretch/>
        </p:blipFill>
        <p:spPr>
          <a:xfrm>
            <a:off x="2372686" y="1690725"/>
            <a:ext cx="7545275" cy="4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661125"/>
            <a:ext cx="10515600" cy="10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832000" y="3473425"/>
            <a:ext cx="2417700" cy="82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7657275" y="3433950"/>
            <a:ext cx="2417700" cy="828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601925"/>
            <a:ext cx="105156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- Total Effect of Mandate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1146"/>
          <a:stretch/>
        </p:blipFill>
        <p:spPr>
          <a:xfrm>
            <a:off x="3524700" y="1690925"/>
            <a:ext cx="7829100" cy="4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75" y="3437013"/>
            <a:ext cx="27813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