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gjj4vRWyDJwuYDVm2Fi6JnXZor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 name="Google Shape;2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Automatically discovering synonyms (e.g., "c vitamin", "vit c", "ascorbic acid") or misspelled variations (e.g. "viatmin c") can help to expand the query and thereby enhance the retrieval performance to find valuable information such as patient-clinical interactions and disease treatment outcomes. </a:t>
            </a:r>
            <a:endParaRPr sz="2400"/>
          </a:p>
          <a:p>
            <a:pPr marL="401637" lvl="1" indent="-285750" algn="just" rtl="0">
              <a:lnSpc>
                <a:spcPct val="107000"/>
              </a:lnSpc>
              <a:spcBef>
                <a:spcPts val="500"/>
              </a:spcBef>
              <a:spcAft>
                <a:spcPts val="0"/>
              </a:spcAft>
              <a:buClr>
                <a:schemeClr val="dk1"/>
              </a:buClr>
              <a:buSzPts val="1200"/>
              <a:buChar char="•"/>
            </a:pPr>
            <a:r>
              <a:rPr lang="en-US">
                <a:latin typeface="Arial"/>
                <a:ea typeface="Arial"/>
                <a:cs typeface="Arial"/>
                <a:sym typeface="Arial"/>
              </a:rPr>
              <a:t>Due to patient privacy and security, it's not possible to get access to raw or de-identified clinical texts thus medical terms and their aggregated co-occurrence counts extracted from raw clinical texts are becoming a popular substitute for raw clinical texts to study EMR data.</a:t>
            </a: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Existing methods include mapping query terms to a Knowledge Base (KB) to retrieving synonyms, automatic synonym extraction from large corpus of wiki, similarity models between terms (ex: vit c &amp; vitamin c), and semantic similarity models between terms using global context. </a:t>
            </a:r>
            <a:endParaRPr sz="1400">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These methods have limitations such as incomplete or out of date KBs, dissimilar looking synonyms, or a challenge of getting training data in a privacy-aware setting. To address the above limitations, the paper proposes a new method called SurfCon.</a:t>
            </a:r>
            <a:endParaRPr b="1"/>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115887" marR="24130" lvl="1" indent="0" algn="just" rtl="0">
              <a:lnSpc>
                <a:spcPct val="107000"/>
              </a:lnSpc>
              <a:spcBef>
                <a:spcPts val="0"/>
              </a:spcBef>
              <a:spcAft>
                <a:spcPts val="0"/>
              </a:spcAft>
              <a:buClr>
                <a:schemeClr val="dk1"/>
              </a:buClr>
              <a:buSzPts val="1400"/>
              <a:buFont typeface="Arial"/>
              <a:buNone/>
            </a:pPr>
            <a:r>
              <a:rPr lang="en-US">
                <a:latin typeface="Arial"/>
                <a:ea typeface="Arial"/>
                <a:cs typeface="Arial"/>
                <a:sym typeface="Arial"/>
              </a:rPr>
              <a:t>The architecture consists of the following components ( Fig1 &amp; Fig 2)  :</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Bi-level surface form encoding component: This exploits both character and word-level information to encode a medical term into a vector. It then computes a surface score of two terms based on their encoding vectors. This works well for detecting synonyms similar on surface form only.</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Context matching component: This component utilizes the co-occurrence graph as a representation of a term’s global context. Based on a training set of term’s contexts, it seeks to predict the global context of a novel term. This allows SurfCon to construct a global relational representation of new terms to the existing library of medical terms.</a:t>
            </a:r>
            <a:endParaRPr sz="1400">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p:txBody>
      </p:sp>
      <p:sp>
        <p:nvSpPr>
          <p:cNvPr id="30" name="Google Shape;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3f91df5688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Automatically discovering synonyms (e.g., "c vitamin", "vit c", "ascorbic acid") or misspelled variations (e.g. "viatmin c") can help to expand the query and thereby enhance the retrieval performance to find valuable information such as patient-clinical interactions and disease treatment outcomes. </a:t>
            </a:r>
            <a:endParaRPr sz="2400"/>
          </a:p>
          <a:p>
            <a:pPr marL="401637" lvl="1" indent="-285750" algn="just" rtl="0">
              <a:lnSpc>
                <a:spcPct val="107000"/>
              </a:lnSpc>
              <a:spcBef>
                <a:spcPts val="500"/>
              </a:spcBef>
              <a:spcAft>
                <a:spcPts val="0"/>
              </a:spcAft>
              <a:buClr>
                <a:schemeClr val="dk1"/>
              </a:buClr>
              <a:buSzPts val="1200"/>
              <a:buChar char="•"/>
            </a:pPr>
            <a:r>
              <a:rPr lang="en-US">
                <a:latin typeface="Arial"/>
                <a:ea typeface="Arial"/>
                <a:cs typeface="Arial"/>
                <a:sym typeface="Arial"/>
              </a:rPr>
              <a:t>Due to patient privacy and security, it's not possible to get access to raw or de-identified clinical texts thus medical terms and their aggregated co-occurrence counts extracted from raw clinical texts are becoming a popular substitute for raw clinical texts to study EMR data.</a:t>
            </a: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Existing methods include mapping query terms to a Knowledge Base (KB) to retrieving synonyms, automatic synonym extraction from large corpus of wiki, similarity models between terms (ex: vit c &amp; vitamin c), and semantic similarity models between terms using global context. </a:t>
            </a:r>
            <a:endParaRPr sz="1400">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These methods have limitations such as incomplete or out of date KBs, dissimilar looking synonyms, or a challenge of getting training data in a privacy-aware setting. To address the above limitations, the paper proposes a new method called SurfCon.</a:t>
            </a:r>
            <a:endParaRPr b="1"/>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115887" marR="24130" lvl="1" indent="0" algn="just" rtl="0">
              <a:lnSpc>
                <a:spcPct val="107000"/>
              </a:lnSpc>
              <a:spcBef>
                <a:spcPts val="0"/>
              </a:spcBef>
              <a:spcAft>
                <a:spcPts val="0"/>
              </a:spcAft>
              <a:buSzPts val="1400"/>
              <a:buNone/>
            </a:pPr>
            <a:r>
              <a:rPr lang="en-US">
                <a:latin typeface="Arial"/>
                <a:ea typeface="Arial"/>
                <a:cs typeface="Arial"/>
                <a:sym typeface="Arial"/>
              </a:rPr>
              <a:t>The architecture consists of the following components ( Fig1 &amp; Fig 2)  :</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Bi-level surface form encoding component: This exploits both character and word-level information to encode a medical term into a vector. It then computes a surface score of two terms based on their encoding vectors. This works well for detecting synonyms similar on surface form only.</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Context matching component: This component utilizes the co-occurrence graph as a representation of a term’s global context. Based on a training set of term’s contexts, it seeks to predict the global context of a novel term. This allows SurfCon to construct a global relational representation of new terms to the existing library of medical terms.</a:t>
            </a:r>
            <a:endParaRPr sz="1400">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p:txBody>
      </p:sp>
      <p:sp>
        <p:nvSpPr>
          <p:cNvPr id="42" name="Google Shape;42;g23f91df5688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Automatically discovering synonyms (e.g., "c vitamin", "vit c", "ascorbic acid") or misspelled variations (e.g. "viatmin c") can help to expand the query and thereby enhance the retrieval performance to find valuable information such as patient-clinical interactions and disease treatment outcomes. </a:t>
            </a:r>
            <a:endParaRPr sz="2400"/>
          </a:p>
          <a:p>
            <a:pPr marL="401637" lvl="1" indent="-285750" algn="just" rtl="0">
              <a:lnSpc>
                <a:spcPct val="107000"/>
              </a:lnSpc>
              <a:spcBef>
                <a:spcPts val="500"/>
              </a:spcBef>
              <a:spcAft>
                <a:spcPts val="0"/>
              </a:spcAft>
              <a:buClr>
                <a:schemeClr val="dk1"/>
              </a:buClr>
              <a:buSzPts val="1200"/>
              <a:buChar char="•"/>
            </a:pPr>
            <a:r>
              <a:rPr lang="en-US">
                <a:latin typeface="Arial"/>
                <a:ea typeface="Arial"/>
                <a:cs typeface="Arial"/>
                <a:sym typeface="Arial"/>
              </a:rPr>
              <a:t>Due to patient privacy and security, it's not possible to get access to raw or de-identified clinical texts thus medical terms and their aggregated co-occurrence counts extracted from raw clinical texts are becoming a popular substitute for raw clinical texts to study EMR data.</a:t>
            </a: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Existing methods include mapping query terms to a Knowledge Base (KB) to retrieving synonyms, automatic synonym extraction from large corpus of wiki, similarity models between terms (ex: vit c &amp; vitamin c), and semantic similarity models between terms using global context. </a:t>
            </a:r>
            <a:endParaRPr sz="1400">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These methods have limitations such as incomplete or out of date KBs, dissimilar looking synonyms, or a challenge of getting training data in a privacy-aware setting. To address the above limitations, the paper proposes a new method called SurfCon.</a:t>
            </a:r>
            <a:endParaRPr b="1"/>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115887" marR="24130" lvl="1" indent="0" algn="just" rtl="0">
              <a:lnSpc>
                <a:spcPct val="107000"/>
              </a:lnSpc>
              <a:spcBef>
                <a:spcPts val="0"/>
              </a:spcBef>
              <a:spcAft>
                <a:spcPts val="0"/>
              </a:spcAft>
              <a:buSzPts val="1400"/>
              <a:buNone/>
            </a:pPr>
            <a:r>
              <a:rPr lang="en-US">
                <a:latin typeface="Arial"/>
                <a:ea typeface="Arial"/>
                <a:cs typeface="Arial"/>
                <a:sym typeface="Arial"/>
              </a:rPr>
              <a:t>The architecture consists of the following components ( Fig1 &amp; Fig 2)  :</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Bi-level surface form encoding component: This exploits both character and word-level information to encode a medical term into a vector. It then computes a surface score of two terms based on their encoding vectors. This works well for detecting synonyms similar on surface form only.</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Context matching component: This component utilizes the co-occurrence graph as a representation of a term’s global context. Based on a training set of term’s contexts, it seeks to predict the global context of a novel term. This allows SurfCon to construct a global relational representation of new terms to the existing library of medical terms.</a:t>
            </a:r>
            <a:endParaRPr sz="1400">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p:txBody>
      </p:sp>
      <p:sp>
        <p:nvSpPr>
          <p:cNvPr id="53" name="Google Shape;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Automatically discovering synonyms (e.g., "c vitamin", "vit c", "ascorbic acid") or misspelled variations (e.g. "viatmin c") can help to expand the query and thereby enhance the retrieval performance to find valuable information such as patient-clinical interactions and disease treatment outcomes. </a:t>
            </a:r>
            <a:endParaRPr sz="2400"/>
          </a:p>
          <a:p>
            <a:pPr marL="401637" lvl="1" indent="-285750" algn="just" rtl="0">
              <a:lnSpc>
                <a:spcPct val="107000"/>
              </a:lnSpc>
              <a:spcBef>
                <a:spcPts val="500"/>
              </a:spcBef>
              <a:spcAft>
                <a:spcPts val="0"/>
              </a:spcAft>
              <a:buClr>
                <a:schemeClr val="dk1"/>
              </a:buClr>
              <a:buSzPts val="1200"/>
              <a:buChar char="•"/>
            </a:pPr>
            <a:r>
              <a:rPr lang="en-US">
                <a:latin typeface="Arial"/>
                <a:ea typeface="Arial"/>
                <a:cs typeface="Arial"/>
                <a:sym typeface="Arial"/>
              </a:rPr>
              <a:t>Due to patient privacy and security, it's not possible to get access to raw or de-identified clinical texts thus medical terms and their aggregated co-occurrence counts extracted from raw clinical texts are becoming a popular substitute for raw clinical texts to study EMR data.</a:t>
            </a: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Existing methods include mapping query terms to a Knowledge Base (KB) to retrieving synonyms, automatic synonym extraction from large corpus of wiki, similarity models between terms (ex: vit c &amp; vitamin c), and semantic similarity models between terms using global context. </a:t>
            </a:r>
            <a:endParaRPr sz="1400">
              <a:latin typeface="Arial"/>
              <a:ea typeface="Arial"/>
              <a:cs typeface="Arial"/>
              <a:sym typeface="Arial"/>
            </a:endParaRPr>
          </a:p>
          <a:p>
            <a:pPr marL="401637"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These methods have limitations such as incomplete or out of date KBs, dissimilar looking synonyms, or a challenge of getting training data in a privacy-aware setting. To address the above limitations, the paper proposes a new method called SurfCon.</a:t>
            </a:r>
            <a:endParaRPr b="1"/>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a:p>
            <a:pPr marL="115887" marR="24130" lvl="1" indent="0" algn="just" rtl="0">
              <a:lnSpc>
                <a:spcPct val="107000"/>
              </a:lnSpc>
              <a:spcBef>
                <a:spcPts val="0"/>
              </a:spcBef>
              <a:spcAft>
                <a:spcPts val="0"/>
              </a:spcAft>
              <a:buSzPts val="1400"/>
              <a:buNone/>
            </a:pPr>
            <a:r>
              <a:rPr lang="en-US">
                <a:latin typeface="Arial"/>
                <a:ea typeface="Arial"/>
                <a:cs typeface="Arial"/>
                <a:sym typeface="Arial"/>
              </a:rPr>
              <a:t>The architecture consists of the following components ( Fig1 &amp; Fig 2)  :</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Bi-level surface form encoding component: This exploits both character and word-level information to encode a medical term into a vector. It then computes a surface score of two terms based on their encoding vectors. This works well for detecting synonyms similar on surface form only.</a:t>
            </a:r>
            <a:endParaRPr sz="1400">
              <a:latin typeface="Arial"/>
              <a:ea typeface="Arial"/>
              <a:cs typeface="Arial"/>
              <a:sym typeface="Arial"/>
            </a:endParaRPr>
          </a:p>
          <a:p>
            <a:pPr marL="401637" marR="24130" lvl="1" indent="-285750" algn="just" rtl="0">
              <a:lnSpc>
                <a:spcPct val="107000"/>
              </a:lnSpc>
              <a:spcBef>
                <a:spcPts val="0"/>
              </a:spcBef>
              <a:spcAft>
                <a:spcPts val="0"/>
              </a:spcAft>
              <a:buClr>
                <a:schemeClr val="dk1"/>
              </a:buClr>
              <a:buSzPts val="1200"/>
              <a:buChar char="•"/>
            </a:pPr>
            <a:r>
              <a:rPr lang="en-US">
                <a:latin typeface="Arial"/>
                <a:ea typeface="Arial"/>
                <a:cs typeface="Arial"/>
                <a:sym typeface="Arial"/>
              </a:rPr>
              <a:t>Context matching component: This component utilizes the co-occurrence graph as a representation of a term’s global context. Based on a training set of term’s contexts, it seeks to predict the global context of a novel term. This allows SurfCon to construct a global relational representation of new terms to the existing library of medical terms.</a:t>
            </a:r>
            <a:endParaRPr sz="1400">
              <a:latin typeface="Arial"/>
              <a:ea typeface="Arial"/>
              <a:cs typeface="Arial"/>
              <a:sym typeface="Arial"/>
            </a:endParaRPr>
          </a:p>
          <a:p>
            <a:pPr marL="0" lvl="0" indent="0" algn="just" rtl="0">
              <a:lnSpc>
                <a:spcPct val="107000"/>
              </a:lnSpc>
              <a:spcBef>
                <a:spcPts val="500"/>
              </a:spcBef>
              <a:spcAft>
                <a:spcPts val="0"/>
              </a:spcAft>
              <a:buSzPts val="1400"/>
              <a:buNone/>
            </a:pPr>
            <a:endParaRPr>
              <a:latin typeface="Arial"/>
              <a:ea typeface="Arial"/>
              <a:cs typeface="Arial"/>
              <a:sym typeface="Arial"/>
            </a:endParaRPr>
          </a:p>
        </p:txBody>
      </p:sp>
      <p:sp>
        <p:nvSpPr>
          <p:cNvPr id="64" name="Google Shape;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8"/>
          <p:cNvSpPr>
            <a:spLocks noGrp="1"/>
          </p:cNvSpPr>
          <p:nvPr>
            <p:ph type="pic" idx="2"/>
          </p:nvPr>
        </p:nvSpPr>
        <p:spPr>
          <a:xfrm>
            <a:off x="9737725" y="5818188"/>
            <a:ext cx="2073275" cy="784225"/>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m109%7D@illino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l.acm.org/doi/pdf/10.1145/3292500.333089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7" name="Google Shape;27;p1"/>
          <p:cNvSpPr txBox="1">
            <a:spLocks noGrp="1"/>
          </p:cNvSpPr>
          <p:nvPr>
            <p:ph type="body" idx="1"/>
          </p:nvPr>
        </p:nvSpPr>
        <p:spPr>
          <a:xfrm>
            <a:off x="942373" y="128161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endParaRPr sz="1800">
              <a:latin typeface="Calibri"/>
              <a:ea typeface="Calibri"/>
              <a:cs typeface="Calibri"/>
              <a:sym typeface="Calibri"/>
            </a:endParaRPr>
          </a:p>
          <a:p>
            <a:pPr marL="0" lvl="0" indent="0" algn="ctr" rtl="0">
              <a:lnSpc>
                <a:spcPct val="90000"/>
              </a:lnSpc>
              <a:spcBef>
                <a:spcPts val="1000"/>
              </a:spcBef>
              <a:spcAft>
                <a:spcPts val="0"/>
              </a:spcAft>
              <a:buClr>
                <a:schemeClr val="dk1"/>
              </a:buClr>
              <a:buSzPct val="100000"/>
              <a:buNone/>
            </a:pPr>
            <a:r>
              <a:rPr lang="en-US" sz="3600">
                <a:latin typeface="Calibri"/>
                <a:ea typeface="Calibri"/>
                <a:cs typeface="Calibri"/>
                <a:sym typeface="Calibri"/>
              </a:rPr>
              <a:t>CS598 DLH Project, Summer 2023</a:t>
            </a:r>
            <a:endParaRPr/>
          </a:p>
          <a:p>
            <a:pPr marL="0" lvl="0" indent="0" algn="ctr" rtl="0">
              <a:lnSpc>
                <a:spcPct val="90000"/>
              </a:lnSpc>
              <a:spcBef>
                <a:spcPts val="1000"/>
              </a:spcBef>
              <a:spcAft>
                <a:spcPts val="0"/>
              </a:spcAft>
              <a:buClr>
                <a:schemeClr val="dk1"/>
              </a:buClr>
              <a:buSzPct val="100000"/>
              <a:buNone/>
            </a:pPr>
            <a:endParaRPr sz="1800">
              <a:latin typeface="Calibri"/>
              <a:ea typeface="Calibri"/>
              <a:cs typeface="Calibri"/>
              <a:sym typeface="Calibri"/>
            </a:endParaRPr>
          </a:p>
          <a:p>
            <a:pPr marL="0" lvl="0" indent="0" algn="ctr" rtl="0">
              <a:lnSpc>
                <a:spcPct val="90000"/>
              </a:lnSpc>
              <a:spcBef>
                <a:spcPts val="1000"/>
              </a:spcBef>
              <a:spcAft>
                <a:spcPts val="0"/>
              </a:spcAft>
              <a:buClr>
                <a:schemeClr val="dk1"/>
              </a:buClr>
              <a:buSzPct val="100000"/>
              <a:buNone/>
            </a:pPr>
            <a:r>
              <a:rPr lang="en-US" sz="2100" b="1">
                <a:latin typeface="Calibri"/>
                <a:ea typeface="Calibri"/>
                <a:cs typeface="Calibri"/>
                <a:sym typeface="Calibri"/>
              </a:rPr>
              <a:t>Project Presentation by Mitch &amp; Sathish</a:t>
            </a:r>
            <a:endParaRPr/>
          </a:p>
          <a:p>
            <a:pPr marL="0" lvl="0" indent="0" algn="ctr" rtl="0">
              <a:lnSpc>
                <a:spcPct val="90000"/>
              </a:lnSpc>
              <a:spcBef>
                <a:spcPts val="1000"/>
              </a:spcBef>
              <a:spcAft>
                <a:spcPts val="0"/>
              </a:spcAft>
              <a:buClr>
                <a:srgbClr val="0070C0"/>
              </a:buClr>
              <a:buSzPct val="100000"/>
              <a:buNone/>
            </a:pPr>
            <a:r>
              <a:rPr lang="en-US" sz="1800" b="0" i="0" u="sng" strike="noStrike">
                <a:solidFill>
                  <a:srgbClr val="0070C0"/>
                </a:solidFill>
                <a:latin typeface="Courier New"/>
                <a:ea typeface="Courier New"/>
                <a:cs typeface="Courier New"/>
                <a:sym typeface="Courier New"/>
              </a:rPr>
              <a:t>{sbrama2, </a:t>
            </a:r>
            <a:r>
              <a:rPr lang="en-US" sz="1800" b="0" i="0" u="sng" strike="noStrike">
                <a:solidFill>
                  <a:srgbClr val="0070C0"/>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mm109}@illinois.edu</a:t>
            </a:r>
            <a:endParaRPr sz="1800" b="0" i="0" u="sng" strike="noStrike">
              <a:solidFill>
                <a:srgbClr val="0070C0"/>
              </a:solidFill>
              <a:latin typeface="Courier New"/>
              <a:ea typeface="Courier New"/>
              <a:cs typeface="Courier New"/>
              <a:sym typeface="Courier New"/>
            </a:endParaRPr>
          </a:p>
          <a:p>
            <a:pPr marL="1965960" marR="2194560" lvl="0" indent="0" algn="ctr" rtl="0">
              <a:lnSpc>
                <a:spcPct val="90000"/>
              </a:lnSpc>
              <a:spcBef>
                <a:spcPts val="0"/>
              </a:spcBef>
              <a:spcAft>
                <a:spcPts val="0"/>
              </a:spcAft>
              <a:buClr>
                <a:schemeClr val="dk1"/>
              </a:buClr>
              <a:buSzPct val="100000"/>
              <a:buNone/>
            </a:pPr>
            <a:endParaRPr sz="1700" b="0" i="0" u="none" strike="noStrike">
              <a:solidFill>
                <a:srgbClr val="000000"/>
              </a:solidFill>
            </a:endParaRPr>
          </a:p>
          <a:p>
            <a:pPr marL="1965960" marR="2194560" lvl="0" indent="0" algn="ctr" rtl="0">
              <a:lnSpc>
                <a:spcPct val="90000"/>
              </a:lnSpc>
              <a:spcBef>
                <a:spcPts val="0"/>
              </a:spcBef>
              <a:spcAft>
                <a:spcPts val="0"/>
              </a:spcAft>
              <a:buClr>
                <a:srgbClr val="000000"/>
              </a:buClr>
              <a:buSzPct val="100000"/>
              <a:buNone/>
            </a:pPr>
            <a:r>
              <a:rPr lang="en-US" sz="1700" b="0" i="0" u="none" strike="noStrike">
                <a:solidFill>
                  <a:srgbClr val="000000"/>
                </a:solidFill>
              </a:rPr>
              <a:t>Group ID: 195 </a:t>
            </a:r>
            <a:endParaRPr sz="1700" b="0"/>
          </a:p>
          <a:p>
            <a:pPr marL="1965960" marR="2194560" lvl="0" indent="0" algn="ctr" rtl="0">
              <a:lnSpc>
                <a:spcPct val="90000"/>
              </a:lnSpc>
              <a:spcBef>
                <a:spcPts val="0"/>
              </a:spcBef>
              <a:spcAft>
                <a:spcPts val="0"/>
              </a:spcAft>
              <a:buClr>
                <a:srgbClr val="000000"/>
              </a:buClr>
              <a:buSzPct val="100000"/>
              <a:buNone/>
            </a:pPr>
            <a:r>
              <a:rPr lang="en-US" sz="1700" b="0" i="0" u="none" strike="noStrike">
                <a:solidFill>
                  <a:srgbClr val="000000"/>
                </a:solidFill>
              </a:rPr>
              <a:t>Paper ID: 175</a:t>
            </a:r>
            <a:endParaRPr sz="1700" b="0"/>
          </a:p>
          <a:p>
            <a:pPr marL="228600" lvl="0" indent="-228600" algn="l" rtl="0">
              <a:lnSpc>
                <a:spcPct val="90000"/>
              </a:lnSpc>
              <a:spcBef>
                <a:spcPts val="1000"/>
              </a:spcBef>
              <a:spcAft>
                <a:spcPts val="0"/>
              </a:spcAft>
              <a:buClr>
                <a:schemeClr val="dk1"/>
              </a:buClr>
              <a:buSzPct val="100000"/>
              <a:buChar char="•"/>
            </a:pPr>
            <a:br>
              <a:rPr lang="en-US" sz="1200"/>
            </a:br>
            <a:endParaRPr sz="1800">
              <a:latin typeface="Calibri"/>
              <a:ea typeface="Calibri"/>
              <a:cs typeface="Calibri"/>
              <a:sym typeface="Calibri"/>
            </a:endParaRPr>
          </a:p>
          <a:p>
            <a:pPr marL="0" lvl="0" indent="0" algn="ctr" rtl="0">
              <a:lnSpc>
                <a:spcPct val="90000"/>
              </a:lnSpc>
              <a:spcBef>
                <a:spcPts val="1000"/>
              </a:spcBef>
              <a:spcAft>
                <a:spcPts val="0"/>
              </a:spcAft>
              <a:buClr>
                <a:schemeClr val="dk1"/>
              </a:buClr>
              <a:buSzPct val="100000"/>
              <a:buNone/>
            </a:pPr>
            <a:r>
              <a:rPr lang="en-US" sz="1800" b="1">
                <a:latin typeface="Calibri"/>
                <a:ea typeface="Calibri"/>
                <a:cs typeface="Calibri"/>
                <a:sym typeface="Calibri"/>
              </a:rPr>
              <a:t>Paper :  </a:t>
            </a:r>
            <a:endParaRPr/>
          </a:p>
          <a:p>
            <a:pPr marL="0" lvl="0" indent="0" algn="ctr" rtl="0">
              <a:lnSpc>
                <a:spcPct val="90000"/>
              </a:lnSpc>
              <a:spcBef>
                <a:spcPts val="1000"/>
              </a:spcBef>
              <a:spcAft>
                <a:spcPts val="0"/>
              </a:spcAft>
              <a:buClr>
                <a:srgbClr val="000000"/>
              </a:buClr>
              <a:buSzPct val="100000"/>
              <a:buNone/>
            </a:pPr>
            <a:r>
              <a:rPr lang="en-US" sz="1800" b="0" i="0" u="none" strike="noStrike">
                <a:solidFill>
                  <a:srgbClr val="000000"/>
                </a:solidFill>
                <a:latin typeface="Times New Roman"/>
                <a:ea typeface="Times New Roman"/>
                <a:cs typeface="Times New Roman"/>
                <a:sym typeface="Times New Roman"/>
              </a:rPr>
              <a:t>SurfCon: Synonym Discovery on Privacy-Aware Clinical Data, </a:t>
            </a:r>
            <a:endParaRPr sz="1800" b="0" i="0" u="none" strike="noStrike">
              <a:solidFill>
                <a:srgbClr val="0070C0"/>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0000"/>
              </a:buClr>
              <a:buSzPct val="100000"/>
              <a:buNone/>
            </a:pPr>
            <a:r>
              <a:rPr lang="en-US" sz="1800" b="0" i="0" u="none" strike="noStrike">
                <a:solidFill>
                  <a:srgbClr val="000000"/>
                </a:solidFill>
                <a:latin typeface="Times New Roman"/>
                <a:ea typeface="Times New Roman"/>
                <a:cs typeface="Times New Roman"/>
                <a:sym typeface="Times New Roman"/>
              </a:rPr>
              <a:t>Proceedings of the 25th ACM SIGKDD International Conference on Knowledge Discovery</a:t>
            </a:r>
            <a:endParaRPr sz="1600" i="1">
              <a:latin typeface="Calibri"/>
              <a:ea typeface="Calibri"/>
              <a:cs typeface="Calibri"/>
              <a:sym typeface="Calibri"/>
            </a:endParaRPr>
          </a:p>
          <a:p>
            <a:pPr marL="0" lvl="0" indent="0" algn="ctr" rtl="0">
              <a:lnSpc>
                <a:spcPct val="90000"/>
              </a:lnSpc>
              <a:spcBef>
                <a:spcPts val="1000"/>
              </a:spcBef>
              <a:spcAft>
                <a:spcPts val="0"/>
              </a:spcAft>
              <a:buClr>
                <a:schemeClr val="dk1"/>
              </a:buClr>
              <a:buSzPct val="100000"/>
              <a:buNone/>
            </a:pPr>
            <a:endParaRPr sz="1600" i="1">
              <a:latin typeface="Calibri"/>
              <a:ea typeface="Calibri"/>
              <a:cs typeface="Calibri"/>
              <a:sym typeface="Calibri"/>
            </a:endParaRPr>
          </a:p>
          <a:p>
            <a:pPr marL="0" lvl="0" indent="0" algn="ctr" rtl="0">
              <a:lnSpc>
                <a:spcPct val="90000"/>
              </a:lnSpc>
              <a:spcBef>
                <a:spcPts val="1000"/>
              </a:spcBef>
              <a:spcAft>
                <a:spcPts val="0"/>
              </a:spcAft>
              <a:buClr>
                <a:schemeClr val="dk1"/>
              </a:buClr>
              <a:buSzPct val="100000"/>
              <a:buNone/>
            </a:pPr>
            <a:r>
              <a:rPr lang="en-US" sz="1600" i="1">
                <a:latin typeface="Calibri"/>
                <a:ea typeface="Calibri"/>
                <a:cs typeface="Calibri"/>
                <a:sym typeface="Calibri"/>
              </a:rPr>
              <a:t>Link to Paper : </a:t>
            </a:r>
            <a:r>
              <a:rPr lang="en-US" sz="1600" b="0" i="0" u="sng" strike="noStrike">
                <a:solidFill>
                  <a:srgbClr val="0070C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https://dl.acm.org/doi/pdf/10.1145/3292500.3330894</a:t>
            </a:r>
            <a:r>
              <a:rPr lang="en-US" sz="1600" b="0" i="0" u="none" strike="noStrike">
                <a:solidFill>
                  <a:srgbClr val="0070C0"/>
                </a:solidFill>
                <a:latin typeface="Times New Roman"/>
                <a:ea typeface="Times New Roman"/>
                <a:cs typeface="Times New Roman"/>
                <a:sym typeface="Times New Roman"/>
              </a:rPr>
              <a:t>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2"/>
          <p:cNvSpPr txBox="1">
            <a:spLocks noGrp="1"/>
          </p:cNvSpPr>
          <p:nvPr>
            <p:ph type="title"/>
          </p:nvPr>
        </p:nvSpPr>
        <p:spPr>
          <a:xfrm>
            <a:off x="517478" y="475557"/>
            <a:ext cx="2021100" cy="52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b="1"/>
              <a:t>Problem</a:t>
            </a:r>
            <a:endParaRPr sz="2400"/>
          </a:p>
        </p:txBody>
      </p:sp>
      <p:pic>
        <p:nvPicPr>
          <p:cNvPr id="33" name="Google Shape;33;p2"/>
          <p:cNvPicPr preferRelativeResize="0"/>
          <p:nvPr/>
        </p:nvPicPr>
        <p:blipFill>
          <a:blip r:embed="rId3">
            <a:alphaModFix/>
          </a:blip>
          <a:stretch>
            <a:fillRect/>
          </a:stretch>
        </p:blipFill>
        <p:spPr>
          <a:xfrm>
            <a:off x="7651825" y="3745525"/>
            <a:ext cx="3499425" cy="2739675"/>
          </a:xfrm>
          <a:prstGeom prst="rect">
            <a:avLst/>
          </a:prstGeom>
          <a:noFill/>
          <a:ln>
            <a:noFill/>
          </a:ln>
        </p:spPr>
      </p:pic>
      <p:sp>
        <p:nvSpPr>
          <p:cNvPr id="34" name="Google Shape;34;p2"/>
          <p:cNvSpPr txBox="1"/>
          <p:nvPr/>
        </p:nvSpPr>
        <p:spPr>
          <a:xfrm>
            <a:off x="625350" y="952525"/>
            <a:ext cx="5737800" cy="3329700"/>
          </a:xfrm>
          <a:prstGeom prst="rect">
            <a:avLst/>
          </a:prstGeom>
          <a:noFill/>
          <a:ln>
            <a:noFill/>
          </a:ln>
        </p:spPr>
        <p:txBody>
          <a:bodyPr spcFirstLastPara="1" wrap="square" lIns="91425" tIns="91425" rIns="91425" bIns="91425" anchor="t" anchorCtr="0">
            <a:spAutoFit/>
          </a:bodyPr>
          <a:lstStyle/>
          <a:p>
            <a:pPr marL="457200" lvl="0" indent="-330200" algn="l" rtl="0">
              <a:lnSpc>
                <a:spcPct val="107000"/>
              </a:lnSpc>
              <a:spcBef>
                <a:spcPts val="500"/>
              </a:spcBef>
              <a:spcAft>
                <a:spcPts val="0"/>
              </a:spcAft>
              <a:buSzPts val="1600"/>
              <a:buChar char="●"/>
            </a:pPr>
            <a:r>
              <a:rPr lang="en-US" sz="1600">
                <a:solidFill>
                  <a:schemeClr val="dk1"/>
                </a:solidFill>
              </a:rPr>
              <a:t>Automatically discovering synonyms (e.g., "c vitamin", "vit c", "ascorbic acid") or misspelled variations (e.g. "viatmin c") can help  find valuable information such as patient-clinical interactions and disease treatment outcomes.</a:t>
            </a:r>
            <a:br>
              <a:rPr lang="en-US" sz="1600">
                <a:solidFill>
                  <a:schemeClr val="dk1"/>
                </a:solidFill>
              </a:rPr>
            </a:br>
            <a:r>
              <a:rPr lang="en-US" sz="1600">
                <a:solidFill>
                  <a:schemeClr val="dk1"/>
                </a:solidFill>
              </a:rPr>
              <a:t> </a:t>
            </a:r>
            <a:endParaRPr sz="1600"/>
          </a:p>
          <a:p>
            <a:pPr marL="457200" marR="25400" lvl="0" indent="-330200" algn="l" rtl="0">
              <a:lnSpc>
                <a:spcPct val="107000"/>
              </a:lnSpc>
              <a:spcBef>
                <a:spcPts val="0"/>
              </a:spcBef>
              <a:spcAft>
                <a:spcPts val="0"/>
              </a:spcAft>
              <a:buSzPts val="1600"/>
              <a:buChar char="●"/>
            </a:pPr>
            <a:r>
              <a:rPr lang="en-US" sz="1600"/>
              <a:t>Documentation of medical terms in unstructured fields is error prone and often captured in shorthand</a:t>
            </a:r>
            <a:br>
              <a:rPr lang="en-US" sz="1600"/>
            </a:br>
            <a:endParaRPr sz="1600"/>
          </a:p>
          <a:p>
            <a:pPr marL="457200" marR="25400" lvl="0" indent="-330200" algn="l" rtl="0">
              <a:lnSpc>
                <a:spcPct val="107000"/>
              </a:lnSpc>
              <a:spcBef>
                <a:spcPts val="0"/>
              </a:spcBef>
              <a:spcAft>
                <a:spcPts val="0"/>
              </a:spcAft>
              <a:buSzPts val="1600"/>
              <a:buChar char="●"/>
            </a:pPr>
            <a:r>
              <a:rPr lang="en-US" sz="1600"/>
              <a:t>Current taxonomies (e.g. UMLS) help to group medical concepts, but do not bridge the gap to this noisy documentation</a:t>
            </a:r>
            <a:endParaRPr/>
          </a:p>
        </p:txBody>
      </p:sp>
      <p:sp>
        <p:nvSpPr>
          <p:cNvPr id="35" name="Google Shape;35;p2"/>
          <p:cNvSpPr txBox="1">
            <a:spLocks noGrp="1"/>
          </p:cNvSpPr>
          <p:nvPr>
            <p:ph type="title"/>
          </p:nvPr>
        </p:nvSpPr>
        <p:spPr>
          <a:xfrm>
            <a:off x="517428" y="4402107"/>
            <a:ext cx="2021100" cy="52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b="1"/>
              <a:t>Solution</a:t>
            </a:r>
            <a:endParaRPr sz="2400"/>
          </a:p>
        </p:txBody>
      </p:sp>
      <p:sp>
        <p:nvSpPr>
          <p:cNvPr id="36" name="Google Shape;36;p2"/>
          <p:cNvSpPr txBox="1"/>
          <p:nvPr/>
        </p:nvSpPr>
        <p:spPr>
          <a:xfrm>
            <a:off x="625350" y="4852100"/>
            <a:ext cx="5737800" cy="1866600"/>
          </a:xfrm>
          <a:prstGeom prst="rect">
            <a:avLst/>
          </a:prstGeom>
          <a:noFill/>
          <a:ln>
            <a:noFill/>
          </a:ln>
        </p:spPr>
        <p:txBody>
          <a:bodyPr spcFirstLastPara="1" wrap="square" lIns="91425" tIns="91425" rIns="91425" bIns="91425" anchor="t" anchorCtr="0">
            <a:spAutoFit/>
          </a:bodyPr>
          <a:lstStyle/>
          <a:p>
            <a:pPr marL="457200" marR="25400" lvl="0" indent="-330200" algn="l" rtl="0">
              <a:lnSpc>
                <a:spcPct val="107000"/>
              </a:lnSpc>
              <a:spcBef>
                <a:spcPts val="800"/>
              </a:spcBef>
              <a:spcAft>
                <a:spcPts val="0"/>
              </a:spcAft>
              <a:buSzPts val="1600"/>
              <a:buChar char="●"/>
            </a:pPr>
            <a:r>
              <a:rPr lang="en-US" sz="1600"/>
              <a:t>Utilize co-occurrence data of medical terms in clinical notes to build a robust synonym generation model</a:t>
            </a:r>
            <a:br>
              <a:rPr lang="en-US" sz="1600"/>
            </a:br>
            <a:endParaRPr sz="1600"/>
          </a:p>
          <a:p>
            <a:pPr marL="457200" marR="25400" lvl="0" indent="-330200" algn="l" rtl="0">
              <a:lnSpc>
                <a:spcPct val="107000"/>
              </a:lnSpc>
              <a:spcBef>
                <a:spcPts val="0"/>
              </a:spcBef>
              <a:spcAft>
                <a:spcPts val="0"/>
              </a:spcAft>
              <a:buSzPts val="1600"/>
              <a:buChar char="●"/>
            </a:pPr>
            <a:r>
              <a:rPr lang="en-US" sz="1600"/>
              <a:t>Consider visual similarity of terms and semantic similarity </a:t>
            </a:r>
            <a:endParaRPr sz="1600"/>
          </a:p>
          <a:p>
            <a:pPr marL="457200" marR="25400" lvl="0" indent="0" algn="l" rtl="0">
              <a:lnSpc>
                <a:spcPct val="107000"/>
              </a:lnSpc>
              <a:spcBef>
                <a:spcPts val="800"/>
              </a:spcBef>
              <a:spcAft>
                <a:spcPts val="0"/>
              </a:spcAft>
              <a:buNone/>
            </a:pPr>
            <a:endParaRPr sz="1700"/>
          </a:p>
        </p:txBody>
      </p:sp>
      <p:pic>
        <p:nvPicPr>
          <p:cNvPr id="37" name="Google Shape;37;p2"/>
          <p:cNvPicPr preferRelativeResize="0"/>
          <p:nvPr/>
        </p:nvPicPr>
        <p:blipFill rotWithShape="1">
          <a:blip r:embed="rId4">
            <a:alphaModFix/>
          </a:blip>
          <a:srcRect r="4689" b="4689"/>
          <a:stretch/>
        </p:blipFill>
        <p:spPr>
          <a:xfrm>
            <a:off x="7832964" y="586105"/>
            <a:ext cx="3137126" cy="2247468"/>
          </a:xfrm>
          <a:prstGeom prst="rect">
            <a:avLst/>
          </a:prstGeom>
          <a:noFill/>
          <a:ln w="19050" cap="flat" cmpd="sng">
            <a:solidFill>
              <a:schemeClr val="dk2"/>
            </a:solidFill>
            <a:prstDash val="solid"/>
            <a:round/>
            <a:headEnd type="none" w="sm" len="sm"/>
            <a:tailEnd type="none" w="sm" len="sm"/>
          </a:ln>
        </p:spPr>
      </p:pic>
      <p:cxnSp>
        <p:nvCxnSpPr>
          <p:cNvPr id="38" name="Google Shape;38;p2"/>
          <p:cNvCxnSpPr/>
          <p:nvPr/>
        </p:nvCxnSpPr>
        <p:spPr>
          <a:xfrm>
            <a:off x="6649325" y="739725"/>
            <a:ext cx="0" cy="5454900"/>
          </a:xfrm>
          <a:prstGeom prst="straightConnector1">
            <a:avLst/>
          </a:prstGeom>
          <a:noFill/>
          <a:ln w="38100" cap="flat" cmpd="sng">
            <a:solidFill>
              <a:schemeClr val="accent2"/>
            </a:solidFill>
            <a:prstDash val="solid"/>
            <a:round/>
            <a:headEnd type="none" w="med" len="med"/>
            <a:tailEnd type="none" w="med" len="med"/>
          </a:ln>
        </p:spPr>
      </p:cxnSp>
      <p:sp>
        <p:nvSpPr>
          <p:cNvPr id="39" name="Google Shape;39;p2"/>
          <p:cNvSpPr/>
          <p:nvPr/>
        </p:nvSpPr>
        <p:spPr>
          <a:xfrm>
            <a:off x="9222125" y="3026450"/>
            <a:ext cx="358800" cy="526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g23f91df5688_0_21"/>
          <p:cNvSpPr txBox="1">
            <a:spLocks noGrp="1"/>
          </p:cNvSpPr>
          <p:nvPr>
            <p:ph type="title"/>
          </p:nvPr>
        </p:nvSpPr>
        <p:spPr>
          <a:xfrm>
            <a:off x="517478" y="475557"/>
            <a:ext cx="2021100" cy="52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b="1"/>
              <a:t>Approach</a:t>
            </a:r>
            <a:endParaRPr sz="2400"/>
          </a:p>
        </p:txBody>
      </p:sp>
      <p:pic>
        <p:nvPicPr>
          <p:cNvPr id="45" name="Google Shape;45;g23f91df5688_0_21"/>
          <p:cNvPicPr preferRelativeResize="0"/>
          <p:nvPr/>
        </p:nvPicPr>
        <p:blipFill rotWithShape="1">
          <a:blip r:embed="rId3">
            <a:alphaModFix/>
          </a:blip>
          <a:srcRect l="22536" t="19758" r="6480" b="1957"/>
          <a:stretch/>
        </p:blipFill>
        <p:spPr>
          <a:xfrm>
            <a:off x="5909524" y="171600"/>
            <a:ext cx="4739727" cy="3266800"/>
          </a:xfrm>
          <a:prstGeom prst="rect">
            <a:avLst/>
          </a:prstGeom>
          <a:noFill/>
          <a:ln>
            <a:noFill/>
          </a:ln>
        </p:spPr>
      </p:pic>
      <p:sp>
        <p:nvSpPr>
          <p:cNvPr id="46" name="Google Shape;46;g23f91df5688_0_21"/>
          <p:cNvSpPr txBox="1"/>
          <p:nvPr/>
        </p:nvSpPr>
        <p:spPr>
          <a:xfrm>
            <a:off x="517475" y="940550"/>
            <a:ext cx="5343300" cy="2670000"/>
          </a:xfrm>
          <a:prstGeom prst="rect">
            <a:avLst/>
          </a:prstGeom>
          <a:noFill/>
          <a:ln>
            <a:noFill/>
          </a:ln>
        </p:spPr>
        <p:txBody>
          <a:bodyPr spcFirstLastPara="1" wrap="square" lIns="91425" tIns="91425" rIns="91425" bIns="91425" anchor="t" anchorCtr="0">
            <a:spAutoFit/>
          </a:bodyPr>
          <a:lstStyle/>
          <a:p>
            <a:pPr marL="0" marR="25400" lvl="0" indent="0" algn="just" rtl="0">
              <a:lnSpc>
                <a:spcPct val="100000"/>
              </a:lnSpc>
              <a:spcBef>
                <a:spcPts val="800"/>
              </a:spcBef>
              <a:spcAft>
                <a:spcPts val="0"/>
              </a:spcAft>
              <a:buNone/>
            </a:pPr>
            <a:r>
              <a:rPr lang="en-US" b="1">
                <a:solidFill>
                  <a:schemeClr val="dk1"/>
                </a:solidFill>
              </a:rPr>
              <a:t>SurfCon for Synonym Generation</a:t>
            </a:r>
            <a:endParaRPr>
              <a:solidFill>
                <a:schemeClr val="dk1"/>
              </a:solidFill>
            </a:endParaRPr>
          </a:p>
          <a:p>
            <a:pPr marL="0" marR="25400" lvl="0" indent="0" algn="l" rtl="0">
              <a:lnSpc>
                <a:spcPct val="100000"/>
              </a:lnSpc>
              <a:spcBef>
                <a:spcPts val="800"/>
              </a:spcBef>
              <a:spcAft>
                <a:spcPts val="0"/>
              </a:spcAft>
              <a:buNone/>
            </a:pPr>
            <a:r>
              <a:rPr lang="en-US" sz="1300">
                <a:solidFill>
                  <a:schemeClr val="dk1"/>
                </a:solidFill>
              </a:rPr>
              <a:t>Build Surface Form and Global Context representation of medical terms using Character and word embeddings and co-frequency data from Clinical notes</a:t>
            </a:r>
            <a:endParaRPr sz="1300">
              <a:solidFill>
                <a:schemeClr val="dk1"/>
              </a:solidFill>
            </a:endParaRPr>
          </a:p>
          <a:p>
            <a:pPr marL="0" marR="25400" lvl="0" indent="0" algn="l" rtl="0">
              <a:lnSpc>
                <a:spcPct val="100000"/>
              </a:lnSpc>
              <a:spcBef>
                <a:spcPts val="800"/>
              </a:spcBef>
              <a:spcAft>
                <a:spcPts val="0"/>
              </a:spcAft>
              <a:buNone/>
            </a:pPr>
            <a:endParaRPr sz="1300">
              <a:solidFill>
                <a:schemeClr val="dk1"/>
              </a:solidFill>
            </a:endParaRPr>
          </a:p>
          <a:p>
            <a:pPr marL="0" marR="25400" lvl="0" indent="0" algn="just" rtl="0">
              <a:lnSpc>
                <a:spcPct val="107000"/>
              </a:lnSpc>
              <a:spcBef>
                <a:spcPts val="800"/>
              </a:spcBef>
              <a:spcAft>
                <a:spcPts val="0"/>
              </a:spcAft>
              <a:buNone/>
            </a:pPr>
            <a:r>
              <a:rPr lang="en-US" b="1">
                <a:solidFill>
                  <a:schemeClr val="dk1"/>
                </a:solidFill>
              </a:rPr>
              <a:t>Two information categories in privacy-aware clinical data:</a:t>
            </a:r>
            <a:endParaRPr b="1">
              <a:solidFill>
                <a:schemeClr val="dk1"/>
              </a:solidFill>
            </a:endParaRPr>
          </a:p>
          <a:p>
            <a:pPr marL="457200" marR="25400" lvl="0" indent="-311150" algn="just" rtl="0">
              <a:lnSpc>
                <a:spcPct val="107000"/>
              </a:lnSpc>
              <a:spcBef>
                <a:spcPts val="800"/>
              </a:spcBef>
              <a:spcAft>
                <a:spcPts val="0"/>
              </a:spcAft>
              <a:buClr>
                <a:schemeClr val="dk1"/>
              </a:buClr>
              <a:buSzPts val="1300"/>
              <a:buChar char="●"/>
            </a:pPr>
            <a:r>
              <a:rPr lang="en-US" sz="1300">
                <a:solidFill>
                  <a:schemeClr val="dk1"/>
                </a:solidFill>
              </a:rPr>
              <a:t>Surface form information of a medical term </a:t>
            </a:r>
            <a:endParaRPr sz="1300">
              <a:solidFill>
                <a:schemeClr val="dk1"/>
              </a:solidFill>
            </a:endParaRPr>
          </a:p>
          <a:p>
            <a:pPr marL="457200" marR="25400" lvl="0" indent="-311150" algn="just" rtl="0">
              <a:lnSpc>
                <a:spcPct val="107000"/>
              </a:lnSpc>
              <a:spcBef>
                <a:spcPts val="0"/>
              </a:spcBef>
              <a:spcAft>
                <a:spcPts val="0"/>
              </a:spcAft>
              <a:buClr>
                <a:schemeClr val="dk1"/>
              </a:buClr>
              <a:buSzPts val="1300"/>
              <a:buChar char="●"/>
            </a:pPr>
            <a:r>
              <a:rPr lang="en-US" sz="1300">
                <a:solidFill>
                  <a:schemeClr val="dk1"/>
                </a:solidFill>
              </a:rPr>
              <a:t>Global contexts from the given co-occurrence graph.</a:t>
            </a:r>
            <a:endParaRPr sz="1300">
              <a:solidFill>
                <a:schemeClr val="dk1"/>
              </a:solidFill>
            </a:endParaRPr>
          </a:p>
          <a:p>
            <a:pPr marL="0" lvl="0" indent="0" algn="l" rtl="0">
              <a:spcBef>
                <a:spcPts val="0"/>
              </a:spcBef>
              <a:spcAft>
                <a:spcPts val="0"/>
              </a:spcAft>
              <a:buNone/>
            </a:pPr>
            <a:endParaRPr sz="1200">
              <a:solidFill>
                <a:schemeClr val="dk1"/>
              </a:solidFill>
            </a:endParaRPr>
          </a:p>
          <a:p>
            <a:pPr marL="457200" lvl="0" indent="0" algn="l" rtl="0">
              <a:spcBef>
                <a:spcPts val="0"/>
              </a:spcBef>
              <a:spcAft>
                <a:spcPts val="0"/>
              </a:spcAft>
              <a:buNone/>
            </a:pPr>
            <a:endParaRPr/>
          </a:p>
        </p:txBody>
      </p:sp>
      <p:sp>
        <p:nvSpPr>
          <p:cNvPr id="47" name="Google Shape;47;g23f91df5688_0_21"/>
          <p:cNvSpPr txBox="1"/>
          <p:nvPr/>
        </p:nvSpPr>
        <p:spPr>
          <a:xfrm>
            <a:off x="7198388" y="3369200"/>
            <a:ext cx="230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latin typeface="Calibri"/>
                <a:ea typeface="Calibri"/>
                <a:cs typeface="Calibri"/>
                <a:sym typeface="Calibri"/>
              </a:rPr>
              <a:t>Figure 1 : SurfCon Approach</a:t>
            </a:r>
            <a:endParaRPr i="1">
              <a:latin typeface="Calibri"/>
              <a:ea typeface="Calibri"/>
              <a:cs typeface="Calibri"/>
              <a:sym typeface="Calibri"/>
            </a:endParaRPr>
          </a:p>
        </p:txBody>
      </p:sp>
      <p:pic>
        <p:nvPicPr>
          <p:cNvPr id="48" name="Google Shape;48;g23f91df5688_0_21"/>
          <p:cNvPicPr preferRelativeResize="0"/>
          <p:nvPr/>
        </p:nvPicPr>
        <p:blipFill rotWithShape="1">
          <a:blip r:embed="rId4">
            <a:alphaModFix/>
          </a:blip>
          <a:srcRect l="24029" t="17166" r="3830" b="8228"/>
          <a:stretch/>
        </p:blipFill>
        <p:spPr>
          <a:xfrm>
            <a:off x="56275" y="3263650"/>
            <a:ext cx="5343273" cy="3178074"/>
          </a:xfrm>
          <a:prstGeom prst="rect">
            <a:avLst/>
          </a:prstGeom>
          <a:noFill/>
          <a:ln>
            <a:noFill/>
          </a:ln>
        </p:spPr>
      </p:pic>
      <p:sp>
        <p:nvSpPr>
          <p:cNvPr id="49" name="Google Shape;49;g23f91df5688_0_21"/>
          <p:cNvSpPr txBox="1"/>
          <p:nvPr/>
        </p:nvSpPr>
        <p:spPr>
          <a:xfrm>
            <a:off x="1319150" y="6289325"/>
            <a:ext cx="330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latin typeface="Calibri"/>
                <a:ea typeface="Calibri"/>
                <a:cs typeface="Calibri"/>
                <a:sym typeface="Calibri"/>
              </a:rPr>
              <a:t>Figure 2 : SurfCon Architecture</a:t>
            </a:r>
            <a:endParaRPr i="1">
              <a:latin typeface="Calibri"/>
              <a:ea typeface="Calibri"/>
              <a:cs typeface="Calibri"/>
              <a:sym typeface="Calibri"/>
            </a:endParaRPr>
          </a:p>
        </p:txBody>
      </p:sp>
      <p:sp>
        <p:nvSpPr>
          <p:cNvPr id="50" name="Google Shape;50;g23f91df5688_0_21"/>
          <p:cNvSpPr txBox="1"/>
          <p:nvPr/>
        </p:nvSpPr>
        <p:spPr>
          <a:xfrm>
            <a:off x="5631525" y="3720050"/>
            <a:ext cx="5772300" cy="3033000"/>
          </a:xfrm>
          <a:prstGeom prst="rect">
            <a:avLst/>
          </a:prstGeom>
          <a:noFill/>
          <a:ln>
            <a:noFill/>
          </a:ln>
        </p:spPr>
        <p:txBody>
          <a:bodyPr spcFirstLastPara="1" wrap="square" lIns="91425" tIns="91425" rIns="91425" bIns="91425" anchor="t" anchorCtr="0">
            <a:spAutoFit/>
          </a:bodyPr>
          <a:lstStyle/>
          <a:p>
            <a:pPr marL="0" lvl="0" indent="0" algn="just" rtl="0">
              <a:lnSpc>
                <a:spcPct val="107000"/>
              </a:lnSpc>
              <a:spcBef>
                <a:spcPts val="0"/>
              </a:spcBef>
              <a:spcAft>
                <a:spcPts val="0"/>
              </a:spcAft>
              <a:buNone/>
            </a:pPr>
            <a:r>
              <a:rPr lang="en-US" sz="1200" b="1">
                <a:solidFill>
                  <a:schemeClr val="dk1"/>
                </a:solidFill>
              </a:rPr>
              <a:t>Bi-level surface form encoding component: </a:t>
            </a:r>
            <a:endParaRPr sz="1200" b="1">
              <a:solidFill>
                <a:schemeClr val="dk1"/>
              </a:solidFill>
            </a:endParaRPr>
          </a:p>
          <a:p>
            <a:pPr marL="457200" lvl="0" indent="-304800" algn="just" rtl="0">
              <a:lnSpc>
                <a:spcPct val="107000"/>
              </a:lnSpc>
              <a:spcBef>
                <a:spcPts val="0"/>
              </a:spcBef>
              <a:spcAft>
                <a:spcPts val="0"/>
              </a:spcAft>
              <a:buClr>
                <a:schemeClr val="dk1"/>
              </a:buClr>
              <a:buSzPts val="1200"/>
              <a:buChar char="●"/>
            </a:pPr>
            <a:r>
              <a:rPr lang="en-US" sz="1200">
                <a:solidFill>
                  <a:schemeClr val="dk1"/>
                </a:solidFill>
              </a:rPr>
              <a:t>Model the similarity between two terms at the surface form level</a:t>
            </a:r>
            <a:endParaRPr sz="1200">
              <a:solidFill>
                <a:schemeClr val="dk1"/>
              </a:solidFill>
            </a:endParaRPr>
          </a:p>
          <a:p>
            <a:pPr marL="457200" lvl="0" indent="-304800" algn="just" rtl="0">
              <a:lnSpc>
                <a:spcPct val="107000"/>
              </a:lnSpc>
              <a:spcBef>
                <a:spcPts val="0"/>
              </a:spcBef>
              <a:spcAft>
                <a:spcPts val="0"/>
              </a:spcAft>
              <a:buClr>
                <a:schemeClr val="dk1"/>
              </a:buClr>
              <a:buSzPts val="1200"/>
              <a:buChar char="●"/>
            </a:pPr>
            <a:r>
              <a:rPr lang="en-US" sz="1200">
                <a:solidFill>
                  <a:schemeClr val="dk1"/>
                </a:solidFill>
              </a:rPr>
              <a:t>Exploits both character and word-level information to encode a medical term into a vector. </a:t>
            </a:r>
            <a:endParaRPr sz="1200">
              <a:solidFill>
                <a:schemeClr val="dk1"/>
              </a:solidFill>
            </a:endParaRPr>
          </a:p>
          <a:p>
            <a:pPr marL="457200" lvl="0" indent="-304800" algn="just" rtl="0">
              <a:lnSpc>
                <a:spcPct val="107000"/>
              </a:lnSpc>
              <a:spcBef>
                <a:spcPts val="0"/>
              </a:spcBef>
              <a:spcAft>
                <a:spcPts val="0"/>
              </a:spcAft>
              <a:buClr>
                <a:schemeClr val="dk1"/>
              </a:buClr>
              <a:buSzPts val="1200"/>
              <a:buChar char="●"/>
            </a:pPr>
            <a:r>
              <a:rPr lang="en-US" sz="1200">
                <a:solidFill>
                  <a:schemeClr val="dk1"/>
                </a:solidFill>
              </a:rPr>
              <a:t>Computes a surface score of two terms based on similarity </a:t>
            </a:r>
            <a:endParaRPr sz="1200">
              <a:solidFill>
                <a:schemeClr val="dk1"/>
              </a:solidFill>
            </a:endParaRPr>
          </a:p>
          <a:p>
            <a:pPr marL="457200" lvl="0" indent="-304800" algn="just" rtl="0">
              <a:lnSpc>
                <a:spcPct val="107000"/>
              </a:lnSpc>
              <a:spcBef>
                <a:spcPts val="0"/>
              </a:spcBef>
              <a:spcAft>
                <a:spcPts val="0"/>
              </a:spcAft>
              <a:buClr>
                <a:schemeClr val="dk1"/>
              </a:buClr>
              <a:buSzPts val="1200"/>
              <a:buChar char="●"/>
            </a:pPr>
            <a:r>
              <a:rPr lang="en-US" sz="1200">
                <a:solidFill>
                  <a:schemeClr val="dk1"/>
                </a:solidFill>
              </a:rPr>
              <a:t>Works well for detecting synonyms similar on surface form only.</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US" sz="1200" b="1">
                <a:solidFill>
                  <a:schemeClr val="dk1"/>
                </a:solidFill>
              </a:rPr>
              <a:t>Context matching component: </a:t>
            </a:r>
            <a:endParaRPr sz="1200" b="1">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Aims to discover synonyms that are not similar in surface form</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Uses term’s context to represent semantic meaning</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Utilizes the co-occurrence graph as a representation of a term’s global context</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Generates context semantic vector for the candidate term wrt query term</a:t>
            </a:r>
            <a:endParaRPr sz="1200">
              <a:solidFill>
                <a:schemeClr val="dk1"/>
              </a:solidFill>
            </a:endParaRPr>
          </a:p>
          <a:p>
            <a:pPr marL="457200" lvl="0" indent="-304800" algn="l" rtl="0">
              <a:spcBef>
                <a:spcPts val="0"/>
              </a:spcBef>
              <a:spcAft>
                <a:spcPts val="0"/>
              </a:spcAft>
              <a:buClr>
                <a:schemeClr val="dk1"/>
              </a:buClr>
              <a:buSzPts val="1200"/>
              <a:buChar char="●"/>
            </a:pPr>
            <a:r>
              <a:rPr lang="en-US" sz="1200">
                <a:solidFill>
                  <a:schemeClr val="dk1"/>
                </a:solidFill>
              </a:rPr>
              <a:t>Using training set of term’s contexts, seeks to predict the global context of a novel term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9737725" y="5818188"/>
            <a:ext cx="2073300" cy="784200"/>
          </a:xfrm>
          <a:prstGeom prst="rect">
            <a:avLst/>
          </a:prstGeom>
          <a:noFill/>
          <a:ln>
            <a:noFill/>
          </a:ln>
        </p:spPr>
      </p:sp>
      <p:pic>
        <p:nvPicPr>
          <p:cNvPr id="56" name="Google Shape;56;p10"/>
          <p:cNvPicPr preferRelativeResize="0"/>
          <p:nvPr/>
        </p:nvPicPr>
        <p:blipFill rotWithShape="1">
          <a:blip r:embed="rId3">
            <a:alphaModFix/>
          </a:blip>
          <a:srcRect/>
          <a:stretch/>
        </p:blipFill>
        <p:spPr>
          <a:xfrm>
            <a:off x="5457400" y="746600"/>
            <a:ext cx="6552875" cy="3228500"/>
          </a:xfrm>
          <a:prstGeom prst="rect">
            <a:avLst/>
          </a:prstGeom>
          <a:noFill/>
          <a:ln>
            <a:noFill/>
          </a:ln>
        </p:spPr>
      </p:pic>
      <p:pic>
        <p:nvPicPr>
          <p:cNvPr id="57" name="Google Shape;57;p10"/>
          <p:cNvPicPr preferRelativeResize="0"/>
          <p:nvPr/>
        </p:nvPicPr>
        <p:blipFill rotWithShape="1">
          <a:blip r:embed="rId4">
            <a:alphaModFix/>
          </a:blip>
          <a:srcRect l="25399" t="28195" r="37778" b="42049"/>
          <a:stretch/>
        </p:blipFill>
        <p:spPr>
          <a:xfrm>
            <a:off x="1047000" y="4318775"/>
            <a:ext cx="4952955" cy="2393674"/>
          </a:xfrm>
          <a:prstGeom prst="rect">
            <a:avLst/>
          </a:prstGeom>
          <a:noFill/>
          <a:ln>
            <a:noFill/>
          </a:ln>
        </p:spPr>
      </p:pic>
      <p:sp>
        <p:nvSpPr>
          <p:cNvPr id="58" name="Google Shape;58;p10"/>
          <p:cNvSpPr txBox="1"/>
          <p:nvPr/>
        </p:nvSpPr>
        <p:spPr>
          <a:xfrm>
            <a:off x="555725" y="914500"/>
            <a:ext cx="4480200" cy="313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rPr>
              <a:t>Synonym Generator:</a:t>
            </a:r>
            <a:endParaRPr b="1">
              <a:solidFill>
                <a:schemeClr val="dk1"/>
              </a:solidFill>
            </a:endParaRPr>
          </a:p>
          <a:p>
            <a:pPr marL="0" lvl="0" indent="0" algn="l" rtl="0">
              <a:lnSpc>
                <a:spcPct val="107000"/>
              </a:lnSpc>
              <a:spcBef>
                <a:spcPts val="0"/>
              </a:spcBef>
              <a:spcAft>
                <a:spcPts val="0"/>
              </a:spcAft>
              <a:buNone/>
            </a:pPr>
            <a:r>
              <a:rPr lang="en-US">
                <a:solidFill>
                  <a:schemeClr val="dk1"/>
                </a:solidFill>
              </a:rPr>
              <a:t>Model successfully handles shorthand and misspellings to produce synonymous terms</a:t>
            </a:r>
            <a:endParaRPr>
              <a:solidFill>
                <a:schemeClr val="dk1"/>
              </a:solidFill>
            </a:endParaRPr>
          </a:p>
          <a:p>
            <a:pPr marL="0" lvl="0" indent="0" algn="l" rtl="0">
              <a:lnSpc>
                <a:spcPct val="107000"/>
              </a:lnSpc>
              <a:spcBef>
                <a:spcPts val="0"/>
              </a:spcBef>
              <a:spcAft>
                <a:spcPts val="0"/>
              </a:spcAft>
              <a:buNone/>
            </a:pPr>
            <a:endParaRPr>
              <a:solidFill>
                <a:schemeClr val="dk1"/>
              </a:solidFill>
            </a:endParaRPr>
          </a:p>
          <a:p>
            <a:pPr marL="0" lvl="0" indent="0" algn="just" rtl="0">
              <a:lnSpc>
                <a:spcPct val="107000"/>
              </a:lnSpc>
              <a:spcBef>
                <a:spcPts val="0"/>
              </a:spcBef>
              <a:spcAft>
                <a:spcPts val="0"/>
              </a:spcAft>
              <a:buNone/>
            </a:pPr>
            <a:r>
              <a:rPr lang="en-US" b="1">
                <a:solidFill>
                  <a:schemeClr val="dk1"/>
                </a:solidFill>
              </a:rPr>
              <a:t>Handles Out of Vocabulary Terms: </a:t>
            </a:r>
            <a:endParaRPr b="1">
              <a:solidFill>
                <a:schemeClr val="dk1"/>
              </a:solidFill>
            </a:endParaRPr>
          </a:p>
          <a:p>
            <a:pPr marL="0" lvl="0" indent="0" algn="l" rtl="0">
              <a:lnSpc>
                <a:spcPct val="107000"/>
              </a:lnSpc>
              <a:spcBef>
                <a:spcPts val="0"/>
              </a:spcBef>
              <a:spcAft>
                <a:spcPts val="0"/>
              </a:spcAft>
              <a:buNone/>
            </a:pPr>
            <a:r>
              <a:rPr lang="en-US">
                <a:solidFill>
                  <a:schemeClr val="dk1"/>
                </a:solidFill>
              </a:rPr>
              <a:t>Model performs well on terms that were not present in the frequency graph</a:t>
            </a:r>
            <a:endParaRPr b="1">
              <a:solidFill>
                <a:schemeClr val="dk1"/>
              </a:solidFill>
            </a:endParaRPr>
          </a:p>
          <a:p>
            <a:pPr marL="0" lvl="0" indent="0" algn="l" rtl="0">
              <a:spcBef>
                <a:spcPts val="0"/>
              </a:spcBef>
              <a:spcAft>
                <a:spcPts val="0"/>
              </a:spcAft>
              <a:buNone/>
            </a:pPr>
            <a:r>
              <a:rPr lang="en-US" b="1">
                <a:solidFill>
                  <a:schemeClr val="dk1"/>
                </a:solidFill>
              </a:rPr>
              <a:t> </a:t>
            </a:r>
            <a:endParaRPr b="1">
              <a:solidFill>
                <a:schemeClr val="dk1"/>
              </a:solidFill>
            </a:endParaRPr>
          </a:p>
          <a:p>
            <a:pPr marL="0" lvl="0" indent="0" algn="just" rtl="0">
              <a:lnSpc>
                <a:spcPct val="107000"/>
              </a:lnSpc>
              <a:spcBef>
                <a:spcPts val="0"/>
              </a:spcBef>
              <a:spcAft>
                <a:spcPts val="0"/>
              </a:spcAft>
              <a:buNone/>
            </a:pPr>
            <a:r>
              <a:rPr lang="en-US" b="1">
                <a:solidFill>
                  <a:schemeClr val="dk1"/>
                </a:solidFill>
              </a:rPr>
              <a:t>Improvement over existing methods: </a:t>
            </a:r>
            <a:endParaRPr b="1">
              <a:solidFill>
                <a:schemeClr val="dk1"/>
              </a:solidFill>
            </a:endParaRPr>
          </a:p>
          <a:p>
            <a:pPr marL="0" lvl="0" indent="0" algn="l" rtl="0">
              <a:lnSpc>
                <a:spcPct val="107000"/>
              </a:lnSpc>
              <a:spcBef>
                <a:spcPts val="0"/>
              </a:spcBef>
              <a:spcAft>
                <a:spcPts val="0"/>
              </a:spcAft>
              <a:buNone/>
            </a:pPr>
            <a:r>
              <a:rPr lang="en-US">
                <a:solidFill>
                  <a:schemeClr val="dk1"/>
                </a:solidFill>
              </a:rPr>
              <a:t>Model shows marked improvement from surface form, global context, and existing hybrid models. </a:t>
            </a:r>
            <a:br>
              <a:rPr lang="en-US">
                <a:solidFill>
                  <a:schemeClr val="dk1"/>
                </a:solidFill>
              </a:rPr>
            </a:br>
            <a:r>
              <a:rPr lang="en-US">
                <a:solidFill>
                  <a:schemeClr val="dk1"/>
                </a:solidFill>
              </a:rPr>
              <a:t>SurfCon is also robust to dissimilar terms, showing significant improvement against other methods</a:t>
            </a:r>
            <a:endParaRPr/>
          </a:p>
        </p:txBody>
      </p:sp>
      <p:pic>
        <p:nvPicPr>
          <p:cNvPr id="59" name="Google Shape;59;p10"/>
          <p:cNvPicPr preferRelativeResize="0"/>
          <p:nvPr/>
        </p:nvPicPr>
        <p:blipFill rotWithShape="1">
          <a:blip r:embed="rId5">
            <a:alphaModFix/>
          </a:blip>
          <a:srcRect l="26347" t="34745" r="41615" b="36567"/>
          <a:stretch/>
        </p:blipFill>
        <p:spPr>
          <a:xfrm>
            <a:off x="6196625" y="4318775"/>
            <a:ext cx="4710523" cy="2393674"/>
          </a:xfrm>
          <a:prstGeom prst="rect">
            <a:avLst/>
          </a:prstGeom>
          <a:noFill/>
          <a:ln>
            <a:noFill/>
          </a:ln>
        </p:spPr>
      </p:pic>
      <p:cxnSp>
        <p:nvCxnSpPr>
          <p:cNvPr id="60" name="Google Shape;60;p10"/>
          <p:cNvCxnSpPr/>
          <p:nvPr/>
        </p:nvCxnSpPr>
        <p:spPr>
          <a:xfrm flipH="1">
            <a:off x="5227300" y="518150"/>
            <a:ext cx="1500" cy="3456000"/>
          </a:xfrm>
          <a:prstGeom prst="straightConnector1">
            <a:avLst/>
          </a:prstGeom>
          <a:noFill/>
          <a:ln w="38100" cap="flat" cmpd="sng">
            <a:solidFill>
              <a:schemeClr val="accent2"/>
            </a:solidFill>
            <a:prstDash val="solid"/>
            <a:round/>
            <a:headEnd type="none" w="med" len="med"/>
            <a:tailEnd type="none" w="med" len="med"/>
          </a:ln>
        </p:spPr>
      </p:cxnSp>
      <p:sp>
        <p:nvSpPr>
          <p:cNvPr id="61" name="Google Shape;61;p10"/>
          <p:cNvSpPr txBox="1">
            <a:spLocks noGrp="1"/>
          </p:cNvSpPr>
          <p:nvPr>
            <p:ph type="title"/>
          </p:nvPr>
        </p:nvSpPr>
        <p:spPr>
          <a:xfrm>
            <a:off x="517478" y="475557"/>
            <a:ext cx="2021100" cy="52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b="1"/>
              <a:t>Results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517474" y="246950"/>
            <a:ext cx="2967900" cy="52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b="1"/>
              <a:t>Reproduction Study</a:t>
            </a:r>
            <a:endParaRPr sz="2400"/>
          </a:p>
        </p:txBody>
      </p:sp>
      <p:sp>
        <p:nvSpPr>
          <p:cNvPr id="67" name="Google Shape;67;p9"/>
          <p:cNvSpPr txBox="1"/>
          <p:nvPr/>
        </p:nvSpPr>
        <p:spPr>
          <a:xfrm>
            <a:off x="644300" y="753550"/>
            <a:ext cx="5320500" cy="4037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b="1">
                <a:solidFill>
                  <a:schemeClr val="dk1"/>
                </a:solidFill>
              </a:rPr>
              <a:t>Replaced CharNGram with FastText embeddings:</a:t>
            </a:r>
            <a:endParaRPr b="1">
              <a:solidFill>
                <a:schemeClr val="dk1"/>
              </a:solidFill>
            </a:endParaRPr>
          </a:p>
          <a:p>
            <a:pPr marL="457200" lvl="0" indent="-317500" algn="l" rtl="0">
              <a:lnSpc>
                <a:spcPct val="107000"/>
              </a:lnSpc>
              <a:spcBef>
                <a:spcPts val="0"/>
              </a:spcBef>
              <a:spcAft>
                <a:spcPts val="0"/>
              </a:spcAft>
              <a:buClr>
                <a:schemeClr val="dk1"/>
              </a:buClr>
              <a:buSzPts val="1400"/>
              <a:buChar char="●"/>
            </a:pPr>
            <a:r>
              <a:rPr lang="en-US">
                <a:solidFill>
                  <a:schemeClr val="dk1"/>
                </a:solidFill>
              </a:rPr>
              <a:t>Utilized pre-trained subword embeddings from FastText as a replacement for the 2-4 Gram embeddings with CharNGram</a:t>
            </a:r>
            <a:endParaRPr>
              <a:solidFill>
                <a:schemeClr val="dk1"/>
              </a:solidFill>
            </a:endParaRPr>
          </a:p>
          <a:p>
            <a:pPr marL="0" lvl="0" indent="0" algn="l" rtl="0">
              <a:spcBef>
                <a:spcPts val="0"/>
              </a:spcBef>
              <a:spcAft>
                <a:spcPts val="0"/>
              </a:spcAft>
              <a:buNone/>
            </a:pPr>
            <a:r>
              <a:rPr lang="en-US" b="1">
                <a:solidFill>
                  <a:schemeClr val="dk1"/>
                </a:solidFill>
              </a:rPr>
              <a:t>Implemented Data Loading and Preprocessing:</a:t>
            </a:r>
            <a:endParaRPr b="1">
              <a:solidFill>
                <a:schemeClr val="dk1"/>
              </a:solidFill>
            </a:endParaRPr>
          </a:p>
          <a:p>
            <a:pPr marL="457200" lvl="0" indent="-317500" algn="l" rtl="0">
              <a:lnSpc>
                <a:spcPct val="107000"/>
              </a:lnSpc>
              <a:spcBef>
                <a:spcPts val="0"/>
              </a:spcBef>
              <a:spcAft>
                <a:spcPts val="0"/>
              </a:spcAft>
              <a:buClr>
                <a:schemeClr val="dk1"/>
              </a:buClr>
              <a:buSzPts val="1400"/>
              <a:buChar char="●"/>
            </a:pPr>
            <a:r>
              <a:rPr lang="en-US">
                <a:solidFill>
                  <a:schemeClr val="dk1"/>
                </a:solidFill>
              </a:rPr>
              <a:t>Build data loading and transformation code for building input datasets and labels</a:t>
            </a:r>
            <a:endParaRPr>
              <a:solidFill>
                <a:schemeClr val="dk1"/>
              </a:solidFill>
            </a:endParaRPr>
          </a:p>
          <a:p>
            <a:pPr marL="457200" lvl="0" indent="-317500" algn="l" rtl="0">
              <a:lnSpc>
                <a:spcPct val="107000"/>
              </a:lnSpc>
              <a:spcBef>
                <a:spcPts val="0"/>
              </a:spcBef>
              <a:spcAft>
                <a:spcPts val="0"/>
              </a:spcAft>
              <a:buClr>
                <a:schemeClr val="dk1"/>
              </a:buClr>
              <a:buSzPts val="1400"/>
              <a:buChar char="●"/>
            </a:pPr>
            <a:r>
              <a:rPr lang="en-US">
                <a:solidFill>
                  <a:schemeClr val="dk1"/>
                </a:solidFill>
              </a:rPr>
              <a:t>Implemented code to replicate data preprocessing measures including PPMI, subsampling, and data splitting </a:t>
            </a:r>
            <a:endParaRPr>
              <a:solidFill>
                <a:schemeClr val="dk1"/>
              </a:solidFill>
            </a:endParaRPr>
          </a:p>
          <a:p>
            <a:pPr marL="0" lvl="0" indent="0" algn="l" rtl="0">
              <a:spcBef>
                <a:spcPts val="0"/>
              </a:spcBef>
              <a:spcAft>
                <a:spcPts val="0"/>
              </a:spcAft>
              <a:buNone/>
            </a:pPr>
            <a:r>
              <a:rPr lang="en-US" b="1">
                <a:solidFill>
                  <a:schemeClr val="dk1"/>
                </a:solidFill>
              </a:rPr>
              <a:t>Performed Ablation Experiment:</a:t>
            </a:r>
            <a:endParaRPr b="1">
              <a:solidFill>
                <a:schemeClr val="dk1"/>
              </a:solidFill>
            </a:endParaRPr>
          </a:p>
          <a:p>
            <a:pPr marL="457200" lvl="0" indent="-317500" algn="l" rtl="0">
              <a:lnSpc>
                <a:spcPct val="107000"/>
              </a:lnSpc>
              <a:spcBef>
                <a:spcPts val="0"/>
              </a:spcBef>
              <a:spcAft>
                <a:spcPts val="0"/>
              </a:spcAft>
              <a:buClr>
                <a:schemeClr val="dk1"/>
              </a:buClr>
              <a:buSzPts val="1400"/>
              <a:buChar char="●"/>
            </a:pPr>
            <a:r>
              <a:rPr lang="en-US">
                <a:solidFill>
                  <a:schemeClr val="dk1"/>
                </a:solidFill>
              </a:rPr>
              <a:t>Executed SurfCon training without Context Matching to re-evaluate significance in Synonym generation </a:t>
            </a:r>
            <a:endParaRPr b="1">
              <a:solidFill>
                <a:schemeClr val="dk1"/>
              </a:solidFill>
            </a:endParaRPr>
          </a:p>
          <a:p>
            <a:pPr marL="0" lvl="0" indent="0" algn="just" rtl="0">
              <a:lnSpc>
                <a:spcPct val="107000"/>
              </a:lnSpc>
              <a:spcBef>
                <a:spcPts val="0"/>
              </a:spcBef>
              <a:spcAft>
                <a:spcPts val="0"/>
              </a:spcAft>
              <a:buNone/>
            </a:pPr>
            <a:r>
              <a:rPr lang="en-US" b="1">
                <a:solidFill>
                  <a:schemeClr val="dk1"/>
                </a:solidFill>
              </a:rPr>
              <a:t>Performed reproduction of full SurfCon Architecture: </a:t>
            </a:r>
            <a:endParaRPr b="1">
              <a:solidFill>
                <a:schemeClr val="dk1"/>
              </a:solidFill>
            </a:endParaRPr>
          </a:p>
          <a:p>
            <a:pPr marL="457200" lvl="0" indent="-317500" algn="l" rtl="0">
              <a:lnSpc>
                <a:spcPct val="107000"/>
              </a:lnSpc>
              <a:spcBef>
                <a:spcPts val="0"/>
              </a:spcBef>
              <a:spcAft>
                <a:spcPts val="0"/>
              </a:spcAft>
              <a:buClr>
                <a:schemeClr val="dk1"/>
              </a:buClr>
              <a:buSzPts val="1400"/>
              <a:buChar char="●"/>
            </a:pPr>
            <a:r>
              <a:rPr lang="en-US">
                <a:solidFill>
                  <a:schemeClr val="dk1"/>
                </a:solidFill>
              </a:rPr>
              <a:t>Trained Surfcon Surface-form and Global context data, utilizing inductive global context prediction with dynamic context matching</a:t>
            </a:r>
            <a:endParaRPr/>
          </a:p>
          <a:p>
            <a:pPr marL="0" marR="24130" lvl="0" indent="0" algn="just" rtl="0">
              <a:lnSpc>
                <a:spcPct val="100000"/>
              </a:lnSpc>
              <a:spcBef>
                <a:spcPts val="905"/>
              </a:spcBef>
              <a:spcAft>
                <a:spcPts val="0"/>
              </a:spcAft>
              <a:buClr>
                <a:srgbClr val="000000"/>
              </a:buClr>
              <a:buSzPts val="1200"/>
              <a:buFont typeface="Arial"/>
              <a:buNone/>
            </a:pPr>
            <a:endParaRPr sz="1200">
              <a:solidFill>
                <a:schemeClr val="dk1"/>
              </a:solidFill>
            </a:endParaRPr>
          </a:p>
        </p:txBody>
      </p:sp>
      <p:pic>
        <p:nvPicPr>
          <p:cNvPr id="68" name="Google Shape;68;p9"/>
          <p:cNvPicPr preferRelativeResize="0"/>
          <p:nvPr/>
        </p:nvPicPr>
        <p:blipFill rotWithShape="1">
          <a:blip r:embed="rId3">
            <a:alphaModFix/>
          </a:blip>
          <a:srcRect r="11909"/>
          <a:stretch/>
        </p:blipFill>
        <p:spPr>
          <a:xfrm>
            <a:off x="6274250" y="3620625"/>
            <a:ext cx="5752101" cy="2693700"/>
          </a:xfrm>
          <a:prstGeom prst="rect">
            <a:avLst/>
          </a:prstGeom>
          <a:noFill/>
          <a:ln>
            <a:noFill/>
          </a:ln>
        </p:spPr>
      </p:pic>
      <p:pic>
        <p:nvPicPr>
          <p:cNvPr id="69" name="Google Shape;69;p9"/>
          <p:cNvPicPr preferRelativeResize="0"/>
          <p:nvPr/>
        </p:nvPicPr>
        <p:blipFill>
          <a:blip r:embed="rId4">
            <a:alphaModFix/>
          </a:blip>
          <a:stretch>
            <a:fillRect/>
          </a:stretch>
        </p:blipFill>
        <p:spPr>
          <a:xfrm>
            <a:off x="5838200" y="1286950"/>
            <a:ext cx="6188150" cy="2100048"/>
          </a:xfrm>
          <a:prstGeom prst="rect">
            <a:avLst/>
          </a:prstGeom>
          <a:noFill/>
          <a:ln>
            <a:noFill/>
          </a:ln>
        </p:spPr>
      </p:pic>
      <p:sp>
        <p:nvSpPr>
          <p:cNvPr id="70" name="Google Shape;70;p9"/>
          <p:cNvSpPr txBox="1">
            <a:spLocks noGrp="1"/>
          </p:cNvSpPr>
          <p:nvPr>
            <p:ph type="title"/>
          </p:nvPr>
        </p:nvSpPr>
        <p:spPr>
          <a:xfrm>
            <a:off x="517474" y="4445000"/>
            <a:ext cx="2967900" cy="52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b="1"/>
              <a:t>Study Outcomes</a:t>
            </a:r>
            <a:endParaRPr sz="2400"/>
          </a:p>
        </p:txBody>
      </p:sp>
      <p:sp>
        <p:nvSpPr>
          <p:cNvPr id="71" name="Google Shape;71;p9"/>
          <p:cNvSpPr txBox="1"/>
          <p:nvPr/>
        </p:nvSpPr>
        <p:spPr>
          <a:xfrm>
            <a:off x="644300" y="4872150"/>
            <a:ext cx="5573700" cy="2207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b="1">
                <a:solidFill>
                  <a:schemeClr val="dk1"/>
                </a:solidFill>
              </a:rPr>
              <a:t>SurfCon Innovative Approach Verified:</a:t>
            </a:r>
            <a:endParaRPr b="1">
              <a:solidFill>
                <a:schemeClr val="dk1"/>
              </a:solidFill>
            </a:endParaRPr>
          </a:p>
          <a:p>
            <a:pPr marL="457200" lvl="0" indent="-317500" algn="l" rtl="0">
              <a:lnSpc>
                <a:spcPct val="107000"/>
              </a:lnSpc>
              <a:spcBef>
                <a:spcPts val="0"/>
              </a:spcBef>
              <a:spcAft>
                <a:spcPts val="0"/>
              </a:spcAft>
              <a:buClr>
                <a:schemeClr val="dk1"/>
              </a:buClr>
              <a:buSzPts val="1400"/>
              <a:buChar char="●"/>
            </a:pPr>
            <a:r>
              <a:rPr lang="en-US">
                <a:solidFill>
                  <a:schemeClr val="dk1"/>
                </a:solidFill>
              </a:rPr>
              <a:t>Even with utilizing a different pre-trained subword embedding, we were able to verify the claim that SurfCon improved the Synonym generation task over existing methods </a:t>
            </a:r>
            <a:endParaRPr>
              <a:solidFill>
                <a:schemeClr val="dk1"/>
              </a:solidFill>
            </a:endParaRPr>
          </a:p>
          <a:p>
            <a:pPr marL="0" lvl="0" indent="0" algn="l" rtl="0">
              <a:spcBef>
                <a:spcPts val="0"/>
              </a:spcBef>
              <a:spcAft>
                <a:spcPts val="0"/>
              </a:spcAft>
              <a:buNone/>
            </a:pPr>
            <a:r>
              <a:rPr lang="en-US" b="1">
                <a:solidFill>
                  <a:schemeClr val="dk1"/>
                </a:solidFill>
              </a:rPr>
              <a:t>Context Matching Claim Questioned:</a:t>
            </a:r>
            <a:endParaRPr b="1">
              <a:solidFill>
                <a:schemeClr val="dk1"/>
              </a:solidFill>
            </a:endParaRPr>
          </a:p>
          <a:p>
            <a:pPr marL="457200" lvl="0" indent="-317500" algn="l" rtl="0">
              <a:lnSpc>
                <a:spcPct val="107000"/>
              </a:lnSpc>
              <a:spcBef>
                <a:spcPts val="0"/>
              </a:spcBef>
              <a:spcAft>
                <a:spcPts val="0"/>
              </a:spcAft>
              <a:buClr>
                <a:schemeClr val="dk1"/>
              </a:buClr>
              <a:buSzPts val="1400"/>
              <a:buChar char="●"/>
            </a:pPr>
            <a:r>
              <a:rPr lang="en-US">
                <a:solidFill>
                  <a:schemeClr val="dk1"/>
                </a:solidFill>
              </a:rPr>
              <a:t>Our model saw better results without the use of Context Matching for Test sets (including Dissimilar terms), calling into question the significance of this component on the task</a:t>
            </a:r>
            <a:endParaRPr b="1">
              <a:solidFill>
                <a:schemeClr val="dk1"/>
              </a:solidFill>
            </a:endParaRPr>
          </a:p>
          <a:p>
            <a:pPr marL="0" marR="24130" lvl="0" indent="0" algn="just" rtl="0">
              <a:lnSpc>
                <a:spcPct val="100000"/>
              </a:lnSpc>
              <a:spcBef>
                <a:spcPts val="905"/>
              </a:spcBef>
              <a:spcAft>
                <a:spcPts val="0"/>
              </a:spcAft>
              <a:buClr>
                <a:srgbClr val="000000"/>
              </a:buClr>
              <a:buSzPts val="1200"/>
              <a:buFont typeface="Arial"/>
              <a:buNone/>
            </a:pPr>
            <a:endParaRPr sz="1200">
              <a:solidFill>
                <a:schemeClr val="dk1"/>
              </a:solidFill>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1869</Words>
  <Application>Microsoft Office PowerPoint</Application>
  <PresentationFormat>Widescreen</PresentationFormat>
  <Paragraphs>118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Courier New</vt:lpstr>
      <vt:lpstr>Times New Roman</vt:lpstr>
      <vt:lpstr>Custom Design</vt:lpstr>
      <vt:lpstr>PowerPoint Presentation</vt:lpstr>
      <vt:lpstr>Problem</vt:lpstr>
      <vt:lpstr>Approach</vt:lpstr>
      <vt:lpstr>Results</vt:lpstr>
      <vt:lpstr>Reproduction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Sathish Babu</dc:creator>
  <cp:lastModifiedBy>Rama, Sathish Babu</cp:lastModifiedBy>
  <cp:revision>1</cp:revision>
  <dcterms:created xsi:type="dcterms:W3CDTF">2022-06-19T17:45:13Z</dcterms:created>
  <dcterms:modified xsi:type="dcterms:W3CDTF">2023-05-07T03:03:59Z</dcterms:modified>
</cp:coreProperties>
</file>