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7" r:id="rId3"/>
    <p:sldId id="258" r:id="rId4"/>
    <p:sldId id="261" r:id="rId5"/>
    <p:sldId id="262" r:id="rId6"/>
    <p:sldId id="267" r:id="rId7"/>
    <p:sldId id="269" r:id="rId8"/>
    <p:sldId id="263" r:id="rId9"/>
    <p:sldId id="276" r:id="rId10"/>
    <p:sldId id="265" r:id="rId11"/>
    <p:sldId id="266" r:id="rId12"/>
    <p:sldId id="270" r:id="rId13"/>
    <p:sldId id="271" r:id="rId14"/>
    <p:sldId id="272" r:id="rId15"/>
    <p:sldId id="273" r:id="rId16"/>
    <p:sldId id="274"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4641" autoAdjust="0"/>
  </p:normalViewPr>
  <p:slideViewPr>
    <p:cSldViewPr snapToGrid="0">
      <p:cViewPr varScale="1">
        <p:scale>
          <a:sx n="104" d="100"/>
          <a:sy n="104" d="100"/>
        </p:scale>
        <p:origin x="1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B74979-E801-40E7-8A58-74341C45738A}" type="datetimeFigureOut">
              <a:rPr lang="en-US" smtClean="0"/>
              <a:t>10/11/2019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A6F84-7DAB-433F-B402-8C91E2F11488}" type="slidenum">
              <a:rPr lang="en-US" smtClean="0"/>
              <a:t>‹#›</a:t>
            </a:fld>
            <a:endParaRPr lang="en-US" dirty="0"/>
          </a:p>
        </p:txBody>
      </p:sp>
    </p:spTree>
    <p:extLst>
      <p:ext uri="{BB962C8B-B14F-4D97-AF65-F5344CB8AC3E}">
        <p14:creationId xmlns:p14="http://schemas.microsoft.com/office/powerpoint/2010/main" val="3866227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idx="2"/>
          </p:nvPr>
        </p:nvSpPr>
        <p:spPr>
          <a:xfrm>
            <a:off x="381000" y="685800"/>
            <a:ext cx="6096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dirty="0">
                <a:latin typeface="Arial"/>
                <a:ea typeface="Arial"/>
              </a:rPr>
              <a:t>Figure 2. </a:t>
            </a:r>
            <a:r>
              <a:rPr lang="en-US" altLang="en-US" dirty="0">
                <a:latin typeface="Arial"/>
                <a:ea typeface="Arial"/>
              </a:rPr>
              <a:t>Complex drivers of migration: macro-, meso- and micro-factors Source: Foresight: Migration and Global Environmental Change (2011) Final Project Report The Government Office for Science, London, modified
</a:t>
            </a:r>
          </a:p>
          <a:p>
            <a:pPr marL="0" lvl="0" indent="0"/>
            <a:r>
              <a:rPr lang="en-US" altLang="en-US" dirty="0">
                <a:latin typeface="Arial"/>
                <a:ea typeface="Arial"/>
              </a:rPr>
              <a:t>Unless provided in the caption above, the following copyright applies to the content of this slide: © International Society of Travel Medicine 2018. Published by Oxford University Press. All rights reserved. For Permissions, please e-mail: journals.permissions@oup.comThis article is published and distributed under the terms of the Oxford University Press, Standard Journals Publication Model (https://academic.oup.com/journals/pages/about_us/legal/notices)</a:t>
            </a: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ＭＳ Ｐゴシック" pitchFamily="34" charset="-128"/>
              </a:defRPr>
            </a:lvl5pPr>
          </a:lstStyle>
          <a:p>
            <a:pPr marL="0" lvl="0" indent="0" algn="r" eaLnBrk="1" hangingPunct="1"/>
            <a:fld id="{13FF4512-28B2-44EC-93EE-F4E4DCDBD6C3}" type="slidenum">
              <a:rPr lang="en-US" altLang="en-US" sz="1200"/>
              <a:t>4</a:t>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9DE180-2409-4693-8D1C-02A58E734648}" type="datetimeFigureOut">
              <a:rPr lang="en-US" smtClean="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734D0-8811-44E2-9EB0-CFC56394678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7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DE180-2409-4693-8D1C-02A58E734648}" type="datetimeFigureOut">
              <a:rPr lang="en-US" smtClean="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734D0-8811-44E2-9EB0-CFC563946789}" type="slidenum">
              <a:rPr lang="en-US" smtClean="0"/>
              <a:t>‹#›</a:t>
            </a:fld>
            <a:endParaRPr lang="en-US" dirty="0"/>
          </a:p>
        </p:txBody>
      </p:sp>
    </p:spTree>
    <p:extLst>
      <p:ext uri="{BB962C8B-B14F-4D97-AF65-F5344CB8AC3E}">
        <p14:creationId xmlns:p14="http://schemas.microsoft.com/office/powerpoint/2010/main" val="148203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DE180-2409-4693-8D1C-02A58E734648}" type="datetimeFigureOut">
              <a:rPr lang="en-US" smtClean="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734D0-8811-44E2-9EB0-CFC563946789}" type="slidenum">
              <a:rPr lang="en-US" smtClean="0"/>
              <a:t>‹#›</a:t>
            </a:fld>
            <a:endParaRPr lang="en-US" dirty="0"/>
          </a:p>
        </p:txBody>
      </p:sp>
    </p:spTree>
    <p:extLst>
      <p:ext uri="{BB962C8B-B14F-4D97-AF65-F5344CB8AC3E}">
        <p14:creationId xmlns:p14="http://schemas.microsoft.com/office/powerpoint/2010/main" val="1520492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DE180-2409-4693-8D1C-02A58E734648}" type="datetimeFigureOut">
              <a:rPr lang="en-US" smtClean="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734D0-8811-44E2-9EB0-CFC563946789}" type="slidenum">
              <a:rPr lang="en-US" smtClean="0"/>
              <a:t>‹#›</a:t>
            </a:fld>
            <a:endParaRPr lang="en-US" dirty="0"/>
          </a:p>
        </p:txBody>
      </p:sp>
    </p:spTree>
    <p:extLst>
      <p:ext uri="{BB962C8B-B14F-4D97-AF65-F5344CB8AC3E}">
        <p14:creationId xmlns:p14="http://schemas.microsoft.com/office/powerpoint/2010/main" val="4105656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DE180-2409-4693-8D1C-02A58E734648}" type="datetimeFigureOut">
              <a:rPr lang="en-US" smtClean="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8734D0-8811-44E2-9EB0-CFC56394678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643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9DE180-2409-4693-8D1C-02A58E734648}" type="datetimeFigureOut">
              <a:rPr lang="en-US" smtClean="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8734D0-8811-44E2-9EB0-CFC563946789}" type="slidenum">
              <a:rPr lang="en-US" smtClean="0"/>
              <a:t>‹#›</a:t>
            </a:fld>
            <a:endParaRPr lang="en-US" dirty="0"/>
          </a:p>
        </p:txBody>
      </p:sp>
    </p:spTree>
    <p:extLst>
      <p:ext uri="{BB962C8B-B14F-4D97-AF65-F5344CB8AC3E}">
        <p14:creationId xmlns:p14="http://schemas.microsoft.com/office/powerpoint/2010/main" val="89608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9DE180-2409-4693-8D1C-02A58E734648}" type="datetimeFigureOut">
              <a:rPr lang="en-US" smtClean="0"/>
              <a:t>10/11/2019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C8734D0-8811-44E2-9EB0-CFC563946789}" type="slidenum">
              <a:rPr lang="en-US" smtClean="0"/>
              <a:t>‹#›</a:t>
            </a:fld>
            <a:endParaRPr lang="en-US" dirty="0"/>
          </a:p>
        </p:txBody>
      </p:sp>
    </p:spTree>
    <p:extLst>
      <p:ext uri="{BB962C8B-B14F-4D97-AF65-F5344CB8AC3E}">
        <p14:creationId xmlns:p14="http://schemas.microsoft.com/office/powerpoint/2010/main" val="164999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9DE180-2409-4693-8D1C-02A58E734648}" type="datetimeFigureOut">
              <a:rPr lang="en-US" smtClean="0"/>
              <a:t>10/11/2019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8734D0-8811-44E2-9EB0-CFC563946789}" type="slidenum">
              <a:rPr lang="en-US" smtClean="0"/>
              <a:t>‹#›</a:t>
            </a:fld>
            <a:endParaRPr lang="en-US" dirty="0"/>
          </a:p>
        </p:txBody>
      </p:sp>
    </p:spTree>
    <p:extLst>
      <p:ext uri="{BB962C8B-B14F-4D97-AF65-F5344CB8AC3E}">
        <p14:creationId xmlns:p14="http://schemas.microsoft.com/office/powerpoint/2010/main" val="189009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9DE180-2409-4693-8D1C-02A58E734648}" type="datetimeFigureOut">
              <a:rPr lang="en-US" smtClean="0"/>
              <a:t>10/11/2019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2C8734D0-8811-44E2-9EB0-CFC563946789}" type="slidenum">
              <a:rPr lang="en-US" smtClean="0"/>
              <a:t>‹#›</a:t>
            </a:fld>
            <a:endParaRPr lang="en-US" dirty="0"/>
          </a:p>
        </p:txBody>
      </p:sp>
    </p:spTree>
    <p:extLst>
      <p:ext uri="{BB962C8B-B14F-4D97-AF65-F5344CB8AC3E}">
        <p14:creationId xmlns:p14="http://schemas.microsoft.com/office/powerpoint/2010/main" val="3890740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9DE180-2409-4693-8D1C-02A58E734648}" type="datetimeFigureOut">
              <a:rPr lang="en-US" smtClean="0"/>
              <a:t>10/11/2019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8734D0-8811-44E2-9EB0-CFC563946789}" type="slidenum">
              <a:rPr lang="en-US" smtClean="0"/>
              <a:t>‹#›</a:t>
            </a:fld>
            <a:endParaRPr lang="en-US" dirty="0"/>
          </a:p>
        </p:txBody>
      </p:sp>
    </p:spTree>
    <p:extLst>
      <p:ext uri="{BB962C8B-B14F-4D97-AF65-F5344CB8AC3E}">
        <p14:creationId xmlns:p14="http://schemas.microsoft.com/office/powerpoint/2010/main" val="1993772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9DE180-2409-4693-8D1C-02A58E734648}" type="datetimeFigureOut">
              <a:rPr lang="en-US" smtClean="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8734D0-8811-44E2-9EB0-CFC563946789}" type="slidenum">
              <a:rPr lang="en-US" smtClean="0"/>
              <a:t>‹#›</a:t>
            </a:fld>
            <a:endParaRPr lang="en-US" dirty="0"/>
          </a:p>
        </p:txBody>
      </p:sp>
    </p:spTree>
    <p:extLst>
      <p:ext uri="{BB962C8B-B14F-4D97-AF65-F5344CB8AC3E}">
        <p14:creationId xmlns:p14="http://schemas.microsoft.com/office/powerpoint/2010/main" val="246760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9DE180-2409-4693-8D1C-02A58E734648}" type="datetimeFigureOut">
              <a:rPr lang="en-US" smtClean="0"/>
              <a:t>10/11/2019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8734D0-8811-44E2-9EB0-CFC563946789}"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669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businessinsider.com/the-top-10-states-people-are-moving-out-of-us-2019-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093/jtm/tay040"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D7C1-2982-4BC0-8DA8-AE9B2F3EC8C3}"/>
              </a:ext>
            </a:extLst>
          </p:cNvPr>
          <p:cNvSpPr>
            <a:spLocks noGrp="1"/>
          </p:cNvSpPr>
          <p:nvPr>
            <p:ph type="ctrTitle"/>
          </p:nvPr>
        </p:nvSpPr>
        <p:spPr/>
        <p:txBody>
          <a:bodyPr/>
          <a:lstStyle/>
          <a:p>
            <a:r>
              <a:rPr lang="en-US" dirty="0"/>
              <a:t>Economic Indicators of Domestic Migration in the U.S.</a:t>
            </a:r>
          </a:p>
        </p:txBody>
      </p:sp>
      <p:sp>
        <p:nvSpPr>
          <p:cNvPr id="3" name="Subtitle 2">
            <a:extLst>
              <a:ext uri="{FF2B5EF4-FFF2-40B4-BE49-F238E27FC236}">
                <a16:creationId xmlns:a16="http://schemas.microsoft.com/office/drawing/2014/main" id="{63E159B5-3AC5-4B74-B587-E5FCE62BACEE}"/>
              </a:ext>
            </a:extLst>
          </p:cNvPr>
          <p:cNvSpPr>
            <a:spLocks noGrp="1"/>
          </p:cNvSpPr>
          <p:nvPr>
            <p:ph type="subTitle" idx="1"/>
          </p:nvPr>
        </p:nvSpPr>
        <p:spPr/>
        <p:txBody>
          <a:bodyPr/>
          <a:lstStyle/>
          <a:p>
            <a:r>
              <a:rPr lang="en-US" dirty="0"/>
              <a:t>Abdul Kamara, Mitchell Capell, Zachary Pitts, Smit Gandhi</a:t>
            </a:r>
          </a:p>
        </p:txBody>
      </p:sp>
    </p:spTree>
    <p:extLst>
      <p:ext uri="{BB962C8B-B14F-4D97-AF65-F5344CB8AC3E}">
        <p14:creationId xmlns:p14="http://schemas.microsoft.com/office/powerpoint/2010/main" val="3823817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7439-9BDC-41A6-9233-10A93C681AFD}"/>
              </a:ext>
            </a:extLst>
          </p:cNvPr>
          <p:cNvSpPr>
            <a:spLocks noGrp="1"/>
          </p:cNvSpPr>
          <p:nvPr>
            <p:ph type="title"/>
          </p:nvPr>
        </p:nvSpPr>
        <p:spPr>
          <a:xfrm>
            <a:off x="1066800" y="122973"/>
            <a:ext cx="10058400" cy="1450757"/>
          </a:xfrm>
        </p:spPr>
        <p:txBody>
          <a:bodyPr/>
          <a:lstStyle/>
          <a:p>
            <a:pPr algn="ctr"/>
            <a:r>
              <a:rPr lang="en-US" dirty="0"/>
              <a:t>Does Low and No State Income Tax Affect Domestic Migration in the U.S.? </a:t>
            </a:r>
          </a:p>
        </p:txBody>
      </p:sp>
      <p:pic>
        <p:nvPicPr>
          <p:cNvPr id="5" name="Content Placeholder 4">
            <a:extLst>
              <a:ext uri="{FF2B5EF4-FFF2-40B4-BE49-F238E27FC236}">
                <a16:creationId xmlns:a16="http://schemas.microsoft.com/office/drawing/2014/main" id="{156281A2-C01A-4DF6-A041-25A1C96245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1791" y="2009159"/>
            <a:ext cx="6024384" cy="4016256"/>
          </a:xfrm>
        </p:spPr>
      </p:pic>
      <p:sp>
        <p:nvSpPr>
          <p:cNvPr id="3" name="TextBox 2">
            <a:extLst>
              <a:ext uri="{FF2B5EF4-FFF2-40B4-BE49-F238E27FC236}">
                <a16:creationId xmlns:a16="http://schemas.microsoft.com/office/drawing/2014/main" id="{FE54EB63-168F-459E-AEE4-39EA3BEB7395}"/>
              </a:ext>
            </a:extLst>
          </p:cNvPr>
          <p:cNvSpPr txBox="1"/>
          <p:nvPr/>
        </p:nvSpPr>
        <p:spPr>
          <a:xfrm rot="16200000">
            <a:off x="2088162" y="3878788"/>
            <a:ext cx="1410258" cy="276999"/>
          </a:xfrm>
          <a:prstGeom prst="rect">
            <a:avLst/>
          </a:prstGeom>
          <a:noFill/>
        </p:spPr>
        <p:txBody>
          <a:bodyPr wrap="none" rtlCol="0">
            <a:spAutoFit/>
          </a:bodyPr>
          <a:lstStyle/>
          <a:p>
            <a:r>
              <a:rPr lang="en-US" sz="1200" dirty="0"/>
              <a:t>Net State Migration</a:t>
            </a:r>
          </a:p>
        </p:txBody>
      </p:sp>
    </p:spTree>
    <p:extLst>
      <p:ext uri="{BB962C8B-B14F-4D97-AF65-F5344CB8AC3E}">
        <p14:creationId xmlns:p14="http://schemas.microsoft.com/office/powerpoint/2010/main" val="251217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37FB-F6DC-48D5-B425-5EB847927679}"/>
              </a:ext>
            </a:extLst>
          </p:cNvPr>
          <p:cNvSpPr>
            <a:spLocks noGrp="1"/>
          </p:cNvSpPr>
          <p:nvPr>
            <p:ph type="title"/>
          </p:nvPr>
        </p:nvSpPr>
        <p:spPr/>
        <p:txBody>
          <a:bodyPr/>
          <a:lstStyle/>
          <a:p>
            <a:pPr algn="ctr"/>
            <a:r>
              <a:rPr lang="en-US" dirty="0"/>
              <a:t>Does Low and No State Income Tax Affect Domestic Migration in the U.S.? </a:t>
            </a:r>
          </a:p>
        </p:txBody>
      </p:sp>
      <p:pic>
        <p:nvPicPr>
          <p:cNvPr id="8" name="Picture 7" descr="A picture containing text, accessory&#10;&#10;Description automatically generated">
            <a:extLst>
              <a:ext uri="{FF2B5EF4-FFF2-40B4-BE49-F238E27FC236}">
                <a16:creationId xmlns:a16="http://schemas.microsoft.com/office/drawing/2014/main" id="{0544E407-3006-4AA0-89DC-607C32DF4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2598708"/>
            <a:ext cx="5487650" cy="3658433"/>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5AEEBC93-32DE-463F-8F16-3EF33FBF6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2598708"/>
            <a:ext cx="5487650" cy="3658433"/>
          </a:xfrm>
          <a:prstGeom prst="rect">
            <a:avLst/>
          </a:prstGeom>
        </p:spPr>
      </p:pic>
      <p:sp>
        <p:nvSpPr>
          <p:cNvPr id="11" name="TextBox 10">
            <a:extLst>
              <a:ext uri="{FF2B5EF4-FFF2-40B4-BE49-F238E27FC236}">
                <a16:creationId xmlns:a16="http://schemas.microsoft.com/office/drawing/2014/main" id="{6B4B683E-3E0D-481E-8C44-D0737845D09B}"/>
              </a:ext>
            </a:extLst>
          </p:cNvPr>
          <p:cNvSpPr txBox="1"/>
          <p:nvPr/>
        </p:nvSpPr>
        <p:spPr>
          <a:xfrm>
            <a:off x="1592751" y="2229376"/>
            <a:ext cx="3518848" cy="369332"/>
          </a:xfrm>
          <a:prstGeom prst="rect">
            <a:avLst/>
          </a:prstGeom>
          <a:noFill/>
        </p:spPr>
        <p:txBody>
          <a:bodyPr wrap="none" rtlCol="0">
            <a:spAutoFit/>
          </a:bodyPr>
          <a:lstStyle/>
          <a:p>
            <a:r>
              <a:rPr lang="en-US" dirty="0"/>
              <a:t>Top Ten States – Population Growth</a:t>
            </a:r>
          </a:p>
        </p:txBody>
      </p:sp>
      <p:sp>
        <p:nvSpPr>
          <p:cNvPr id="12" name="TextBox 11">
            <a:extLst>
              <a:ext uri="{FF2B5EF4-FFF2-40B4-BE49-F238E27FC236}">
                <a16:creationId xmlns:a16="http://schemas.microsoft.com/office/drawing/2014/main" id="{F5ADEEE9-D388-4C4A-99D7-3B96663A707A}"/>
              </a:ext>
            </a:extLst>
          </p:cNvPr>
          <p:cNvSpPr txBox="1"/>
          <p:nvPr/>
        </p:nvSpPr>
        <p:spPr>
          <a:xfrm>
            <a:off x="7110881" y="2229376"/>
            <a:ext cx="3876254" cy="369332"/>
          </a:xfrm>
          <a:prstGeom prst="rect">
            <a:avLst/>
          </a:prstGeom>
          <a:noFill/>
        </p:spPr>
        <p:txBody>
          <a:bodyPr wrap="none" rtlCol="0">
            <a:spAutoFit/>
          </a:bodyPr>
          <a:lstStyle/>
          <a:p>
            <a:r>
              <a:rPr lang="en-US" dirty="0"/>
              <a:t>Bottom Ten States – Population Decline</a:t>
            </a:r>
          </a:p>
        </p:txBody>
      </p:sp>
    </p:spTree>
    <p:extLst>
      <p:ext uri="{BB962C8B-B14F-4D97-AF65-F5344CB8AC3E}">
        <p14:creationId xmlns:p14="http://schemas.microsoft.com/office/powerpoint/2010/main" val="152956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76EFAF-17A3-4905-906C-DCD3BC5DE785}"/>
              </a:ext>
            </a:extLst>
          </p:cNvPr>
          <p:cNvSpPr>
            <a:spLocks noGrp="1"/>
          </p:cNvSpPr>
          <p:nvPr>
            <p:ph type="title"/>
          </p:nvPr>
        </p:nvSpPr>
        <p:spPr>
          <a:xfrm>
            <a:off x="492370" y="516835"/>
            <a:ext cx="3084844" cy="2103875"/>
          </a:xfrm>
        </p:spPr>
        <p:txBody>
          <a:bodyPr>
            <a:normAutofit/>
          </a:bodyPr>
          <a:lstStyle/>
          <a:p>
            <a:r>
              <a:rPr lang="en-US" sz="3100" dirty="0">
                <a:solidFill>
                  <a:srgbClr val="FFFFFF"/>
                </a:solidFill>
              </a:rPr>
              <a:t>How do Median State Employment Earnings Affect Domestic Migration ?</a:t>
            </a:r>
          </a:p>
        </p:txBody>
      </p:sp>
      <p:sp>
        <p:nvSpPr>
          <p:cNvPr id="20" name="Rectangle 19">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Content Placeholder 8" descr="A screenshot of a cell phone&#10;&#10;Description automatically generated">
            <a:extLst>
              <a:ext uri="{FF2B5EF4-FFF2-40B4-BE49-F238E27FC236}">
                <a16:creationId xmlns:a16="http://schemas.microsoft.com/office/drawing/2014/main" id="{147C98B8-126E-4C9E-9BEB-86E3F1397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162973"/>
            <a:ext cx="6798082" cy="4532054"/>
          </a:xfrm>
          <a:prstGeom prst="rect">
            <a:avLst/>
          </a:prstGeom>
        </p:spPr>
      </p:pic>
      <p:sp>
        <p:nvSpPr>
          <p:cNvPr id="14" name="TextBox 13">
            <a:extLst>
              <a:ext uri="{FF2B5EF4-FFF2-40B4-BE49-F238E27FC236}">
                <a16:creationId xmlns:a16="http://schemas.microsoft.com/office/drawing/2014/main" id="{3423BCE0-85DF-42FE-94F1-BB3318E7C99F}"/>
              </a:ext>
            </a:extLst>
          </p:cNvPr>
          <p:cNvSpPr txBox="1"/>
          <p:nvPr/>
        </p:nvSpPr>
        <p:spPr>
          <a:xfrm rot="16200000">
            <a:off x="3898389" y="3290500"/>
            <a:ext cx="1410258" cy="276999"/>
          </a:xfrm>
          <a:prstGeom prst="rect">
            <a:avLst/>
          </a:prstGeom>
          <a:noFill/>
        </p:spPr>
        <p:txBody>
          <a:bodyPr wrap="none" rtlCol="0">
            <a:spAutoFit/>
          </a:bodyPr>
          <a:lstStyle/>
          <a:p>
            <a:r>
              <a:rPr lang="en-US" sz="1200" dirty="0"/>
              <a:t>Net State Migration</a:t>
            </a:r>
          </a:p>
        </p:txBody>
      </p:sp>
    </p:spTree>
    <p:extLst>
      <p:ext uri="{BB962C8B-B14F-4D97-AF65-F5344CB8AC3E}">
        <p14:creationId xmlns:p14="http://schemas.microsoft.com/office/powerpoint/2010/main" val="3701088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2C4BB76-2B36-4FDE-A37B-91F518B35653}"/>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rPr>
              <a:t>States With the Highest and Lowest Income Changes</a:t>
            </a:r>
          </a:p>
        </p:txBody>
      </p:sp>
      <p:pic>
        <p:nvPicPr>
          <p:cNvPr id="7" name="Picture 6" descr="A screenshot of a cell phone&#10;&#10;Description automatically generated">
            <a:extLst>
              <a:ext uri="{FF2B5EF4-FFF2-40B4-BE49-F238E27FC236}">
                <a16:creationId xmlns:a16="http://schemas.microsoft.com/office/drawing/2014/main" id="{AF889815-B44B-4161-B571-C02EE793D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3405" y="726941"/>
            <a:ext cx="5131653" cy="3421101"/>
          </a:xfrm>
          <a:prstGeom prst="rect">
            <a:avLst/>
          </a:prstGeom>
        </p:spPr>
      </p:pic>
      <p:sp>
        <p:nvSpPr>
          <p:cNvPr id="22" name="Rectangle 21">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D23A6871-0803-4EA5-92AA-6D9A4C306A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7612" y="726941"/>
            <a:ext cx="5118182" cy="3412121"/>
          </a:xfrm>
          <a:prstGeom prst="rect">
            <a:avLst/>
          </a:prstGeom>
        </p:spPr>
      </p:pic>
      <p:sp>
        <p:nvSpPr>
          <p:cNvPr id="24" name="Rectangle 23">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1379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5">
            <a:extLst>
              <a:ext uri="{FF2B5EF4-FFF2-40B4-BE49-F238E27FC236}">
                <a16:creationId xmlns:a16="http://schemas.microsoft.com/office/drawing/2014/main" id="{86748A40-D5D9-49DC-A181-428BE1296DB0}"/>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Does Rent Affect Domestic Migration in the U.S.? </a:t>
            </a:r>
          </a:p>
        </p:txBody>
      </p:sp>
      <p:sp>
        <p:nvSpPr>
          <p:cNvPr id="20" name="Rectangle 19">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Content Placeholder 8" descr="A screenshot of a cell phone&#10;&#10;Description automatically generated">
            <a:extLst>
              <a:ext uri="{FF2B5EF4-FFF2-40B4-BE49-F238E27FC236}">
                <a16:creationId xmlns:a16="http://schemas.microsoft.com/office/drawing/2014/main" id="{313ACD29-82DF-49F7-9E66-6E3DD95CC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162973"/>
            <a:ext cx="6798082" cy="4532054"/>
          </a:xfrm>
          <a:prstGeom prst="rect">
            <a:avLst/>
          </a:prstGeom>
        </p:spPr>
      </p:pic>
      <p:sp>
        <p:nvSpPr>
          <p:cNvPr id="14" name="TextBox 13">
            <a:extLst>
              <a:ext uri="{FF2B5EF4-FFF2-40B4-BE49-F238E27FC236}">
                <a16:creationId xmlns:a16="http://schemas.microsoft.com/office/drawing/2014/main" id="{BCD441D0-7964-4BFE-908C-F9A85DBF0617}"/>
              </a:ext>
            </a:extLst>
          </p:cNvPr>
          <p:cNvSpPr txBox="1"/>
          <p:nvPr/>
        </p:nvSpPr>
        <p:spPr>
          <a:xfrm rot="16200000">
            <a:off x="3947035" y="3290500"/>
            <a:ext cx="1410258" cy="276999"/>
          </a:xfrm>
          <a:prstGeom prst="rect">
            <a:avLst/>
          </a:prstGeom>
          <a:noFill/>
        </p:spPr>
        <p:txBody>
          <a:bodyPr wrap="none" rtlCol="0">
            <a:spAutoFit/>
          </a:bodyPr>
          <a:lstStyle/>
          <a:p>
            <a:r>
              <a:rPr lang="en-US" sz="1200" dirty="0"/>
              <a:t>Net State Migration</a:t>
            </a:r>
          </a:p>
        </p:txBody>
      </p:sp>
    </p:spTree>
    <p:extLst>
      <p:ext uri="{BB962C8B-B14F-4D97-AF65-F5344CB8AC3E}">
        <p14:creationId xmlns:p14="http://schemas.microsoft.com/office/powerpoint/2010/main" val="514671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8762F5E5-CA7E-4376-A3B7-4011440D44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862" y="905933"/>
            <a:ext cx="9464280" cy="5039728"/>
          </a:xfrm>
          <a:prstGeom prst="rect">
            <a:avLst/>
          </a:prstGeom>
        </p:spPr>
      </p:pic>
    </p:spTree>
    <p:extLst>
      <p:ext uri="{BB962C8B-B14F-4D97-AF65-F5344CB8AC3E}">
        <p14:creationId xmlns:p14="http://schemas.microsoft.com/office/powerpoint/2010/main" val="267444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7C63-FE22-4F63-84B4-D14253D6B00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D330210-3BCE-4D0B-B6ED-DC9CDBB525AB}"/>
              </a:ext>
            </a:extLst>
          </p:cNvPr>
          <p:cNvSpPr>
            <a:spLocks noGrp="1"/>
          </p:cNvSpPr>
          <p:nvPr>
            <p:ph idx="1"/>
          </p:nvPr>
        </p:nvSpPr>
        <p:spPr>
          <a:xfrm>
            <a:off x="1097281" y="2002752"/>
            <a:ext cx="7677264" cy="4023360"/>
          </a:xfrm>
        </p:spPr>
        <p:txBody>
          <a:bodyPr>
            <a:noAutofit/>
          </a:bodyPr>
          <a:lstStyle/>
          <a:p>
            <a:pPr lvl="1"/>
            <a:r>
              <a:rPr lang="en-US" sz="1600" dirty="0"/>
              <a:t>We found that the highest taxed states as well as states with the highest rents are experiencing population decline. States with lower taxes are experiencing population growth, however rents are still relatively high, but not as high as highly taxed states. </a:t>
            </a:r>
          </a:p>
          <a:p>
            <a:pPr lvl="1"/>
            <a:r>
              <a:rPr lang="en-US" sz="1600" dirty="0"/>
              <a:t>This correlation however does not prove causation. They are trends to analyze and help us understand state-to-state migration. There is a case to be made that lower cost (less taxes, lower rents) can outweigh higher income levels in migration decisions. States with high taxes and rents also tend to have the highest income levels. </a:t>
            </a:r>
          </a:p>
          <a:p>
            <a:pPr lvl="1"/>
            <a:r>
              <a:rPr lang="en-US" sz="1600" dirty="0"/>
              <a:t>It is interesting to note another economic factor affecting migration, but not included in our analysis, job opportunities and job growth. If supplied with more time in our analysis we would have further investigated job opportunities as an economic indicator of migration. We would also look into social factors that affect migration such as seeking higher education and family obligations. </a:t>
            </a:r>
          </a:p>
          <a:p>
            <a:pPr lvl="1"/>
            <a:r>
              <a:rPr lang="en-US" sz="1600" dirty="0"/>
              <a:t>Based on our pie charts describing where highly taxed residents were moving, social factors possibly play a larger role than economic factors when it comes to migration.</a:t>
            </a:r>
          </a:p>
          <a:p>
            <a:pPr marL="201168" lvl="1" indent="0">
              <a:buNone/>
            </a:pPr>
            <a:r>
              <a:rPr lang="en-US" sz="1600" dirty="0"/>
              <a:t> </a:t>
            </a:r>
          </a:p>
        </p:txBody>
      </p:sp>
    </p:spTree>
    <p:extLst>
      <p:ext uri="{BB962C8B-B14F-4D97-AF65-F5344CB8AC3E}">
        <p14:creationId xmlns:p14="http://schemas.microsoft.com/office/powerpoint/2010/main" val="3894557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98D2-C2AC-47B0-ADEE-078136EA7E6C}"/>
              </a:ext>
            </a:extLst>
          </p:cNvPr>
          <p:cNvSpPr>
            <a:spLocks noGrp="1"/>
          </p:cNvSpPr>
          <p:nvPr>
            <p:ph type="title"/>
          </p:nvPr>
        </p:nvSpPr>
        <p:spPr>
          <a:xfrm>
            <a:off x="1097279" y="286603"/>
            <a:ext cx="10411229" cy="1450757"/>
          </a:xfrm>
        </p:spPr>
        <p:txBody>
          <a:bodyPr>
            <a:normAutofit/>
          </a:bodyPr>
          <a:lstStyle/>
          <a:p>
            <a:r>
              <a:rPr lang="en-US" sz="4400" dirty="0"/>
              <a:t>Data Cleanup, Exploration &amp; Post-Mortem</a:t>
            </a:r>
          </a:p>
        </p:txBody>
      </p:sp>
      <p:sp>
        <p:nvSpPr>
          <p:cNvPr id="3" name="Content Placeholder 2">
            <a:extLst>
              <a:ext uri="{FF2B5EF4-FFF2-40B4-BE49-F238E27FC236}">
                <a16:creationId xmlns:a16="http://schemas.microsoft.com/office/drawing/2014/main" id="{FBD3D9B8-20B9-4A3F-AF4D-D2AF0206DB40}"/>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q"/>
            </a:pPr>
            <a:r>
              <a:rPr lang="en-US" sz="1600" dirty="0"/>
              <a:t>   We used </a:t>
            </a:r>
            <a:r>
              <a:rPr lang="en-US" sz="1600" b="1" dirty="0"/>
              <a:t>Excel</a:t>
            </a:r>
            <a:r>
              <a:rPr lang="en-US" sz="1600" dirty="0"/>
              <a:t> to cleanup our csv files received from the US Census Bureau and Kaggle. We then used Pandas to store the csv data into a data frame, merge data frames depending on the data comparison, and plotted those comparisons in matplotlib using pie charts, scatter plots and bar charts. </a:t>
            </a:r>
          </a:p>
          <a:p>
            <a:pPr>
              <a:buFont typeface="Wingdings" panose="05000000000000000000" pitchFamily="2" charset="2"/>
              <a:buChar char="q"/>
            </a:pPr>
            <a:r>
              <a:rPr lang="en-US" sz="1600" dirty="0"/>
              <a:t>   The toughest challenge was </a:t>
            </a:r>
            <a:r>
              <a:rPr lang="en-US" sz="1600" b="1" dirty="0"/>
              <a:t>finding the right data</a:t>
            </a:r>
            <a:r>
              <a:rPr lang="en-US" sz="1600" dirty="0"/>
              <a:t>. We figured out that in order to compare economic factors of migration we had to evaluate ‘inmigration’ and ‘outmigration’ of every state to determine the net domestic migration. This made it so we could narrow down our data to domestic migration and not overall population change, which also includes international migration, birth rates and death rates. </a:t>
            </a:r>
          </a:p>
          <a:p>
            <a:pPr>
              <a:buFont typeface="Wingdings" panose="05000000000000000000" pitchFamily="2" charset="2"/>
              <a:buChar char="q"/>
            </a:pPr>
            <a:r>
              <a:rPr lang="en-US" sz="1600" dirty="0"/>
              <a:t>    </a:t>
            </a:r>
            <a:r>
              <a:rPr lang="en-US" sz="1600" b="1" dirty="0"/>
              <a:t>Having published research </a:t>
            </a:r>
            <a:r>
              <a:rPr lang="en-US" sz="1600" dirty="0"/>
              <a:t>to validate the correctness of our findings helped us dig harder to find the right census data. Once we found the right data set, we had to take the source format and make the data work in our favor based on the data we were aiming to validate. This is when the data cleaning process began. </a:t>
            </a:r>
          </a:p>
          <a:p>
            <a:pPr>
              <a:buFont typeface="Wingdings" panose="05000000000000000000" pitchFamily="2" charset="2"/>
              <a:buChar char="q"/>
            </a:pPr>
            <a:r>
              <a:rPr lang="en-US" sz="1600" dirty="0"/>
              <a:t>    </a:t>
            </a:r>
            <a:r>
              <a:rPr lang="en-US" sz="1600" b="1" dirty="0"/>
              <a:t>Margin of error </a:t>
            </a:r>
            <a:r>
              <a:rPr lang="en-US" sz="1600" dirty="0"/>
              <a:t>in the census data was the major difficulty that arose in our research. This explains why our net migration numbers did not quite match those from the </a:t>
            </a:r>
            <a:r>
              <a:rPr lang="en-US" sz="1600" i="1" dirty="0"/>
              <a:t>Business Insider </a:t>
            </a:r>
            <a:r>
              <a:rPr lang="en-US" sz="1600" dirty="0"/>
              <a:t>Article. Discovering the US Census’ methodology for ‘+/-’ estimates in the MOE data was tough to apply to the net migration data we calculated. If given more time we would have further researched how to apply the MOE to our data findings for more accurate data.  </a:t>
            </a:r>
          </a:p>
        </p:txBody>
      </p:sp>
    </p:spTree>
    <p:extLst>
      <p:ext uri="{BB962C8B-B14F-4D97-AF65-F5344CB8AC3E}">
        <p14:creationId xmlns:p14="http://schemas.microsoft.com/office/powerpoint/2010/main" val="1291953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B3976B-A780-4571-A33C-6162F089F4A6}"/>
              </a:ext>
            </a:extLst>
          </p:cNvPr>
          <p:cNvSpPr txBox="1"/>
          <p:nvPr/>
        </p:nvSpPr>
        <p:spPr>
          <a:xfrm>
            <a:off x="4396511" y="2705725"/>
            <a:ext cx="4507344" cy="1446550"/>
          </a:xfrm>
          <a:prstGeom prst="rect">
            <a:avLst/>
          </a:prstGeom>
          <a:noFill/>
        </p:spPr>
        <p:txBody>
          <a:bodyPr wrap="square" rtlCol="0">
            <a:spAutoFit/>
          </a:bodyPr>
          <a:lstStyle/>
          <a:p>
            <a:r>
              <a:rPr lang="en-US" sz="8800" dirty="0"/>
              <a:t>Q &amp; A</a:t>
            </a:r>
          </a:p>
        </p:txBody>
      </p:sp>
    </p:spTree>
    <p:extLst>
      <p:ext uri="{BB962C8B-B14F-4D97-AF65-F5344CB8AC3E}">
        <p14:creationId xmlns:p14="http://schemas.microsoft.com/office/powerpoint/2010/main" val="263895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B75E-DD9C-49C9-9D34-71362C2636D0}"/>
              </a:ext>
            </a:extLst>
          </p:cNvPr>
          <p:cNvSpPr>
            <a:spLocks noGrp="1"/>
          </p:cNvSpPr>
          <p:nvPr>
            <p:ph type="title"/>
          </p:nvPr>
        </p:nvSpPr>
        <p:spPr/>
        <p:txBody>
          <a:bodyPr>
            <a:normAutofit fontScale="90000"/>
          </a:bodyPr>
          <a:lstStyle/>
          <a:p>
            <a:br>
              <a:rPr lang="en-US" dirty="0"/>
            </a:br>
            <a:r>
              <a:rPr lang="en-US" dirty="0"/>
              <a:t>What is the Main Economic Cause of Domestic Migration in the U.S.?</a:t>
            </a:r>
          </a:p>
        </p:txBody>
      </p:sp>
      <p:sp>
        <p:nvSpPr>
          <p:cNvPr id="3" name="Content Placeholder 2">
            <a:extLst>
              <a:ext uri="{FF2B5EF4-FFF2-40B4-BE49-F238E27FC236}">
                <a16:creationId xmlns:a16="http://schemas.microsoft.com/office/drawing/2014/main" id="{25444F75-8EFC-4674-9AC4-F2DC7C073A12}"/>
              </a:ext>
            </a:extLst>
          </p:cNvPr>
          <p:cNvSpPr>
            <a:spLocks noGrp="1"/>
          </p:cNvSpPr>
          <p:nvPr>
            <p:ph idx="1"/>
          </p:nvPr>
        </p:nvSpPr>
        <p:spPr/>
        <p:txBody>
          <a:bodyPr/>
          <a:lstStyle/>
          <a:p>
            <a:pPr>
              <a:spcBef>
                <a:spcPts val="0"/>
              </a:spcBef>
              <a:spcAft>
                <a:spcPts val="0"/>
              </a:spcAft>
            </a:pPr>
            <a:endParaRPr lang="en-US" dirty="0"/>
          </a:p>
          <a:p>
            <a:pPr>
              <a:spcBef>
                <a:spcPts val="0"/>
              </a:spcBef>
              <a:spcAft>
                <a:spcPts val="0"/>
              </a:spcAft>
            </a:pPr>
            <a:r>
              <a:rPr lang="en-US" dirty="0"/>
              <a:t>Four Main Factors that Affect Population Change in Any Region:</a:t>
            </a:r>
          </a:p>
          <a:p>
            <a:endParaRPr lang="en-US" dirty="0"/>
          </a:p>
          <a:p>
            <a:pPr lvl="1">
              <a:spcBef>
                <a:spcPts val="0"/>
              </a:spcBef>
              <a:spcAft>
                <a:spcPts val="0"/>
              </a:spcAft>
              <a:buFont typeface="Wingdings" panose="05000000000000000000" pitchFamily="2" charset="2"/>
              <a:buChar char="q"/>
            </a:pPr>
            <a:r>
              <a:rPr lang="en-US" dirty="0"/>
              <a:t> </a:t>
            </a:r>
            <a:r>
              <a:rPr lang="en-US" b="1" dirty="0"/>
              <a:t>Birth Rates </a:t>
            </a:r>
            <a:r>
              <a:rPr lang="en-US" dirty="0"/>
              <a:t>-  Total number of live births per 1,000 in a population in a year or period.</a:t>
            </a:r>
          </a:p>
          <a:p>
            <a:pPr marL="201168" lvl="1" indent="0">
              <a:spcBef>
                <a:spcPts val="0"/>
              </a:spcBef>
              <a:spcAft>
                <a:spcPts val="0"/>
              </a:spcAft>
              <a:buNone/>
            </a:pPr>
            <a:endParaRPr lang="en-US" dirty="0"/>
          </a:p>
          <a:p>
            <a:pPr lvl="1">
              <a:spcBef>
                <a:spcPts val="0"/>
              </a:spcBef>
              <a:spcAft>
                <a:spcPts val="0"/>
              </a:spcAft>
              <a:buFont typeface="Wingdings" panose="05000000000000000000" pitchFamily="2" charset="2"/>
              <a:buChar char="q"/>
            </a:pPr>
            <a:r>
              <a:rPr lang="en-US" dirty="0"/>
              <a:t> </a:t>
            </a:r>
            <a:r>
              <a:rPr lang="en-US" b="1" dirty="0"/>
              <a:t>Mortality Rates</a:t>
            </a:r>
            <a:r>
              <a:rPr lang="en-US" dirty="0"/>
              <a:t>  - The measure of the number of deaths in a particular population, scaled to the size of that population, per unit of time.</a:t>
            </a:r>
          </a:p>
          <a:p>
            <a:pPr lvl="1">
              <a:spcBef>
                <a:spcPts val="0"/>
              </a:spcBef>
              <a:spcAft>
                <a:spcPts val="0"/>
              </a:spcAft>
              <a:buFont typeface="Wingdings" panose="05000000000000000000" pitchFamily="2" charset="2"/>
              <a:buChar char="q"/>
            </a:pPr>
            <a:endParaRPr lang="en-US" dirty="0"/>
          </a:p>
          <a:p>
            <a:pPr lvl="1">
              <a:spcBef>
                <a:spcPts val="0"/>
              </a:spcBef>
              <a:spcAft>
                <a:spcPts val="0"/>
              </a:spcAft>
              <a:buFont typeface="Wingdings" panose="05000000000000000000" pitchFamily="2" charset="2"/>
              <a:buChar char="q"/>
            </a:pPr>
            <a:r>
              <a:rPr lang="en-US" dirty="0"/>
              <a:t> </a:t>
            </a:r>
            <a:r>
              <a:rPr lang="en-US" b="1" dirty="0"/>
              <a:t>Domestic</a:t>
            </a:r>
            <a:r>
              <a:rPr lang="en-US" dirty="0"/>
              <a:t> </a:t>
            </a:r>
            <a:r>
              <a:rPr lang="en-US" b="1" dirty="0"/>
              <a:t>Migration</a:t>
            </a:r>
            <a:r>
              <a:rPr lang="en-US" dirty="0"/>
              <a:t> - The movement of people within national boundaries with the intentions of settling, permanently or temporarily at a new location.</a:t>
            </a:r>
          </a:p>
          <a:p>
            <a:pPr lvl="1">
              <a:spcBef>
                <a:spcPts val="0"/>
              </a:spcBef>
              <a:spcAft>
                <a:spcPts val="0"/>
              </a:spcAft>
              <a:buFont typeface="Wingdings" panose="05000000000000000000" pitchFamily="2" charset="2"/>
              <a:buChar char="q"/>
            </a:pPr>
            <a:endParaRPr lang="en-US" dirty="0"/>
          </a:p>
          <a:p>
            <a:pPr lvl="1">
              <a:spcBef>
                <a:spcPts val="0"/>
              </a:spcBef>
              <a:spcAft>
                <a:spcPts val="0"/>
              </a:spcAft>
              <a:buFont typeface="Wingdings" panose="05000000000000000000" pitchFamily="2" charset="2"/>
              <a:buChar char="q"/>
            </a:pPr>
            <a:r>
              <a:rPr lang="en-US" dirty="0"/>
              <a:t> </a:t>
            </a:r>
            <a:r>
              <a:rPr lang="en-US" b="1" dirty="0"/>
              <a:t>International Migration </a:t>
            </a:r>
            <a:r>
              <a:rPr lang="en-US" dirty="0"/>
              <a:t>- The movement of people across national boundaries with the intentions of settling, permanently or temporarily at a new location.</a:t>
            </a:r>
            <a:endParaRPr lang="en-US" b="1" dirty="0"/>
          </a:p>
          <a:p>
            <a:pPr marL="201168" lvl="1" indent="0">
              <a:spcBef>
                <a:spcPts val="0"/>
              </a:spcBef>
              <a:spcAft>
                <a:spcPts val="0"/>
              </a:spcAft>
              <a:buNone/>
            </a:pPr>
            <a:endParaRPr lang="en-US" dirty="0"/>
          </a:p>
          <a:p>
            <a:pPr marL="201168" lvl="1" indent="0">
              <a:spcBef>
                <a:spcPts val="0"/>
              </a:spcBef>
              <a:spcAft>
                <a:spcPts val="0"/>
              </a:spcAft>
              <a:buNone/>
            </a:pPr>
            <a:endParaRPr lang="en-US" dirty="0"/>
          </a:p>
          <a:p>
            <a:pPr marL="201168" lvl="1" indent="0">
              <a:spcBef>
                <a:spcPts val="0"/>
              </a:spcBef>
              <a:spcAft>
                <a:spcPts val="0"/>
              </a:spcAft>
              <a:buNone/>
            </a:pPr>
            <a:endParaRPr lang="en-US" dirty="0"/>
          </a:p>
        </p:txBody>
      </p:sp>
    </p:spTree>
    <p:extLst>
      <p:ext uri="{BB962C8B-B14F-4D97-AF65-F5344CB8AC3E}">
        <p14:creationId xmlns:p14="http://schemas.microsoft.com/office/powerpoint/2010/main" val="662134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695E-ADFB-4CA1-AD94-A4D522304AEB}"/>
              </a:ext>
            </a:extLst>
          </p:cNvPr>
          <p:cNvSpPr>
            <a:spLocks noGrp="1"/>
          </p:cNvSpPr>
          <p:nvPr>
            <p:ph type="title"/>
          </p:nvPr>
        </p:nvSpPr>
        <p:spPr/>
        <p:txBody>
          <a:bodyPr/>
          <a:lstStyle/>
          <a:p>
            <a:r>
              <a:rPr lang="en-US" dirty="0"/>
              <a:t>What is the Main Economic Cause of Domestic Migration in the U.S.?</a:t>
            </a:r>
          </a:p>
        </p:txBody>
      </p:sp>
      <p:sp>
        <p:nvSpPr>
          <p:cNvPr id="3" name="Content Placeholder 2">
            <a:extLst>
              <a:ext uri="{FF2B5EF4-FFF2-40B4-BE49-F238E27FC236}">
                <a16:creationId xmlns:a16="http://schemas.microsoft.com/office/drawing/2014/main" id="{D4FB968B-03A1-45AE-9443-1B321701ACAD}"/>
              </a:ext>
            </a:extLst>
          </p:cNvPr>
          <p:cNvSpPr>
            <a:spLocks noGrp="1"/>
          </p:cNvSpPr>
          <p:nvPr>
            <p:ph idx="1"/>
          </p:nvPr>
        </p:nvSpPr>
        <p:spPr/>
        <p:txBody>
          <a:bodyPr/>
          <a:lstStyle/>
          <a:p>
            <a:endParaRPr lang="en-US" dirty="0"/>
          </a:p>
          <a:p>
            <a:r>
              <a:rPr lang="en-US" dirty="0"/>
              <a:t>In our presentation we will be focusing on the economic factors that affect domestic migration in the United States.</a:t>
            </a:r>
          </a:p>
          <a:p>
            <a:r>
              <a:rPr lang="en-US" dirty="0"/>
              <a:t>Our groups desire to understand what factors Affect domestic migration stemmed from our acknowledgement of some current population trends in the U.S.:</a:t>
            </a:r>
          </a:p>
          <a:p>
            <a:r>
              <a:rPr lang="en-US" dirty="0"/>
              <a:t>People are moving away from states with high taxes, real estate prices and cost of living. </a:t>
            </a:r>
          </a:p>
          <a:p>
            <a:r>
              <a:rPr lang="en-US" dirty="0">
                <a:hlinkClick r:id="rId2"/>
              </a:rPr>
              <a:t>Take this article </a:t>
            </a:r>
            <a:r>
              <a:rPr lang="en-US" dirty="0"/>
              <a:t>from </a:t>
            </a:r>
            <a:r>
              <a:rPr lang="en-US" i="1" dirty="0"/>
              <a:t>Business Insider </a:t>
            </a:r>
            <a:r>
              <a:rPr lang="en-US" dirty="0"/>
              <a:t>for example.</a:t>
            </a:r>
          </a:p>
          <a:p>
            <a:endParaRPr lang="en-US" dirty="0"/>
          </a:p>
          <a:p>
            <a:endParaRPr lang="en-US" dirty="0"/>
          </a:p>
        </p:txBody>
      </p:sp>
    </p:spTree>
    <p:extLst>
      <p:ext uri="{BB962C8B-B14F-4D97-AF65-F5344CB8AC3E}">
        <p14:creationId xmlns:p14="http://schemas.microsoft.com/office/powerpoint/2010/main" val="260056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1"/>
          </p:nvPr>
        </p:nvSpPr>
        <p:spPr>
          <a:xfrm>
            <a:off x="1097280" y="5586411"/>
            <a:ext cx="4822804" cy="365125"/>
          </a:xfrm>
          <a:prstGeom prst="rect">
            <a:avLst/>
          </a:prstGeom>
          <a:noFill/>
          <a:ln>
            <a:noFill/>
            <a:miter lim="800000"/>
          </a:ln>
        </p:spPr>
        <p:txBody>
          <a:bodyPr vert="horz" lIns="180000" tIns="0" rIns="180000" bIns="0" rtlCol="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anose="020B0604020202020204"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US" altLang="en-US" sz="1800" kern="1200">
                <a:solidFill>
                  <a:schemeClr val="tx1"/>
                </a:solidFill>
                <a:latin typeface="+mn-lt"/>
                <a:ea typeface="+mn-ea"/>
                <a:cs typeface="+mn-cs"/>
              </a:defRPr>
            </a:lvl9pPr>
          </a:lstStyle>
          <a:p>
            <a:pPr marL="0" indent="0" eaLnBrk="1" hangingPunct="1">
              <a:spcBef>
                <a:spcPct val="0"/>
              </a:spcBef>
              <a:spcAft>
                <a:spcPts val="600"/>
              </a:spcAft>
              <a:buNone/>
            </a:pPr>
            <a:r>
              <a:rPr lang="en-US" altLang="en-US" sz="1000" i="1" dirty="0">
                <a:solidFill>
                  <a:srgbClr val="333333"/>
                </a:solidFill>
              </a:rPr>
              <a:t>Journal of Travel Medicine</a:t>
            </a:r>
            <a:r>
              <a:rPr lang="en-US" altLang="en-US" sz="1000" dirty="0">
                <a:solidFill>
                  <a:srgbClr val="333333"/>
                </a:solidFill>
              </a:rPr>
              <a:t>, Volume 25, Issue 1, 2018, tay040, </a:t>
            </a:r>
            <a:r>
              <a:rPr lang="en-US" altLang="en-US" sz="1000" dirty="0">
                <a:solidFill>
                  <a:srgbClr val="333333"/>
                </a:solidFill>
                <a:hlinkClick r:id="rId3"/>
              </a:rPr>
              <a:t>https://doi.org/10.1093/jtm/tay040</a:t>
            </a:r>
            <a:endParaRPr lang="en-US" altLang="en-US" sz="1000" dirty="0">
              <a:solidFill>
                <a:srgbClr val="333333"/>
              </a:solidFill>
            </a:endParaRPr>
          </a:p>
          <a:p>
            <a:pPr marL="0" indent="0" eaLnBrk="1" hangingPunct="1">
              <a:spcBef>
                <a:spcPct val="0"/>
              </a:spcBef>
              <a:spcAft>
                <a:spcPts val="600"/>
              </a:spcAft>
              <a:buNone/>
            </a:pPr>
            <a:r>
              <a:rPr lang="en-US" altLang="en-US" sz="800" dirty="0">
                <a:solidFill>
                  <a:srgbClr val="2A2A2A"/>
                </a:solidFill>
              </a:rPr>
              <a:t>The content of this slide may be subject to copyright: please see the slide notes for details.</a:t>
            </a:r>
            <a:endParaRPr lang="en-US" altLang="en-US" sz="800" dirty="0">
              <a:solidFill>
                <a:srgbClr val="333333"/>
              </a:solidFill>
            </a:endParaRPr>
          </a:p>
        </p:txBody>
      </p:sp>
      <p:pic>
        <p:nvPicPr>
          <p:cNvPr id="5124" name="Picture 4"/>
          <p:cNvPicPr>
            <a:picLocks noChangeAspect="1"/>
          </p:cNvPicPr>
          <p:nvPr/>
        </p:nvPicPr>
        <p:blipFill>
          <a:blip r:embed="rId4"/>
          <a:stretch>
            <a:fillRect/>
          </a:stretch>
        </p:blipFill>
        <p:spPr>
          <a:xfrm>
            <a:off x="9138366" y="5619748"/>
            <a:ext cx="1058862" cy="298450"/>
          </a:xfrm>
          <a:prstGeom prst="rect">
            <a:avLst/>
          </a:prstGeom>
          <a:noFill/>
          <a:ln>
            <a:noFill/>
            <a:miter lim="800000"/>
          </a:ln>
        </p:spPr>
      </p:pic>
      <p:pic>
        <p:nvPicPr>
          <p:cNvPr id="5125" name="New picture"/>
          <p:cNvPicPr/>
          <p:nvPr/>
        </p:nvPicPr>
        <p:blipFill>
          <a:blip r:embed="rId5"/>
          <a:stretch>
            <a:fillRect/>
          </a:stretch>
        </p:blipFill>
        <p:spPr>
          <a:xfrm>
            <a:off x="2699133" y="973139"/>
            <a:ext cx="6968664" cy="4119551"/>
          </a:xfrm>
          <a:prstGeom prst="rect">
            <a:avLst/>
          </a:prstGeom>
        </p:spPr>
      </p:pic>
      <p:sp>
        <p:nvSpPr>
          <p:cNvPr id="13" name="Title 1">
            <a:extLst>
              <a:ext uri="{FF2B5EF4-FFF2-40B4-BE49-F238E27FC236}">
                <a16:creationId xmlns:a16="http://schemas.microsoft.com/office/drawing/2014/main" id="{08566736-96A1-4291-8F9B-595EAAC52D8B}"/>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Factors of Migration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E3F2-093E-4A9E-893D-520028A33F87}"/>
              </a:ext>
            </a:extLst>
          </p:cNvPr>
          <p:cNvSpPr>
            <a:spLocks noGrp="1"/>
          </p:cNvSpPr>
          <p:nvPr>
            <p:ph type="title"/>
          </p:nvPr>
        </p:nvSpPr>
        <p:spPr/>
        <p:txBody>
          <a:bodyPr/>
          <a:lstStyle/>
          <a:p>
            <a:r>
              <a:rPr lang="en-US" dirty="0"/>
              <a:t>Economic Factors</a:t>
            </a:r>
          </a:p>
        </p:txBody>
      </p:sp>
      <p:sp>
        <p:nvSpPr>
          <p:cNvPr id="3" name="Content Placeholder 2">
            <a:extLst>
              <a:ext uri="{FF2B5EF4-FFF2-40B4-BE49-F238E27FC236}">
                <a16:creationId xmlns:a16="http://schemas.microsoft.com/office/drawing/2014/main" id="{36564416-5271-432E-9BE9-CFA8D5592CE9}"/>
              </a:ext>
            </a:extLst>
          </p:cNvPr>
          <p:cNvSpPr>
            <a:spLocks noGrp="1"/>
          </p:cNvSpPr>
          <p:nvPr>
            <p:ph idx="1"/>
          </p:nvPr>
        </p:nvSpPr>
        <p:spPr>
          <a:xfrm>
            <a:off x="1097281" y="1845734"/>
            <a:ext cx="10250424" cy="4023360"/>
          </a:xfrm>
        </p:spPr>
        <p:txBody>
          <a:bodyPr/>
          <a:lstStyle/>
          <a:p>
            <a:r>
              <a:rPr lang="en-US" dirty="0"/>
              <a:t>What factors will we analyze with what data ? </a:t>
            </a:r>
          </a:p>
          <a:p>
            <a:pPr marL="0" indent="0">
              <a:buNone/>
            </a:pPr>
            <a:endParaRPr lang="en-US" dirty="0"/>
          </a:p>
          <a:p>
            <a:pPr lvl="1">
              <a:buFont typeface="Wingdings" panose="05000000000000000000" pitchFamily="2" charset="2"/>
              <a:buChar char="q"/>
            </a:pPr>
            <a:r>
              <a:rPr lang="en-US" dirty="0"/>
              <a:t>  </a:t>
            </a:r>
            <a:r>
              <a:rPr lang="en-US" b="1" dirty="0"/>
              <a:t>Taxes – </a:t>
            </a:r>
            <a:r>
              <a:rPr lang="en-US" dirty="0"/>
              <a:t>State income tax levels per state based on median household income levels per state.</a:t>
            </a:r>
          </a:p>
          <a:p>
            <a:pPr lvl="1">
              <a:buFont typeface="Wingdings" panose="05000000000000000000" pitchFamily="2" charset="2"/>
              <a:buChar char="q"/>
            </a:pPr>
            <a:r>
              <a:rPr lang="en-US" dirty="0"/>
              <a:t>  </a:t>
            </a:r>
            <a:r>
              <a:rPr lang="en-US" b="1" dirty="0"/>
              <a:t>Income</a:t>
            </a:r>
            <a:r>
              <a:rPr lang="en-US" dirty="0"/>
              <a:t> – State median household income levels from 2010 – 2018 using the US Census Bureau.</a:t>
            </a:r>
          </a:p>
          <a:p>
            <a:pPr lvl="1">
              <a:buFont typeface="Wingdings" panose="05000000000000000000" pitchFamily="2" charset="2"/>
              <a:buChar char="q"/>
            </a:pPr>
            <a:r>
              <a:rPr lang="en-US" dirty="0"/>
              <a:t>  </a:t>
            </a:r>
            <a:r>
              <a:rPr lang="en-US" b="1" dirty="0"/>
              <a:t>Rent </a:t>
            </a:r>
            <a:r>
              <a:rPr lang="en-US" dirty="0"/>
              <a:t>– State median rental rates for a 2BR apartment for 2016 using a Zillow dataset via Kaggle.</a:t>
            </a:r>
          </a:p>
          <a:p>
            <a:pPr marL="201168" lvl="1" indent="0">
              <a:buNone/>
            </a:pPr>
            <a:endParaRPr lang="en-US" dirty="0"/>
          </a:p>
          <a:p>
            <a:pPr marL="201168" lvl="1" indent="0">
              <a:buNone/>
            </a:pPr>
            <a:r>
              <a:rPr lang="en-US" dirty="0"/>
              <a:t>The basis for our comparisons are derived from a state-to-state migration table for 2016-2017 from the US Census Bureau. We plan to prove the trends outlined in the </a:t>
            </a:r>
            <a:r>
              <a:rPr lang="en-US" i="1" dirty="0"/>
              <a:t>Business Insider </a:t>
            </a:r>
            <a:r>
              <a:rPr lang="en-US" dirty="0"/>
              <a:t>articles and further analyze economic factors that could affect those migration trends. Our goal is to ascertain which economic factor under our analysis has the strongest impact on domestic migration. </a:t>
            </a:r>
          </a:p>
        </p:txBody>
      </p:sp>
    </p:spTree>
    <p:extLst>
      <p:ext uri="{BB962C8B-B14F-4D97-AF65-F5344CB8AC3E}">
        <p14:creationId xmlns:p14="http://schemas.microsoft.com/office/powerpoint/2010/main" val="2144057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D8E8-94E5-45C1-B805-79785038E39C}"/>
              </a:ext>
            </a:extLst>
          </p:cNvPr>
          <p:cNvSpPr>
            <a:spLocks noGrp="1"/>
          </p:cNvSpPr>
          <p:nvPr>
            <p:ph type="title" idx="4294967295"/>
          </p:nvPr>
        </p:nvSpPr>
        <p:spPr>
          <a:xfrm>
            <a:off x="2029968" y="128461"/>
            <a:ext cx="10058400" cy="666750"/>
          </a:xfrm>
        </p:spPr>
        <p:txBody>
          <a:bodyPr>
            <a:normAutofit fontScale="90000"/>
          </a:bodyPr>
          <a:lstStyle/>
          <a:p>
            <a:r>
              <a:rPr lang="en-US" dirty="0"/>
              <a:t>Population Trends – Top Ten States</a:t>
            </a:r>
          </a:p>
        </p:txBody>
      </p:sp>
      <p:cxnSp>
        <p:nvCxnSpPr>
          <p:cNvPr id="4" name="Straight Connector 3">
            <a:extLst>
              <a:ext uri="{FF2B5EF4-FFF2-40B4-BE49-F238E27FC236}">
                <a16:creationId xmlns:a16="http://schemas.microsoft.com/office/drawing/2014/main" id="{1B127603-D4A4-46D4-B9FD-D438DC07550B}"/>
              </a:ext>
            </a:extLst>
          </p:cNvPr>
          <p:cNvCxnSpPr>
            <a:cxnSpLocks/>
          </p:cNvCxnSpPr>
          <p:nvPr/>
        </p:nvCxnSpPr>
        <p:spPr>
          <a:xfrm>
            <a:off x="1202677" y="931896"/>
            <a:ext cx="93557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map&#10;&#10;Description automatically generated">
            <a:extLst>
              <a:ext uri="{FF2B5EF4-FFF2-40B4-BE49-F238E27FC236}">
                <a16:creationId xmlns:a16="http://schemas.microsoft.com/office/drawing/2014/main" id="{5CEB8586-5FA4-4D5E-8827-421288AE0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974" y="1367513"/>
            <a:ext cx="5649349" cy="4558591"/>
          </a:xfrm>
          <a:prstGeom prst="rect">
            <a:avLst/>
          </a:prstGeom>
        </p:spPr>
      </p:pic>
      <p:pic>
        <p:nvPicPr>
          <p:cNvPr id="8" name="Picture 7">
            <a:extLst>
              <a:ext uri="{FF2B5EF4-FFF2-40B4-BE49-F238E27FC236}">
                <a16:creationId xmlns:a16="http://schemas.microsoft.com/office/drawing/2014/main" id="{FF2F8819-E203-4CEE-BC98-502495AB3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677" y="2151507"/>
            <a:ext cx="3461848" cy="2554985"/>
          </a:xfrm>
          <a:prstGeom prst="rect">
            <a:avLst/>
          </a:prstGeom>
        </p:spPr>
      </p:pic>
    </p:spTree>
    <p:extLst>
      <p:ext uri="{BB962C8B-B14F-4D97-AF65-F5344CB8AC3E}">
        <p14:creationId xmlns:p14="http://schemas.microsoft.com/office/powerpoint/2010/main" val="304776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D8E8-94E5-45C1-B805-79785038E39C}"/>
              </a:ext>
            </a:extLst>
          </p:cNvPr>
          <p:cNvSpPr>
            <a:spLocks noGrp="1"/>
          </p:cNvSpPr>
          <p:nvPr>
            <p:ph type="title" idx="4294967295"/>
          </p:nvPr>
        </p:nvSpPr>
        <p:spPr>
          <a:xfrm>
            <a:off x="2029968" y="128461"/>
            <a:ext cx="10058400" cy="666750"/>
          </a:xfrm>
        </p:spPr>
        <p:txBody>
          <a:bodyPr>
            <a:normAutofit fontScale="90000"/>
          </a:bodyPr>
          <a:lstStyle/>
          <a:p>
            <a:r>
              <a:rPr lang="en-US" dirty="0"/>
              <a:t>Population Trends – Bottom Ten States</a:t>
            </a:r>
          </a:p>
        </p:txBody>
      </p:sp>
      <p:cxnSp>
        <p:nvCxnSpPr>
          <p:cNvPr id="4" name="Straight Connector 3">
            <a:extLst>
              <a:ext uri="{FF2B5EF4-FFF2-40B4-BE49-F238E27FC236}">
                <a16:creationId xmlns:a16="http://schemas.microsoft.com/office/drawing/2014/main" id="{1B127603-D4A4-46D4-B9FD-D438DC07550B}"/>
              </a:ext>
            </a:extLst>
          </p:cNvPr>
          <p:cNvCxnSpPr>
            <a:cxnSpLocks/>
          </p:cNvCxnSpPr>
          <p:nvPr/>
        </p:nvCxnSpPr>
        <p:spPr>
          <a:xfrm>
            <a:off x="1202677" y="931896"/>
            <a:ext cx="93557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CEB8586-5FA4-4D5E-8827-421288AE0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664" y="1367513"/>
            <a:ext cx="5643969" cy="4558591"/>
          </a:xfrm>
          <a:prstGeom prst="rect">
            <a:avLst/>
          </a:prstGeom>
        </p:spPr>
      </p:pic>
      <p:pic>
        <p:nvPicPr>
          <p:cNvPr id="8" name="Picture 7">
            <a:extLst>
              <a:ext uri="{FF2B5EF4-FFF2-40B4-BE49-F238E27FC236}">
                <a16:creationId xmlns:a16="http://schemas.microsoft.com/office/drawing/2014/main" id="{FF2F8819-E203-4CEE-BC98-502495AB3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677" y="2151136"/>
            <a:ext cx="3461848" cy="2555727"/>
          </a:xfrm>
          <a:prstGeom prst="rect">
            <a:avLst/>
          </a:prstGeom>
        </p:spPr>
      </p:pic>
    </p:spTree>
    <p:extLst>
      <p:ext uri="{BB962C8B-B14F-4D97-AF65-F5344CB8AC3E}">
        <p14:creationId xmlns:p14="http://schemas.microsoft.com/office/powerpoint/2010/main" val="243645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24B0-01B4-4BF7-9405-39C66D02E42D}"/>
              </a:ext>
            </a:extLst>
          </p:cNvPr>
          <p:cNvSpPr>
            <a:spLocks noGrp="1"/>
          </p:cNvSpPr>
          <p:nvPr>
            <p:ph type="title" idx="4294967295"/>
          </p:nvPr>
        </p:nvSpPr>
        <p:spPr>
          <a:xfrm>
            <a:off x="1039529" y="91791"/>
            <a:ext cx="5836118" cy="885825"/>
          </a:xfrm>
        </p:spPr>
        <p:txBody>
          <a:bodyPr/>
          <a:lstStyle/>
          <a:p>
            <a:r>
              <a:rPr lang="en-US" dirty="0"/>
              <a:t>Taxes</a:t>
            </a:r>
          </a:p>
        </p:txBody>
      </p:sp>
      <p:sp>
        <p:nvSpPr>
          <p:cNvPr id="3" name="Content Placeholder 2">
            <a:extLst>
              <a:ext uri="{FF2B5EF4-FFF2-40B4-BE49-F238E27FC236}">
                <a16:creationId xmlns:a16="http://schemas.microsoft.com/office/drawing/2014/main" id="{2A7F3CB1-BC5A-4987-8508-B85281AFB711}"/>
              </a:ext>
            </a:extLst>
          </p:cNvPr>
          <p:cNvSpPr>
            <a:spLocks noGrp="1"/>
          </p:cNvSpPr>
          <p:nvPr>
            <p:ph idx="4294967295"/>
          </p:nvPr>
        </p:nvSpPr>
        <p:spPr>
          <a:xfrm>
            <a:off x="1193534" y="1349375"/>
            <a:ext cx="1501540" cy="4108144"/>
          </a:xfrm>
        </p:spPr>
        <p:txBody>
          <a:bodyPr>
            <a:normAutofit/>
          </a:bodyPr>
          <a:lstStyle/>
          <a:p>
            <a:r>
              <a:rPr lang="en-US" sz="1600" i="1" dirty="0"/>
              <a:t>“Our new Constitution is now established, and has an appearance that promises permanency; but in this world nothing can be said to be certain, except death and taxes.” – </a:t>
            </a:r>
          </a:p>
          <a:p>
            <a:r>
              <a:rPr lang="en-US" sz="1600" i="1" dirty="0"/>
              <a:t>Benjamin Franklin</a:t>
            </a:r>
          </a:p>
          <a:p>
            <a:endParaRPr lang="en-US" i="1" dirty="0"/>
          </a:p>
          <a:p>
            <a:endParaRPr lang="en-US" i="1" dirty="0"/>
          </a:p>
        </p:txBody>
      </p:sp>
      <p:cxnSp>
        <p:nvCxnSpPr>
          <p:cNvPr id="7" name="Straight Connector 6">
            <a:extLst>
              <a:ext uri="{FF2B5EF4-FFF2-40B4-BE49-F238E27FC236}">
                <a16:creationId xmlns:a16="http://schemas.microsoft.com/office/drawing/2014/main" id="{6164FBBA-340F-4BE9-98C5-C84C762E04EB}"/>
              </a:ext>
            </a:extLst>
          </p:cNvPr>
          <p:cNvCxnSpPr>
            <a:cxnSpLocks/>
          </p:cNvCxnSpPr>
          <p:nvPr/>
        </p:nvCxnSpPr>
        <p:spPr>
          <a:xfrm>
            <a:off x="1193533" y="977616"/>
            <a:ext cx="93557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map&#10;&#10;Description automatically generated">
            <a:extLst>
              <a:ext uri="{FF2B5EF4-FFF2-40B4-BE49-F238E27FC236}">
                <a16:creationId xmlns:a16="http://schemas.microsoft.com/office/drawing/2014/main" id="{66BFA8F8-3ABA-47EB-9042-DB0AAB586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395" y="1349374"/>
            <a:ext cx="7302908" cy="4531001"/>
          </a:xfrm>
          <a:prstGeom prst="rect">
            <a:avLst/>
          </a:prstGeom>
        </p:spPr>
      </p:pic>
    </p:spTree>
    <p:extLst>
      <p:ext uri="{BB962C8B-B14F-4D97-AF65-F5344CB8AC3E}">
        <p14:creationId xmlns:p14="http://schemas.microsoft.com/office/powerpoint/2010/main" val="2184636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9BFA-493E-48AF-A8A2-151A7FFD5CEB}"/>
              </a:ext>
            </a:extLst>
          </p:cNvPr>
          <p:cNvSpPr>
            <a:spLocks noGrp="1"/>
          </p:cNvSpPr>
          <p:nvPr>
            <p:ph type="title" idx="4294967295"/>
          </p:nvPr>
        </p:nvSpPr>
        <p:spPr>
          <a:xfrm>
            <a:off x="332429" y="298586"/>
            <a:ext cx="3778806" cy="2334438"/>
          </a:xfrm>
        </p:spPr>
        <p:txBody>
          <a:bodyPr>
            <a:normAutofit fontScale="90000"/>
          </a:bodyPr>
          <a:lstStyle/>
          <a:p>
            <a:r>
              <a:rPr lang="en-US" dirty="0"/>
              <a:t>Where are People in High Tax States Moving to ?</a:t>
            </a:r>
          </a:p>
        </p:txBody>
      </p:sp>
      <p:pic>
        <p:nvPicPr>
          <p:cNvPr id="5" name="Picture 4" descr="A picture containing text&#10;&#10;Description automatically generated">
            <a:extLst>
              <a:ext uri="{FF2B5EF4-FFF2-40B4-BE49-F238E27FC236}">
                <a16:creationId xmlns:a16="http://schemas.microsoft.com/office/drawing/2014/main" id="{882DD1CA-8686-4FC4-98E8-7684F7426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189" y="613109"/>
            <a:ext cx="3613621" cy="2409080"/>
          </a:xfrm>
          <a:prstGeom prst="rect">
            <a:avLst/>
          </a:prstGeom>
        </p:spPr>
      </p:pic>
      <p:pic>
        <p:nvPicPr>
          <p:cNvPr id="7" name="Picture 6">
            <a:extLst>
              <a:ext uri="{FF2B5EF4-FFF2-40B4-BE49-F238E27FC236}">
                <a16:creationId xmlns:a16="http://schemas.microsoft.com/office/drawing/2014/main" id="{6E68600F-FD8D-4C32-A6D5-AE373E034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910" y="3835812"/>
            <a:ext cx="3613620" cy="2409080"/>
          </a:xfrm>
          <a:prstGeom prst="rect">
            <a:avLst/>
          </a:prstGeom>
        </p:spPr>
      </p:pic>
      <p:pic>
        <p:nvPicPr>
          <p:cNvPr id="9" name="Picture 8" descr="A picture containing accessory, umbrella&#10;&#10;Description automatically generated">
            <a:extLst>
              <a:ext uri="{FF2B5EF4-FFF2-40B4-BE49-F238E27FC236}">
                <a16:creationId xmlns:a16="http://schemas.microsoft.com/office/drawing/2014/main" id="{A7EA3038-D59E-4F35-B020-471C926D67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4829" y="613109"/>
            <a:ext cx="3611880" cy="2407920"/>
          </a:xfrm>
          <a:prstGeom prst="rect">
            <a:avLst/>
          </a:prstGeom>
        </p:spPr>
      </p:pic>
      <p:pic>
        <p:nvPicPr>
          <p:cNvPr id="11" name="Picture 10">
            <a:extLst>
              <a:ext uri="{FF2B5EF4-FFF2-40B4-BE49-F238E27FC236}">
                <a16:creationId xmlns:a16="http://schemas.microsoft.com/office/drawing/2014/main" id="{ABDF537B-E896-4CE3-91D4-7DEEB56B32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4652" y="3852368"/>
            <a:ext cx="3613622" cy="2409081"/>
          </a:xfrm>
          <a:prstGeom prst="rect">
            <a:avLst/>
          </a:prstGeom>
        </p:spPr>
      </p:pic>
      <p:pic>
        <p:nvPicPr>
          <p:cNvPr id="13" name="Picture 12">
            <a:extLst>
              <a:ext uri="{FF2B5EF4-FFF2-40B4-BE49-F238E27FC236}">
                <a16:creationId xmlns:a16="http://schemas.microsoft.com/office/drawing/2014/main" id="{CACA2DCC-73AD-4767-BFAF-F76A543C2E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5980" y="3853529"/>
            <a:ext cx="3611880" cy="2407920"/>
          </a:xfrm>
          <a:prstGeom prst="rect">
            <a:avLst/>
          </a:prstGeom>
        </p:spPr>
      </p:pic>
      <p:sp>
        <p:nvSpPr>
          <p:cNvPr id="14" name="TextBox 13">
            <a:extLst>
              <a:ext uri="{FF2B5EF4-FFF2-40B4-BE49-F238E27FC236}">
                <a16:creationId xmlns:a16="http://schemas.microsoft.com/office/drawing/2014/main" id="{3418A7EC-075D-4C13-987D-CCE78C9E6D2A}"/>
              </a:ext>
            </a:extLst>
          </p:cNvPr>
          <p:cNvSpPr txBox="1"/>
          <p:nvPr/>
        </p:nvSpPr>
        <p:spPr>
          <a:xfrm>
            <a:off x="4016698" y="1465805"/>
            <a:ext cx="655907" cy="702527"/>
          </a:xfrm>
          <a:prstGeom prst="rect">
            <a:avLst/>
          </a:prstGeom>
          <a:solidFill>
            <a:schemeClr val="bg1"/>
          </a:solidFill>
        </p:spPr>
        <p:txBody>
          <a:bodyPr wrap="square" rtlCol="0">
            <a:spAutoFit/>
          </a:bodyPr>
          <a:lstStyle/>
          <a:p>
            <a:endParaRPr lang="en-US" dirty="0"/>
          </a:p>
        </p:txBody>
      </p:sp>
      <p:sp>
        <p:nvSpPr>
          <p:cNvPr id="15" name="TextBox 14">
            <a:extLst>
              <a:ext uri="{FF2B5EF4-FFF2-40B4-BE49-F238E27FC236}">
                <a16:creationId xmlns:a16="http://schemas.microsoft.com/office/drawing/2014/main" id="{C7576F31-1B3F-4C58-B350-C54A4B925E39}"/>
              </a:ext>
            </a:extLst>
          </p:cNvPr>
          <p:cNvSpPr txBox="1"/>
          <p:nvPr/>
        </p:nvSpPr>
        <p:spPr>
          <a:xfrm>
            <a:off x="8344829" y="1380271"/>
            <a:ext cx="655907" cy="702527"/>
          </a:xfrm>
          <a:prstGeom prst="rect">
            <a:avLst/>
          </a:prstGeom>
          <a:solidFill>
            <a:schemeClr val="bg1"/>
          </a:solidFill>
        </p:spPr>
        <p:txBody>
          <a:bodyPr wrap="square" rtlCol="0">
            <a:spAutoFit/>
          </a:bodyPr>
          <a:lstStyle/>
          <a:p>
            <a:endParaRPr lang="en-US" dirty="0"/>
          </a:p>
        </p:txBody>
      </p:sp>
      <p:sp>
        <p:nvSpPr>
          <p:cNvPr id="16" name="TextBox 15">
            <a:extLst>
              <a:ext uri="{FF2B5EF4-FFF2-40B4-BE49-F238E27FC236}">
                <a16:creationId xmlns:a16="http://schemas.microsoft.com/office/drawing/2014/main" id="{E893B00B-34C8-4031-A98E-8CD4DDC2DA56}"/>
              </a:ext>
            </a:extLst>
          </p:cNvPr>
          <p:cNvSpPr txBox="1"/>
          <p:nvPr/>
        </p:nvSpPr>
        <p:spPr>
          <a:xfrm>
            <a:off x="93896" y="4689088"/>
            <a:ext cx="655907" cy="702527"/>
          </a:xfrm>
          <a:prstGeom prst="rect">
            <a:avLst/>
          </a:prstGeom>
          <a:solidFill>
            <a:schemeClr val="bg1"/>
          </a:solidFill>
        </p:spPr>
        <p:txBody>
          <a:bodyPr wrap="square" rtlCol="0">
            <a:spAutoFit/>
          </a:bodyPr>
          <a:lstStyle/>
          <a:p>
            <a:endParaRPr lang="en-US" dirty="0"/>
          </a:p>
        </p:txBody>
      </p:sp>
      <p:sp>
        <p:nvSpPr>
          <p:cNvPr id="17" name="TextBox 16">
            <a:extLst>
              <a:ext uri="{FF2B5EF4-FFF2-40B4-BE49-F238E27FC236}">
                <a16:creationId xmlns:a16="http://schemas.microsoft.com/office/drawing/2014/main" id="{F1D5B1D6-062E-425B-9E8E-3A5DA18E907C}"/>
              </a:ext>
            </a:extLst>
          </p:cNvPr>
          <p:cNvSpPr txBox="1"/>
          <p:nvPr/>
        </p:nvSpPr>
        <p:spPr>
          <a:xfrm>
            <a:off x="4149436" y="4505263"/>
            <a:ext cx="456800" cy="1110446"/>
          </a:xfrm>
          <a:prstGeom prst="rect">
            <a:avLst/>
          </a:prstGeom>
          <a:solidFill>
            <a:schemeClr val="bg1"/>
          </a:solidFill>
        </p:spPr>
        <p:txBody>
          <a:bodyPr wrap="square" rtlCol="0">
            <a:spAutoFit/>
          </a:bodyPr>
          <a:lstStyle/>
          <a:p>
            <a:endParaRPr lang="en-US" dirty="0"/>
          </a:p>
        </p:txBody>
      </p:sp>
      <p:sp>
        <p:nvSpPr>
          <p:cNvPr id="18" name="TextBox 17">
            <a:extLst>
              <a:ext uri="{FF2B5EF4-FFF2-40B4-BE49-F238E27FC236}">
                <a16:creationId xmlns:a16="http://schemas.microsoft.com/office/drawing/2014/main" id="{138DFBD5-B591-4819-9766-19C06B5A558E}"/>
              </a:ext>
            </a:extLst>
          </p:cNvPr>
          <p:cNvSpPr txBox="1"/>
          <p:nvPr/>
        </p:nvSpPr>
        <p:spPr>
          <a:xfrm>
            <a:off x="8225132" y="4496030"/>
            <a:ext cx="412244" cy="886352"/>
          </a:xfrm>
          <a:prstGeom prst="rect">
            <a:avLst/>
          </a:prstGeom>
          <a:solidFill>
            <a:schemeClr val="bg1"/>
          </a:solidFill>
        </p:spPr>
        <p:txBody>
          <a:bodyPr wrap="square" rtlCol="0">
            <a:spAutoFit/>
          </a:bodyPr>
          <a:lstStyle/>
          <a:p>
            <a:endParaRPr lang="en-US" dirty="0"/>
          </a:p>
        </p:txBody>
      </p:sp>
      <p:sp>
        <p:nvSpPr>
          <p:cNvPr id="19" name="TextBox 18">
            <a:extLst>
              <a:ext uri="{FF2B5EF4-FFF2-40B4-BE49-F238E27FC236}">
                <a16:creationId xmlns:a16="http://schemas.microsoft.com/office/drawing/2014/main" id="{648B4221-AFAB-4DF0-A96C-392FAFDE8E81}"/>
              </a:ext>
            </a:extLst>
          </p:cNvPr>
          <p:cNvSpPr txBox="1"/>
          <p:nvPr/>
        </p:nvSpPr>
        <p:spPr>
          <a:xfrm>
            <a:off x="5463354" y="227219"/>
            <a:ext cx="1376218" cy="369332"/>
          </a:xfrm>
          <a:prstGeom prst="rect">
            <a:avLst/>
          </a:prstGeom>
          <a:noFill/>
        </p:spPr>
        <p:txBody>
          <a:bodyPr wrap="square" rtlCol="0">
            <a:spAutoFit/>
          </a:bodyPr>
          <a:lstStyle/>
          <a:p>
            <a:r>
              <a:rPr lang="en-US" dirty="0"/>
              <a:t>New York</a:t>
            </a:r>
          </a:p>
        </p:txBody>
      </p:sp>
      <p:sp>
        <p:nvSpPr>
          <p:cNvPr id="20" name="TextBox 19">
            <a:extLst>
              <a:ext uri="{FF2B5EF4-FFF2-40B4-BE49-F238E27FC236}">
                <a16:creationId xmlns:a16="http://schemas.microsoft.com/office/drawing/2014/main" id="{DF9EFE90-DF47-4CC4-B111-8FD5436B3ADE}"/>
              </a:ext>
            </a:extLst>
          </p:cNvPr>
          <p:cNvSpPr txBox="1"/>
          <p:nvPr/>
        </p:nvSpPr>
        <p:spPr>
          <a:xfrm>
            <a:off x="9543811" y="230851"/>
            <a:ext cx="1376218" cy="369332"/>
          </a:xfrm>
          <a:prstGeom prst="rect">
            <a:avLst/>
          </a:prstGeom>
          <a:noFill/>
        </p:spPr>
        <p:txBody>
          <a:bodyPr wrap="square" rtlCol="0">
            <a:spAutoFit/>
          </a:bodyPr>
          <a:lstStyle/>
          <a:p>
            <a:r>
              <a:rPr lang="en-US" dirty="0"/>
              <a:t>California</a:t>
            </a:r>
          </a:p>
        </p:txBody>
      </p:sp>
      <p:sp>
        <p:nvSpPr>
          <p:cNvPr id="21" name="TextBox 20">
            <a:extLst>
              <a:ext uri="{FF2B5EF4-FFF2-40B4-BE49-F238E27FC236}">
                <a16:creationId xmlns:a16="http://schemas.microsoft.com/office/drawing/2014/main" id="{99E145E1-0B6A-4A9A-A0D4-0E5CC0FD1DA1}"/>
              </a:ext>
            </a:extLst>
          </p:cNvPr>
          <p:cNvSpPr txBox="1"/>
          <p:nvPr/>
        </p:nvSpPr>
        <p:spPr>
          <a:xfrm>
            <a:off x="1643611" y="3426104"/>
            <a:ext cx="1376218" cy="369332"/>
          </a:xfrm>
          <a:prstGeom prst="rect">
            <a:avLst/>
          </a:prstGeom>
          <a:noFill/>
        </p:spPr>
        <p:txBody>
          <a:bodyPr wrap="square" rtlCol="0">
            <a:spAutoFit/>
          </a:bodyPr>
          <a:lstStyle/>
          <a:p>
            <a:r>
              <a:rPr lang="en-US" dirty="0"/>
              <a:t>Oregon</a:t>
            </a:r>
          </a:p>
        </p:txBody>
      </p:sp>
      <p:sp>
        <p:nvSpPr>
          <p:cNvPr id="22" name="TextBox 21">
            <a:extLst>
              <a:ext uri="{FF2B5EF4-FFF2-40B4-BE49-F238E27FC236}">
                <a16:creationId xmlns:a16="http://schemas.microsoft.com/office/drawing/2014/main" id="{B5B9AC14-1299-465B-858C-BCD51EFD8BAB}"/>
              </a:ext>
            </a:extLst>
          </p:cNvPr>
          <p:cNvSpPr txBox="1"/>
          <p:nvPr/>
        </p:nvSpPr>
        <p:spPr>
          <a:xfrm>
            <a:off x="5068269" y="3426104"/>
            <a:ext cx="2166388" cy="369332"/>
          </a:xfrm>
          <a:prstGeom prst="rect">
            <a:avLst/>
          </a:prstGeom>
          <a:noFill/>
        </p:spPr>
        <p:txBody>
          <a:bodyPr wrap="square" rtlCol="0">
            <a:spAutoFit/>
          </a:bodyPr>
          <a:lstStyle/>
          <a:p>
            <a:r>
              <a:rPr lang="en-US" dirty="0"/>
              <a:t>District of Columbia</a:t>
            </a:r>
          </a:p>
        </p:txBody>
      </p:sp>
      <p:sp>
        <p:nvSpPr>
          <p:cNvPr id="23" name="TextBox 22">
            <a:extLst>
              <a:ext uri="{FF2B5EF4-FFF2-40B4-BE49-F238E27FC236}">
                <a16:creationId xmlns:a16="http://schemas.microsoft.com/office/drawing/2014/main" id="{C44A10E5-5C4C-4B23-9929-91C500978999}"/>
              </a:ext>
            </a:extLst>
          </p:cNvPr>
          <p:cNvSpPr txBox="1"/>
          <p:nvPr/>
        </p:nvSpPr>
        <p:spPr>
          <a:xfrm>
            <a:off x="9543811" y="3426104"/>
            <a:ext cx="2166388" cy="369332"/>
          </a:xfrm>
          <a:prstGeom prst="rect">
            <a:avLst/>
          </a:prstGeom>
          <a:noFill/>
        </p:spPr>
        <p:txBody>
          <a:bodyPr wrap="square" rtlCol="0">
            <a:spAutoFit/>
          </a:bodyPr>
          <a:lstStyle/>
          <a:p>
            <a:r>
              <a:rPr lang="en-US" dirty="0"/>
              <a:t>Minnesota</a:t>
            </a:r>
          </a:p>
        </p:txBody>
      </p:sp>
    </p:spTree>
    <p:extLst>
      <p:ext uri="{BB962C8B-B14F-4D97-AF65-F5344CB8AC3E}">
        <p14:creationId xmlns:p14="http://schemas.microsoft.com/office/powerpoint/2010/main" val="37965657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1074</Words>
  <Application>Microsoft Office PowerPoint</Application>
  <PresentationFormat>Widescreen</PresentationFormat>
  <Paragraphs>67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Retrospect</vt:lpstr>
      <vt:lpstr>Economic Indicators of Domestic Migration in the U.S.</vt:lpstr>
      <vt:lpstr> What is the Main Economic Cause of Domestic Migration in the U.S.?</vt:lpstr>
      <vt:lpstr>What is the Main Economic Cause of Domestic Migration in the U.S.?</vt:lpstr>
      <vt:lpstr>PowerPoint Presentation</vt:lpstr>
      <vt:lpstr>Economic Factors</vt:lpstr>
      <vt:lpstr>Population Trends – Top Ten States</vt:lpstr>
      <vt:lpstr>Population Trends – Bottom Ten States</vt:lpstr>
      <vt:lpstr>Taxes</vt:lpstr>
      <vt:lpstr>Where are People in High Tax States Moving to ?</vt:lpstr>
      <vt:lpstr>Does Low and No State Income Tax Affect Domestic Migration in the U.S.? </vt:lpstr>
      <vt:lpstr>Does Low and No State Income Tax Affect Domestic Migration in the U.S.? </vt:lpstr>
      <vt:lpstr>How do Median State Employment Earnings Affect Domestic Migration ?</vt:lpstr>
      <vt:lpstr>States With the Highest and Lowest Income Changes</vt:lpstr>
      <vt:lpstr>Does Rent Affect Domestic Migration in the U.S.? </vt:lpstr>
      <vt:lpstr>PowerPoint Presentation</vt:lpstr>
      <vt:lpstr>Conclusion</vt:lpstr>
      <vt:lpstr>Data Cleanup, Exploration &amp; Post-Mortem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Indicators of U.S. Migration</dc:title>
  <dc:creator>Capell, Mitchell (Avison Young - US)</dc:creator>
  <cp:lastModifiedBy>Capell, Mitchell (Avison Young - US)</cp:lastModifiedBy>
  <cp:revision>24</cp:revision>
  <dcterms:created xsi:type="dcterms:W3CDTF">2019-10-11T15:01:33Z</dcterms:created>
  <dcterms:modified xsi:type="dcterms:W3CDTF">2019-10-12T02:26:21Z</dcterms:modified>
</cp:coreProperties>
</file>