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D"/>
    <a:srgbClr val="9332ED"/>
    <a:srgbClr val="32D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E2208-E6CD-2F74-90FB-61E92F5C0AB3}" v="897" dt="2024-04-28T15:23:43.218"/>
    <p1510:client id="{4415842F-782F-041F-0EEC-58633643B8E4}" v="331" dt="2024-04-28T15:11:00.211"/>
    <p1510:client id="{641BFDEB-59F5-83AC-118C-821D9E3E2A85}" v="100" dt="2024-04-28T13:06:07.259"/>
    <p1510:client id="{98974E7C-3F47-2E04-15D6-34BF68D4C092}" v="436" dt="2024-04-28T07:03:58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2294D-82B5-922A-57D4-82C574D36E0C}"/>
              </a:ext>
            </a:extLst>
          </p:cNvPr>
          <p:cNvSpPr txBox="1"/>
          <p:nvPr/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CourseKata</a:t>
            </a: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Data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928AF-335B-3FE8-060C-7DD95618590B}"/>
              </a:ext>
            </a:extLst>
          </p:cNvPr>
          <p:cNvSpPr txBox="1"/>
          <p:nvPr/>
        </p:nvSpPr>
        <p:spPr>
          <a:xfrm>
            <a:off x="2426447" y="6019391"/>
            <a:ext cx="7315199" cy="3369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Karim Rizk</a:t>
            </a:r>
            <a:r>
              <a: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, Mitchell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Dolny</a:t>
            </a:r>
            <a:r>
              <a: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, Peter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Kuvshinov</a:t>
            </a:r>
            <a:endParaRPr lang="en-US" sz="20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4" name="Picture 3" descr="DataFest 2024 | Statistics and Actuarial Science">
            <a:extLst>
              <a:ext uri="{FF2B5EF4-FFF2-40B4-BE49-F238E27FC236}">
                <a16:creationId xmlns:a16="http://schemas.microsoft.com/office/drawing/2014/main" id="{345DB840-CF17-774E-665D-A6CDAD61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28" y="1523686"/>
            <a:ext cx="9522089" cy="316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20452-1D9E-49A8-8AB3-B68BB97C43A9}"/>
              </a:ext>
            </a:extLst>
          </p:cNvPr>
          <p:cNvSpPr txBox="1"/>
          <p:nvPr/>
        </p:nvSpPr>
        <p:spPr>
          <a:xfrm>
            <a:off x="2336132" y="360947"/>
            <a:ext cx="75056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/>
              <a:t>The Penguins Team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12051-33C4-CEA9-A387-85E75E8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7" y="2322103"/>
            <a:ext cx="11642390" cy="4666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D0EA4-4794-32A6-1F84-AABB945B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5" y="1044"/>
            <a:ext cx="5286375" cy="2373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82CDE-63BD-CADD-4C51-01C752D14227}"/>
              </a:ext>
            </a:extLst>
          </p:cNvPr>
          <p:cNvSpPr txBox="1"/>
          <p:nvPr/>
        </p:nvSpPr>
        <p:spPr>
          <a:xfrm>
            <a:off x="7121337" y="448207"/>
            <a:ext cx="41669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E: Unadjusted EOC</a:t>
            </a:r>
          </a:p>
          <a:p>
            <a:r>
              <a:rPr lang="en-US"/>
              <a:t>k: Threshold (1.5 in our use)</a:t>
            </a:r>
          </a:p>
          <a:p>
            <a:r>
              <a:rPr lang="en-US"/>
              <a:t>a: The Number of Point Attempts</a:t>
            </a:r>
          </a:p>
          <a:p>
            <a:r>
              <a:rPr lang="en-US"/>
              <a:t>t: The Total Number of Possible Points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F2E7EE-CCD2-B1F8-1747-C14220A4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24978"/>
              </p:ext>
            </p:extLst>
          </p:nvPr>
        </p:nvGraphicFramePr>
        <p:xfrm>
          <a:off x="139700" y="4902200"/>
          <a:ext cx="11927629" cy="17914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29551">
                  <a:extLst>
                    <a:ext uri="{9D8B030D-6E8A-4147-A177-3AD203B41FA5}">
                      <a16:colId xmlns:a16="http://schemas.microsoft.com/office/drawing/2014/main" val="1965981137"/>
                    </a:ext>
                  </a:extLst>
                </a:gridCol>
                <a:gridCol w="2298078">
                  <a:extLst>
                    <a:ext uri="{9D8B030D-6E8A-4147-A177-3AD203B41FA5}">
                      <a16:colId xmlns:a16="http://schemas.microsoft.com/office/drawing/2014/main" val="472768171"/>
                    </a:ext>
                  </a:extLst>
                </a:gridCol>
              </a:tblGrid>
              <a:tr h="3712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Pr</a:t>
                      </a:r>
                      <a:r>
                        <a:rPr lang="en-US"/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08710"/>
                  </a:ext>
                </a:extLst>
              </a:tr>
              <a:tr h="355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/>
                        <a:t>Average Engagement Time per Section (in minutes)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0.105008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68038"/>
                  </a:ext>
                </a:extLst>
              </a:tr>
              <a:tr h="355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/>
                        <a:t>Average Number of Attempts per Question in each Chapter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0.000208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52369"/>
                  </a:ext>
                </a:extLst>
              </a:tr>
              <a:tr h="355071">
                <a:tc>
                  <a:txBody>
                    <a:bodyPr/>
                    <a:lstStyle/>
                    <a:p>
                      <a:r>
                        <a:rPr lang="en-US" sz="1600"/>
                        <a:t>Binary Variable Indicating if a Chapter contains Videos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0.176180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79506"/>
                  </a:ext>
                </a:extLst>
              </a:tr>
              <a:tr h="355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/>
                        <a:t>Average of the Proportion of Revisited Pages in each Chapter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755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5E8958D-BB86-D419-B30E-CB13ECF63A3F}"/>
              </a:ext>
            </a:extLst>
          </p:cNvPr>
          <p:cNvGrpSpPr/>
          <p:nvPr/>
        </p:nvGrpSpPr>
        <p:grpSpPr>
          <a:xfrm>
            <a:off x="2246308" y="534967"/>
            <a:ext cx="7138327" cy="4366266"/>
            <a:chOff x="5373989" y="525492"/>
            <a:chExt cx="8909351" cy="5800093"/>
          </a:xfrm>
        </p:grpSpPr>
        <p:pic>
          <p:nvPicPr>
            <p:cNvPr id="9" name="Picture 8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21F6713F-1CFA-A862-D403-95919CE6C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989" y="525492"/>
              <a:ext cx="8909351" cy="58000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2BF1B9-B77F-2E6B-A383-663D4FAB284E}"/>
                </a:ext>
              </a:extLst>
            </p:cNvPr>
            <p:cNvSpPr/>
            <p:nvPr/>
          </p:nvSpPr>
          <p:spPr>
            <a:xfrm>
              <a:off x="6017166" y="3603909"/>
              <a:ext cx="3978759" cy="2077569"/>
            </a:xfrm>
            <a:prstGeom prst="rect">
              <a:avLst/>
            </a:prstGeom>
            <a:solidFill>
              <a:srgbClr val="32D7ED">
                <a:alpha val="25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56FFDC-D6C7-DFF4-0A32-FDA8DCAE45D8}"/>
                </a:ext>
              </a:extLst>
            </p:cNvPr>
            <p:cNvSpPr/>
            <p:nvPr/>
          </p:nvSpPr>
          <p:spPr>
            <a:xfrm>
              <a:off x="10807076" y="2244376"/>
              <a:ext cx="3415652" cy="2721174"/>
            </a:xfrm>
            <a:prstGeom prst="rect">
              <a:avLst/>
            </a:prstGeom>
            <a:solidFill>
              <a:srgbClr val="9332ED">
                <a:alpha val="25000"/>
              </a:srgbClr>
            </a:solidFill>
            <a:ln>
              <a:solidFill>
                <a:srgbClr val="9332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A5DB6B-9BE8-E7B5-F2BB-7C4A226D22C0}"/>
                </a:ext>
              </a:extLst>
            </p:cNvPr>
            <p:cNvSpPr/>
            <p:nvPr/>
          </p:nvSpPr>
          <p:spPr>
            <a:xfrm>
              <a:off x="9238295" y="1002549"/>
              <a:ext cx="767327" cy="524942"/>
            </a:xfrm>
            <a:prstGeom prst="rect">
              <a:avLst/>
            </a:prstGeom>
            <a:solidFill>
              <a:srgbClr val="FF000D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68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2024-04-28T03:55:15Z</dcterms:created>
  <dcterms:modified xsi:type="dcterms:W3CDTF">2024-04-28T15:28:10Z</dcterms:modified>
</cp:coreProperties>
</file>