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notesMasterIdLst>
    <p:notesMasterId r:id="rId19"/>
  </p:notesMasterIdLst>
  <p:sldIdLst>
    <p:sldId id="256" r:id="rId2"/>
    <p:sldId id="270" r:id="rId3"/>
    <p:sldId id="271" r:id="rId4"/>
    <p:sldId id="258" r:id="rId5"/>
    <p:sldId id="266" r:id="rId6"/>
    <p:sldId id="268" r:id="rId7"/>
    <p:sldId id="264" r:id="rId8"/>
    <p:sldId id="265" r:id="rId9"/>
    <p:sldId id="259" r:id="rId10"/>
    <p:sldId id="260" r:id="rId11"/>
    <p:sldId id="261" r:id="rId12"/>
    <p:sldId id="273" r:id="rId13"/>
    <p:sldId id="275" r:id="rId14"/>
    <p:sldId id="272" r:id="rId15"/>
    <p:sldId id="274" r:id="rId16"/>
    <p:sldId id="277" r:id="rId17"/>
    <p:sldId id="27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764" autoAdjust="0"/>
  </p:normalViewPr>
  <p:slideViewPr>
    <p:cSldViewPr snapToGrid="0">
      <p:cViewPr varScale="1">
        <p:scale>
          <a:sx n="66" d="100"/>
          <a:sy n="66" d="100"/>
        </p:scale>
        <p:origin x="1301"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620956-AB93-40A4-B210-454CB71A5036}" type="datetimeFigureOut">
              <a:rPr lang="en-AU" smtClean="0"/>
              <a:t>28/09/2023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2E2E03-1979-4C3F-B5FB-E6B62504794F}" type="slidenum">
              <a:rPr lang="en-AU" smtClean="0"/>
              <a:t>‹#›</a:t>
            </a:fld>
            <a:endParaRPr lang="en-AU"/>
          </a:p>
        </p:txBody>
      </p:sp>
    </p:spTree>
    <p:extLst>
      <p:ext uri="{BB962C8B-B14F-4D97-AF65-F5344CB8AC3E}">
        <p14:creationId xmlns:p14="http://schemas.microsoft.com/office/powerpoint/2010/main" val="37347201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Hi everyone, my name is Mitch, I’m studying a Masters in applied mathematics. This year for my thesis I’ve been looking methods of predicting the solutions to optimisation problems using machine learning models.</a:t>
            </a:r>
          </a:p>
        </p:txBody>
      </p:sp>
      <p:sp>
        <p:nvSpPr>
          <p:cNvPr id="4" name="Slide Number Placeholder 3"/>
          <p:cNvSpPr>
            <a:spLocks noGrp="1"/>
          </p:cNvSpPr>
          <p:nvPr>
            <p:ph type="sldNum" sz="quarter" idx="5"/>
          </p:nvPr>
        </p:nvSpPr>
        <p:spPr/>
        <p:txBody>
          <a:bodyPr/>
          <a:lstStyle/>
          <a:p>
            <a:fld id="{BE2E2E03-1979-4C3F-B5FB-E6B62504794F}" type="slidenum">
              <a:rPr lang="en-AU" smtClean="0"/>
              <a:t>1</a:t>
            </a:fld>
            <a:endParaRPr lang="en-AU"/>
          </a:p>
        </p:txBody>
      </p:sp>
    </p:spTree>
    <p:extLst>
      <p:ext uri="{BB962C8B-B14F-4D97-AF65-F5344CB8AC3E}">
        <p14:creationId xmlns:p14="http://schemas.microsoft.com/office/powerpoint/2010/main" val="14016571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As my ML model I used neural networks. I’ve looked at three different networks. The first is a baseline, unconstrained neural network with no attempt at enforcing constraint satisfaction. The second implements the LDF. The third also implements the LDF, but is uses the fully trained unconstrained model as a starting point for training.</a:t>
            </a:r>
          </a:p>
          <a:p>
            <a:endParaRPr lang="en-AU" dirty="0"/>
          </a:p>
          <a:p>
            <a:r>
              <a:rPr lang="en-AU" dirty="0"/>
              <a:t>In terms of the structure of the networks, the input is all the data stacked into a vector, which is all the weights, values and the capacity for a single knapsack instance. The models themselves are fairly standard, they have two hidden layers with widths of 2048 &amp; 1024 respectively and </a:t>
            </a:r>
            <a:r>
              <a:rPr lang="en-AU" dirty="0" err="1"/>
              <a:t>Relu</a:t>
            </a:r>
            <a:r>
              <a:rPr lang="en-AU" dirty="0"/>
              <a:t> activation functions. For training I used the Adam optimiser, batch normalisation on both layers and gradient clipping. Batch normalisation and gradient clipping are both really important and I found that results were pretty poor without those.</a:t>
            </a:r>
          </a:p>
          <a:p>
            <a:r>
              <a:rPr lang="en-AU" dirty="0"/>
              <a:t> </a:t>
            </a:r>
          </a:p>
          <a:p>
            <a:r>
              <a:rPr lang="en-AU" dirty="0"/>
              <a:t>And then on the output I used the binary cross entropy loss function, since what we’re actually doing is multi-output binary classification</a:t>
            </a:r>
          </a:p>
        </p:txBody>
      </p:sp>
      <p:sp>
        <p:nvSpPr>
          <p:cNvPr id="4" name="Slide Number Placeholder 3"/>
          <p:cNvSpPr>
            <a:spLocks noGrp="1"/>
          </p:cNvSpPr>
          <p:nvPr>
            <p:ph type="sldNum" sz="quarter" idx="5"/>
          </p:nvPr>
        </p:nvSpPr>
        <p:spPr/>
        <p:txBody>
          <a:bodyPr/>
          <a:lstStyle/>
          <a:p>
            <a:fld id="{BE2E2E03-1979-4C3F-B5FB-E6B62504794F}" type="slidenum">
              <a:rPr lang="en-AU" smtClean="0"/>
              <a:t>10</a:t>
            </a:fld>
            <a:endParaRPr lang="en-AU"/>
          </a:p>
        </p:txBody>
      </p:sp>
    </p:spTree>
    <p:extLst>
      <p:ext uri="{BB962C8B-B14F-4D97-AF65-F5344CB8AC3E}">
        <p14:creationId xmlns:p14="http://schemas.microsoft.com/office/powerpoint/2010/main" val="31863617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On the output side the network spits out a vector in </a:t>
            </a:r>
            <a:r>
              <a:rPr lang="en-AU" dirty="0" err="1"/>
              <a:t>R^n</a:t>
            </a:r>
            <a:r>
              <a:rPr lang="en-AU" dirty="0"/>
              <a:t> where the </a:t>
            </a:r>
            <a:r>
              <a:rPr lang="en-AU" dirty="0" err="1"/>
              <a:t>i^th</a:t>
            </a:r>
            <a:r>
              <a:rPr lang="en-AU" dirty="0"/>
              <a:t> element is a logit that corresponds to the </a:t>
            </a:r>
            <a:r>
              <a:rPr lang="en-AU" dirty="0" err="1"/>
              <a:t>i^th</a:t>
            </a:r>
            <a:r>
              <a:rPr lang="en-AU" dirty="0"/>
              <a:t> item. Since we’re only interested in the binary decision variables that correspond to including/excluding items in the knapsack, we need some way to decode this output.</a:t>
            </a:r>
          </a:p>
          <a:p>
            <a:endParaRPr lang="en-AU" dirty="0"/>
          </a:p>
          <a:p>
            <a:r>
              <a:rPr lang="en-AU" dirty="0"/>
              <a:t>For generating predictions the easiest way is to apply the sigmoid function, which will squish the outputs into the range [0,1], and then round them to get our binary variables. The binary variables are also needed during training because we need to be able to evaluate degree of constraint violations. We actually can’t directly use the round function for this, the problem being that the round function has a gradient of zero everywhere, which means that during the backward pass of the network there won’t be any useful information flowing back from the constraint portion of the loss function.</a:t>
            </a:r>
          </a:p>
          <a:p>
            <a:endParaRPr lang="en-AU" dirty="0"/>
          </a:p>
          <a:p>
            <a:r>
              <a:rPr lang="en-AU" dirty="0"/>
              <a:t>The solution to this is to use a surrogate gradient, which effectively means substituting in the gradient of a new function in during </a:t>
            </a:r>
            <a:r>
              <a:rPr lang="en-AU" dirty="0" err="1"/>
              <a:t>backpropogation</a:t>
            </a:r>
            <a:r>
              <a:rPr lang="en-AU" dirty="0"/>
              <a:t>. I’ve use the gradient of the sigmoid function, which you can see plotted here parameterised by k. The parameter k controls how tightly the function is distributed around the centre. The idea is that close to one half small changes in input can cause the round function to jump between 0 and 1, so this is where the gradient is highest. In practice I found that training was fairly robust to changes in k. Varying k within the range [5,35] didn’t have much effect on results.</a:t>
            </a:r>
          </a:p>
          <a:p>
            <a:endParaRPr lang="en-AU" dirty="0"/>
          </a:p>
          <a:p>
            <a:endParaRPr lang="en-AU" dirty="0"/>
          </a:p>
        </p:txBody>
      </p:sp>
      <p:sp>
        <p:nvSpPr>
          <p:cNvPr id="4" name="Slide Number Placeholder 3"/>
          <p:cNvSpPr>
            <a:spLocks noGrp="1"/>
          </p:cNvSpPr>
          <p:nvPr>
            <p:ph type="sldNum" sz="quarter" idx="5"/>
          </p:nvPr>
        </p:nvSpPr>
        <p:spPr/>
        <p:txBody>
          <a:bodyPr/>
          <a:lstStyle/>
          <a:p>
            <a:fld id="{BE2E2E03-1979-4C3F-B5FB-E6B62504794F}" type="slidenum">
              <a:rPr lang="en-AU" smtClean="0"/>
              <a:t>11</a:t>
            </a:fld>
            <a:endParaRPr lang="en-AU"/>
          </a:p>
        </p:txBody>
      </p:sp>
    </p:spTree>
    <p:extLst>
      <p:ext uri="{BB962C8B-B14F-4D97-AF65-F5344CB8AC3E}">
        <p14:creationId xmlns:p14="http://schemas.microsoft.com/office/powerpoint/2010/main" val="35562703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In terms of instance generation, I used instances with 500 items. The weights and values for each item are distributed uniformly on [0,1]. These are called uncorrelated instances since the weights and values are uncorrelated, but there are other ways to go about this. People often look at correlated instances where the value of an item is proportional in some way to the weight which is something you might see a lot in practice.</a:t>
            </a:r>
          </a:p>
          <a:p>
            <a:endParaRPr lang="en-AU" dirty="0"/>
          </a:p>
          <a:p>
            <a:r>
              <a:rPr lang="en-AU" dirty="0"/>
              <a:t>For the capacities in the dataset, you want to think about capacities relative to the total weight of the items in that instance, and that will be something of a proxy for instance difficulties. So naturally you want a good range from instance in which the capacity is a small portion of the total weight to ones in which the capacity is larger than the total weight.</a:t>
            </a:r>
          </a:p>
          <a:p>
            <a:endParaRPr lang="en-AU" dirty="0"/>
          </a:p>
          <a:p>
            <a:r>
              <a:rPr lang="en-AU" dirty="0"/>
              <a:t>I’ve used a total of 30,000 instances, of which 24,000 are used for training, and then 3,000 allocated to the validation and test sets</a:t>
            </a:r>
          </a:p>
        </p:txBody>
      </p:sp>
      <p:sp>
        <p:nvSpPr>
          <p:cNvPr id="4" name="Slide Number Placeholder 3"/>
          <p:cNvSpPr>
            <a:spLocks noGrp="1"/>
          </p:cNvSpPr>
          <p:nvPr>
            <p:ph type="sldNum" sz="quarter" idx="5"/>
          </p:nvPr>
        </p:nvSpPr>
        <p:spPr/>
        <p:txBody>
          <a:bodyPr/>
          <a:lstStyle/>
          <a:p>
            <a:fld id="{BE2E2E03-1979-4C3F-B5FB-E6B62504794F}" type="slidenum">
              <a:rPr lang="en-AU" smtClean="0"/>
              <a:t>12</a:t>
            </a:fld>
            <a:endParaRPr lang="en-AU"/>
          </a:p>
        </p:txBody>
      </p:sp>
    </p:spTree>
    <p:extLst>
      <p:ext uri="{BB962C8B-B14F-4D97-AF65-F5344CB8AC3E}">
        <p14:creationId xmlns:p14="http://schemas.microsoft.com/office/powerpoint/2010/main" val="9975817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For the LDF formulation, just like before I’ll use a function g to describe the inequality constraint. The main thing to note is that </a:t>
            </a:r>
            <a:r>
              <a:rPr lang="en-AU" dirty="0" err="1"/>
              <a:t>y_hat_l_i</a:t>
            </a:r>
            <a:r>
              <a:rPr lang="en-AU" dirty="0"/>
              <a:t> denotes the whether or not the </a:t>
            </a:r>
            <a:r>
              <a:rPr lang="en-AU" dirty="0" err="1"/>
              <a:t>ith</a:t>
            </a:r>
            <a:r>
              <a:rPr lang="en-AU" dirty="0"/>
              <a:t> item is included in the predicted solutions for the lth sample. And then we’ll wrap everything up into one loss function for our Lagrangian relaxation, and now because there’s only one constraint lambda is just scalar value.</a:t>
            </a:r>
          </a:p>
          <a:p>
            <a:endParaRPr lang="en-AU" dirty="0"/>
          </a:p>
          <a:p>
            <a:r>
              <a:rPr lang="en-AU" dirty="0"/>
              <a:t>For the training routine we start with some initial weights and </a:t>
            </a:r>
            <a:r>
              <a:rPr lang="en-AU" dirty="0" err="1"/>
              <a:t>lagrange</a:t>
            </a:r>
            <a:r>
              <a:rPr lang="en-AU" dirty="0"/>
              <a:t> multipliers. Then at each epoch get the predicted solutions from the model, calculate the gradient of the loss function with respect to the weights and then update the weights. Hopefully this part should look familiar since it’s an informal description of stochastic gradient descent. And then after that the Lagrange multipliers are updated based on the constraint violation</a:t>
            </a:r>
          </a:p>
          <a:p>
            <a:endParaRPr lang="en-AU" dirty="0"/>
          </a:p>
          <a:p>
            <a:r>
              <a:rPr lang="en-AU" dirty="0"/>
              <a:t>I will point out that before when I described the LDF the weights were updated by minimising over the Lagrangian relaxation, whereas here we only run through the full training data once for gradient descent which won’t be enough to converge to a minimum. You can implement some sort of interleaving so that you don’t update the Lagrange multipliers on every epoch. I did experiment with that a bit, a fixed interleave didn’t seem particularly effective but it might be a matter of tuning the Lagrangian step size, and I think there’s a case for allowing the network more time to converge with updating the </a:t>
            </a:r>
            <a:r>
              <a:rPr lang="en-AU" dirty="0" err="1"/>
              <a:t>lagrange</a:t>
            </a:r>
            <a:r>
              <a:rPr lang="en-AU" dirty="0"/>
              <a:t> multipliers on earlier epochs in particular.</a:t>
            </a:r>
          </a:p>
        </p:txBody>
      </p:sp>
      <p:sp>
        <p:nvSpPr>
          <p:cNvPr id="4" name="Slide Number Placeholder 3"/>
          <p:cNvSpPr>
            <a:spLocks noGrp="1"/>
          </p:cNvSpPr>
          <p:nvPr>
            <p:ph type="sldNum" sz="quarter" idx="5"/>
          </p:nvPr>
        </p:nvSpPr>
        <p:spPr/>
        <p:txBody>
          <a:bodyPr/>
          <a:lstStyle/>
          <a:p>
            <a:fld id="{BE2E2E03-1979-4C3F-B5FB-E6B62504794F}" type="slidenum">
              <a:rPr lang="en-AU" smtClean="0"/>
              <a:t>13</a:t>
            </a:fld>
            <a:endParaRPr lang="en-AU"/>
          </a:p>
        </p:txBody>
      </p:sp>
    </p:spTree>
    <p:extLst>
      <p:ext uri="{BB962C8B-B14F-4D97-AF65-F5344CB8AC3E}">
        <p14:creationId xmlns:p14="http://schemas.microsoft.com/office/powerpoint/2010/main" val="29399987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In terms of model validation, we care about the optimality of predicted solutions, how often predictions violate the capacity constraint and also by how much.</a:t>
            </a:r>
          </a:p>
          <a:p>
            <a:endParaRPr lang="en-AU" dirty="0"/>
          </a:p>
          <a:p>
            <a:r>
              <a:rPr lang="en-AU" dirty="0"/>
              <a:t>For measuring optimality the approximation ratio is a convenient. f(</a:t>
            </a:r>
            <a:r>
              <a:rPr lang="en-AU" dirty="0" err="1"/>
              <a:t>y_hat_l</a:t>
            </a:r>
            <a:r>
              <a:rPr lang="en-AU" dirty="0"/>
              <a:t>) is the objective value for the predicted solution, while f(</a:t>
            </a:r>
            <a:r>
              <a:rPr lang="en-AU" dirty="0" err="1"/>
              <a:t>y_l</a:t>
            </a:r>
            <a:r>
              <a:rPr lang="en-AU" dirty="0"/>
              <a:t>) is the true optimal objective value, so it’s just measuring how far away our predictions are away from optimal, the closer to one the better. For unconstrained baseline model I’ve chosen the model which minimised the approximation ratio on the validation set during training.</a:t>
            </a:r>
          </a:p>
          <a:p>
            <a:endParaRPr lang="en-AU" dirty="0"/>
          </a:p>
          <a:p>
            <a:r>
              <a:rPr lang="en-AU" dirty="0"/>
              <a:t>Things are a bit more complicated for the LDF models. If you optimise for the approximation ratio you may get models with very poor constraint satisfaction, and you also can’t use the loss to select models, since the Lagrange multipliers are constantly increasing making comparisons across training epochs unreliable. The solution I settled on was to introduce a mu loss, which is basically just the same loss function but fixing the Lagrange multipliers to a set value. I found that choosing models which minimised the 1-loss gave reasonable results for knapsack.</a:t>
            </a:r>
          </a:p>
          <a:p>
            <a:endParaRPr lang="en-AU" dirty="0"/>
          </a:p>
          <a:p>
            <a:endParaRPr lang="en-AU" dirty="0"/>
          </a:p>
          <a:p>
            <a:endParaRPr lang="en-AU" dirty="0"/>
          </a:p>
        </p:txBody>
      </p:sp>
      <p:sp>
        <p:nvSpPr>
          <p:cNvPr id="4" name="Slide Number Placeholder 3"/>
          <p:cNvSpPr>
            <a:spLocks noGrp="1"/>
          </p:cNvSpPr>
          <p:nvPr>
            <p:ph type="sldNum" sz="quarter" idx="5"/>
          </p:nvPr>
        </p:nvSpPr>
        <p:spPr/>
        <p:txBody>
          <a:bodyPr/>
          <a:lstStyle/>
          <a:p>
            <a:fld id="{BE2E2E03-1979-4C3F-B5FB-E6B62504794F}" type="slidenum">
              <a:rPr lang="en-AU" smtClean="0"/>
              <a:t>14</a:t>
            </a:fld>
            <a:endParaRPr lang="en-AU"/>
          </a:p>
        </p:txBody>
      </p:sp>
    </p:spTree>
    <p:extLst>
      <p:ext uri="{BB962C8B-B14F-4D97-AF65-F5344CB8AC3E}">
        <p14:creationId xmlns:p14="http://schemas.microsoft.com/office/powerpoint/2010/main" val="295737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On this slide we’ve got the results on the test set. First up is the unconstrained model. It shows reasonably strong performance in terms of the approximation ratio, but it very consistently violates the capacity constraint in 85% of instances. Both of the LDF models are worse in terms of the approximation ratio but only violate the capacity constraint in 2-3% of instances which is a massive improvement over the baseline model.</a:t>
            </a:r>
          </a:p>
          <a:p>
            <a:endParaRPr lang="en-AU" dirty="0"/>
          </a:p>
          <a:p>
            <a:r>
              <a:rPr lang="en-AU" dirty="0"/>
              <a:t>And just to zoom in a bit I also have the results for the LDF model broken down into capacity quintiles. The capacity ranges here are the capacity as a proportion of the total weight in the instance. It’s clear that poor performance of the model is concentrated really heavily in low capacity instances where the capacity is up to 20% of the total instance weight. For higher capacity instances the performance is really strong, the capacity constraint is never violated and the approximation ratio is low.</a:t>
            </a:r>
          </a:p>
          <a:p>
            <a:endParaRPr lang="en-AU" dirty="0"/>
          </a:p>
          <a:p>
            <a:r>
              <a:rPr lang="en-AU" dirty="0"/>
              <a:t>7% and 18%</a:t>
            </a:r>
          </a:p>
        </p:txBody>
      </p:sp>
      <p:sp>
        <p:nvSpPr>
          <p:cNvPr id="4" name="Slide Number Placeholder 3"/>
          <p:cNvSpPr>
            <a:spLocks noGrp="1"/>
          </p:cNvSpPr>
          <p:nvPr>
            <p:ph type="sldNum" sz="quarter" idx="5"/>
          </p:nvPr>
        </p:nvSpPr>
        <p:spPr/>
        <p:txBody>
          <a:bodyPr/>
          <a:lstStyle/>
          <a:p>
            <a:fld id="{BE2E2E03-1979-4C3F-B5FB-E6B62504794F}" type="slidenum">
              <a:rPr lang="en-AU" smtClean="0"/>
              <a:t>15</a:t>
            </a:fld>
            <a:endParaRPr lang="en-AU"/>
          </a:p>
        </p:txBody>
      </p:sp>
    </p:spTree>
    <p:extLst>
      <p:ext uri="{BB962C8B-B14F-4D97-AF65-F5344CB8AC3E}">
        <p14:creationId xmlns:p14="http://schemas.microsoft.com/office/powerpoint/2010/main" val="7473314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What’s also of interest is the time taken for training these models and generating predictions, especially as compared to traditional solvers. So in terms of training time, the unconstrained and pre-trained LDF models tend to converge much faster than the normal LDF models, which I found to be a big benefit of pre-training before applying the Lagrangian Dual Framework. Using the LDF increases the time per epoch by around 46%, which is mostly time spent evaluating the constraints and updating the Lagrange multipliers. This could probably be optimised further and for larger models that take longer to train I’d expect the extra time spent to be much smaller, proportionally.</a:t>
            </a:r>
          </a:p>
          <a:p>
            <a:endParaRPr lang="en-AU" dirty="0"/>
          </a:p>
          <a:p>
            <a:r>
              <a:rPr lang="en-AU" dirty="0"/>
              <a:t>For prediction times, the ML models can produce predictions in 1ms, averaged over all 30,000 instances. On that the same set of instances </a:t>
            </a:r>
            <a:r>
              <a:rPr lang="en-AU" dirty="0" err="1"/>
              <a:t>Gurobi</a:t>
            </a:r>
            <a:r>
              <a:rPr lang="en-AU" dirty="0"/>
              <a:t> can generate solutions in 5.7ms on average. There’s a few caveats here. The first being that these results will be somewhat hardware dependent, for reference I was running all these experiments on an 11</a:t>
            </a:r>
            <a:r>
              <a:rPr lang="en-AU" baseline="30000" dirty="0"/>
              <a:t>th</a:t>
            </a:r>
            <a:r>
              <a:rPr lang="en-AU" dirty="0"/>
              <a:t> gen intel i5 CPU. I’d expect training and generating predictions to be faster on GPU, although in practice the usefulness of any speedup you get in generating predictions is going to be contingent on actually needed to generate a lot of solutions in parallel. If you only need one prediction every five minutes it might not help you much. Another caveat is that I’ve used </a:t>
            </a:r>
            <a:r>
              <a:rPr lang="en-AU" dirty="0" err="1"/>
              <a:t>Gurobi</a:t>
            </a:r>
            <a:r>
              <a:rPr lang="en-AU" dirty="0"/>
              <a:t> as a general integer programming solver, there are specialised algorithms for solving Knapsack that would likely be much faster.</a:t>
            </a:r>
          </a:p>
          <a:p>
            <a:endParaRPr lang="en-AU" dirty="0"/>
          </a:p>
          <a:p>
            <a:r>
              <a:rPr lang="en-AU" dirty="0"/>
              <a:t>But, broadly speaking for reasonably difficult IP problems I’d expect neural network models to be faster at generating solutions</a:t>
            </a:r>
          </a:p>
          <a:p>
            <a:endParaRPr lang="en-AU" dirty="0"/>
          </a:p>
          <a:p>
            <a:r>
              <a:rPr lang="en-AU" dirty="0"/>
              <a:t>Note that pre-trained LDF time includes training baseline unconstrained model. 2.625 seconds per epoch vs 3.84</a:t>
            </a:r>
          </a:p>
          <a:p>
            <a:endParaRPr lang="en-AU" dirty="0"/>
          </a:p>
          <a:p>
            <a:endParaRPr lang="en-AU" dirty="0"/>
          </a:p>
        </p:txBody>
      </p:sp>
      <p:sp>
        <p:nvSpPr>
          <p:cNvPr id="4" name="Slide Number Placeholder 3"/>
          <p:cNvSpPr>
            <a:spLocks noGrp="1"/>
          </p:cNvSpPr>
          <p:nvPr>
            <p:ph type="sldNum" sz="quarter" idx="5"/>
          </p:nvPr>
        </p:nvSpPr>
        <p:spPr/>
        <p:txBody>
          <a:bodyPr/>
          <a:lstStyle/>
          <a:p>
            <a:fld id="{BE2E2E03-1979-4C3F-B5FB-E6B62504794F}" type="slidenum">
              <a:rPr lang="en-AU" smtClean="0"/>
              <a:t>16</a:t>
            </a:fld>
            <a:endParaRPr lang="en-AU"/>
          </a:p>
        </p:txBody>
      </p:sp>
    </p:spTree>
    <p:extLst>
      <p:ext uri="{BB962C8B-B14F-4D97-AF65-F5344CB8AC3E}">
        <p14:creationId xmlns:p14="http://schemas.microsoft.com/office/powerpoint/2010/main" val="19229858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Outside of the Knapsack Problem I’ve been looking at another mixed integer linear programming problem that’s a fair bit more complex than the Knapsack problem. I won’t describe the full problem, but at it’s core it’s class scheduling problem, where the classes have an associated electricity usage. The goal is to minimise the cost associated with the class schedule where a large portion of the cost is coming from electricity usage, and you have solar power and batteries that can be used instead of grid power. And there are other complications in the model like having one-off and recurring classes to schedule which makes finding solutions more difficult.</a:t>
            </a:r>
          </a:p>
          <a:p>
            <a:endParaRPr lang="en-AU" dirty="0"/>
          </a:p>
          <a:p>
            <a:r>
              <a:rPr lang="en-AU" dirty="0"/>
              <a:t>Compared to the Knapsack problem this requires orders of magnitude more decision variables and constraints to model. It also has continuous decision variables which are used to track the battery usage, which makes it a mixed integer linear programming problem. And it also has equality constraints which need to be strictly satisfied for solutions to make any sense since they relate to physical laws.</a:t>
            </a:r>
          </a:p>
          <a:p>
            <a:endParaRPr lang="en-AU" dirty="0"/>
          </a:p>
          <a:p>
            <a:r>
              <a:rPr lang="en-AU" dirty="0"/>
              <a:t>One advantage of looking at Knapsack was that I could generate training data fairly easily. For the class scheduling problem the fastest solving method I’ve found is column generation where the columns are feasible schedules. On my hardware I can usually solve smaller instances to about a 1% optimality gap within around 10 minutes, which isn’t too bad but it won’t be feasible to generate a full training dataset at that speed, and I also have issues with memory usage. I have 16GB of ram and it can be hard to predict when </a:t>
            </a:r>
            <a:r>
              <a:rPr lang="en-AU" dirty="0" err="1"/>
              <a:t>Gurobi</a:t>
            </a:r>
            <a:r>
              <a:rPr lang="en-AU" dirty="0"/>
              <a:t> is going to use all of it for the model. So because of that I’m currently looking at using the university’s high performance computing platform called Bunya to help generate training data.</a:t>
            </a:r>
          </a:p>
        </p:txBody>
      </p:sp>
      <p:sp>
        <p:nvSpPr>
          <p:cNvPr id="4" name="Slide Number Placeholder 3"/>
          <p:cNvSpPr>
            <a:spLocks noGrp="1"/>
          </p:cNvSpPr>
          <p:nvPr>
            <p:ph type="sldNum" sz="quarter" idx="5"/>
          </p:nvPr>
        </p:nvSpPr>
        <p:spPr/>
        <p:txBody>
          <a:bodyPr/>
          <a:lstStyle/>
          <a:p>
            <a:fld id="{BE2E2E03-1979-4C3F-B5FB-E6B62504794F}" type="slidenum">
              <a:rPr lang="en-AU" smtClean="0"/>
              <a:t>17</a:t>
            </a:fld>
            <a:endParaRPr lang="en-AU"/>
          </a:p>
        </p:txBody>
      </p:sp>
    </p:spTree>
    <p:extLst>
      <p:ext uri="{BB962C8B-B14F-4D97-AF65-F5344CB8AC3E}">
        <p14:creationId xmlns:p14="http://schemas.microsoft.com/office/powerpoint/2010/main" val="1750707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I’ll start by defining what I mean by mathematical optimisation and machine learning. So starting with optimisation, the somewhat abstract definition is selecting the best element in given set relative to some notion of optimality. We model that is choosing the value of x in some set C which we call the constraint set, which minimises f(x) which we call the objective function.</a:t>
            </a:r>
          </a:p>
          <a:p>
            <a:endParaRPr lang="en-AU" dirty="0"/>
          </a:p>
          <a:p>
            <a:r>
              <a:rPr lang="en-AU" dirty="0"/>
              <a:t>In a lot of cases it might be easier to conceptualise optimisation in terms of decision making. So we might think of x as representing a decisions or a series of related decisions, which we’ll often refer to as decision variables. The constraint set then represents, constraints on what decision we can make, for example we might have limited resources available. The objective function would often be something like cost or profit or value, or some other metric we want to optimise.</a:t>
            </a:r>
          </a:p>
          <a:p>
            <a:endParaRPr lang="en-AU" dirty="0"/>
          </a:p>
          <a:p>
            <a:r>
              <a:rPr lang="en-AU" dirty="0"/>
              <a:t>These sort of problems pop up a lot in quantitative fields, engineering, economics, operations research and also computer science are big ones. But these ideas are really quite flexible in terms of what they can model so they tend to pop up in a lot different places.</a:t>
            </a:r>
          </a:p>
          <a:p>
            <a:endParaRPr lang="en-AU" dirty="0"/>
          </a:p>
          <a:p>
            <a:r>
              <a:rPr lang="en-AU" dirty="0"/>
              <a:t>In the general case solving this is really difficult. When people have developed algorithms for these problems is to impose some sort of structure on the objective function and the constraint set, and then exploit that structure to develop efficient solvers. Today we’re going to be focused on one particular type of optimisation problem called integer programming.</a:t>
            </a:r>
          </a:p>
        </p:txBody>
      </p:sp>
      <p:sp>
        <p:nvSpPr>
          <p:cNvPr id="4" name="Slide Number Placeholder 3"/>
          <p:cNvSpPr>
            <a:spLocks noGrp="1"/>
          </p:cNvSpPr>
          <p:nvPr>
            <p:ph type="sldNum" sz="quarter" idx="5"/>
          </p:nvPr>
        </p:nvSpPr>
        <p:spPr/>
        <p:txBody>
          <a:bodyPr/>
          <a:lstStyle/>
          <a:p>
            <a:fld id="{BE2E2E03-1979-4C3F-B5FB-E6B62504794F}" type="slidenum">
              <a:rPr lang="en-AU" smtClean="0"/>
              <a:t>2</a:t>
            </a:fld>
            <a:endParaRPr lang="en-AU"/>
          </a:p>
        </p:txBody>
      </p:sp>
    </p:spTree>
    <p:extLst>
      <p:ext uri="{BB962C8B-B14F-4D97-AF65-F5344CB8AC3E}">
        <p14:creationId xmlns:p14="http://schemas.microsoft.com/office/powerpoint/2010/main" val="2955373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 to introduce integer programming I’ll first introduce a related problem called linear programming, which is where the constraints and objective function have a linear structure. On the slide I’ve got two different representations. On the left we express our objective and constraints as a linear combinations of our decision variables, noting that we have m different constraints each with different coefficients. On the right is a more compact form where we wrap those linear combinations up into vectors and matrices. We’ll see both of these styles today using one or the other depending on which is more convenient.</a:t>
            </a:r>
          </a:p>
          <a:p>
            <a:endParaRPr lang="en-AU" dirty="0"/>
          </a:p>
          <a:p>
            <a:r>
              <a:rPr lang="en-AU" dirty="0"/>
              <a:t>To get to integer programming we’ll just restrict our decision variables to the positive integers, instead of the positive reals like we had above. </a:t>
            </a:r>
          </a:p>
        </p:txBody>
      </p:sp>
      <p:sp>
        <p:nvSpPr>
          <p:cNvPr id="4" name="Slide Number Placeholder 3"/>
          <p:cNvSpPr>
            <a:spLocks noGrp="1"/>
          </p:cNvSpPr>
          <p:nvPr>
            <p:ph type="sldNum" sz="quarter" idx="5"/>
          </p:nvPr>
        </p:nvSpPr>
        <p:spPr/>
        <p:txBody>
          <a:bodyPr/>
          <a:lstStyle/>
          <a:p>
            <a:fld id="{BE2E2E03-1979-4C3F-B5FB-E6B62504794F}" type="slidenum">
              <a:rPr lang="en-AU" smtClean="0"/>
              <a:t>3</a:t>
            </a:fld>
            <a:endParaRPr lang="en-AU"/>
          </a:p>
        </p:txBody>
      </p:sp>
    </p:spTree>
    <p:extLst>
      <p:ext uri="{BB962C8B-B14F-4D97-AF65-F5344CB8AC3E}">
        <p14:creationId xmlns:p14="http://schemas.microsoft.com/office/powerpoint/2010/main" val="2631936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I’ll also give a very, very brief introduction to machine learning as relevant for today. I’ve been focusing on supervised learning, where the core goal is to approximate some function or relationship by using a large set of input/output data from that function to train a model. We’ll approximate that relationship by some function f hat, which is parameterised by weights which we’ll call w. To find those weights we’ll minimise the average loss over our training data, where the loss is this function L which quantifies the error in the predictions our model makes.</a:t>
            </a:r>
          </a:p>
          <a:p>
            <a:endParaRPr lang="en-AU" dirty="0"/>
          </a:p>
        </p:txBody>
      </p:sp>
      <p:sp>
        <p:nvSpPr>
          <p:cNvPr id="4" name="Slide Number Placeholder 3"/>
          <p:cNvSpPr>
            <a:spLocks noGrp="1"/>
          </p:cNvSpPr>
          <p:nvPr>
            <p:ph type="sldNum" sz="quarter" idx="5"/>
          </p:nvPr>
        </p:nvSpPr>
        <p:spPr/>
        <p:txBody>
          <a:bodyPr/>
          <a:lstStyle/>
          <a:p>
            <a:fld id="{BE2E2E03-1979-4C3F-B5FB-E6B62504794F}" type="slidenum">
              <a:rPr lang="en-AU" smtClean="0"/>
              <a:t>4</a:t>
            </a:fld>
            <a:endParaRPr lang="en-AU"/>
          </a:p>
        </p:txBody>
      </p:sp>
    </p:spTree>
    <p:extLst>
      <p:ext uri="{BB962C8B-B14F-4D97-AF65-F5344CB8AC3E}">
        <p14:creationId xmlns:p14="http://schemas.microsoft.com/office/powerpoint/2010/main" val="2594737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One of the key drawbacks of optimisation problems is that they can be very computationally expensive to solve. This is especially true for integer programming problems. If you have a use case where you need solutions under strict time constraints this can be a serious problem. If you’re willing to sacrifice some accuracy one solution might be to use machine learning models to approximate solutions in a fraction of the time.</a:t>
            </a:r>
          </a:p>
          <a:p>
            <a:endParaRPr lang="en-AU" dirty="0"/>
          </a:p>
          <a:p>
            <a:r>
              <a:rPr lang="en-AU" dirty="0"/>
              <a:t>So if you want to use ML models to predict solutions to optimisation problems you have two main problems. </a:t>
            </a:r>
          </a:p>
          <a:p>
            <a:endParaRPr lang="en-AU" dirty="0"/>
          </a:p>
          <a:p>
            <a:r>
              <a:rPr lang="en-AU" dirty="0"/>
              <a:t>The first is that you might have a lot of trouble getting training data. The types of problems you’d be interested in are those which are difficult to solve, but you need to solve a significant amount of instances to generated labelled training data, recalling that you need input output pairs. </a:t>
            </a:r>
          </a:p>
          <a:p>
            <a:endParaRPr lang="en-AU" dirty="0"/>
          </a:p>
          <a:p>
            <a:r>
              <a:rPr lang="en-AU" dirty="0"/>
              <a:t>The second is that ML models don’t traditionally have any way to enforce, or even really encourage constraint satisfaction on the outputs other than the fact that training data should satisfy constraints. This means that there’s little incentive for predicted solutions to be feasible solutions. </a:t>
            </a:r>
          </a:p>
          <a:p>
            <a:endParaRPr lang="en-AU" dirty="0"/>
          </a:p>
          <a:p>
            <a:r>
              <a:rPr lang="en-AU" dirty="0"/>
              <a:t>There are a couple of methods which address this problem of constraint satisfaction, these approaches can be broadly categorised into reinforcement learning and supervised learning. I’ve been focusing on supervised learning, but reinforcement learning is a promising approach and also neatly sidesteps issues with generating data. Within supervised learning there are a few methods that some strong results on continuous optimisation problems. As far as I’m aware these methods haven’t been applied to integer programming problems and it’s not obvious how to apply these to integer programming. </a:t>
            </a:r>
          </a:p>
          <a:p>
            <a:endParaRPr lang="en-AU" dirty="0"/>
          </a:p>
          <a:p>
            <a:r>
              <a:rPr lang="en-AU" dirty="0"/>
              <a:t>I’m going to be talking about one particular method from the literature called the Lagrangian dual framework, or LDF for short, which is much better suited for integer programming problems and has been successfully applied to another IP problem called the job shop scheduling problem.</a:t>
            </a:r>
          </a:p>
        </p:txBody>
      </p:sp>
      <p:sp>
        <p:nvSpPr>
          <p:cNvPr id="4" name="Slide Number Placeholder 3"/>
          <p:cNvSpPr>
            <a:spLocks noGrp="1"/>
          </p:cNvSpPr>
          <p:nvPr>
            <p:ph type="sldNum" sz="quarter" idx="5"/>
          </p:nvPr>
        </p:nvSpPr>
        <p:spPr/>
        <p:txBody>
          <a:bodyPr/>
          <a:lstStyle/>
          <a:p>
            <a:fld id="{BE2E2E03-1979-4C3F-B5FB-E6B62504794F}" type="slidenum">
              <a:rPr lang="en-AU" smtClean="0"/>
              <a:t>5</a:t>
            </a:fld>
            <a:endParaRPr lang="en-AU"/>
          </a:p>
        </p:txBody>
      </p:sp>
    </p:spTree>
    <p:extLst>
      <p:ext uri="{BB962C8B-B14F-4D97-AF65-F5344CB8AC3E}">
        <p14:creationId xmlns:p14="http://schemas.microsoft.com/office/powerpoint/2010/main" val="206394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To explain how the Lagrangian dual framework works I first need to introduce the general idea of Lagrangian Relaxations.</a:t>
            </a:r>
          </a:p>
          <a:p>
            <a:endParaRPr lang="en-AU" dirty="0"/>
          </a:p>
          <a:p>
            <a:r>
              <a:rPr lang="en-AU" dirty="0"/>
              <a:t>On the left we have a general optimisation problem with inequality constraints. The idea is to turn this into an unconstrained optimisation problem, by incorporating the constraints into the objective function in such as way that any solutions which violates the constraints will increase the objective function. When some constraint g(x) is satisfied we’ll have that g(x) is less than zero, then the max of zero and g(x) is zero so it’ll have no effect on the objective function. If the constraint is not satisfied g(x) will be greater than zero and the max of zero and g(x) will be some positive number, the idea then is that the optimiser will work to satisfy the constraints as it tries to find the minimum.</a:t>
            </a:r>
          </a:p>
          <a:p>
            <a:endParaRPr lang="en-AU" dirty="0"/>
          </a:p>
          <a:p>
            <a:r>
              <a:rPr lang="en-AU" dirty="0"/>
              <a:t>We also introduce Lagrange multipliers, one for each constraint, denoted at lambda j for the </a:t>
            </a:r>
            <a:r>
              <a:rPr lang="en-AU" dirty="0" err="1"/>
              <a:t>jth</a:t>
            </a:r>
            <a:r>
              <a:rPr lang="en-AU" dirty="0"/>
              <a:t> constraint. These are penalties on constraint violations. If we think of this Lagrangian relaxation as being a function of lambda, it’s possible to show that for any lambda, the minimum of our Lagrangian relaxation is going to be a lower bound for the optimal objective from our constrained optimisation problem. </a:t>
            </a:r>
          </a:p>
          <a:p>
            <a:endParaRPr lang="en-AU" dirty="0"/>
          </a:p>
          <a:p>
            <a:r>
              <a:rPr lang="en-AU" dirty="0"/>
              <a:t>From here we might want to find the lambda which gives the tightest bound, and we can do that by forming the Lagrangian dual which is maximising the Lagrangian relaxation over lambda.</a:t>
            </a:r>
          </a:p>
          <a:p>
            <a:endParaRPr lang="en-AU" dirty="0"/>
          </a:p>
          <a:p>
            <a:r>
              <a:rPr lang="en-AU" dirty="0"/>
              <a:t>You can solve the Lagrangian dual using a method called </a:t>
            </a:r>
            <a:r>
              <a:rPr lang="en-AU" dirty="0" err="1"/>
              <a:t>subgradient</a:t>
            </a:r>
            <a:r>
              <a:rPr lang="en-AU" dirty="0"/>
              <a:t> optimisation. I won’t too much into this but the general idea is that we want to do something like gradient ascent to solve our maximisation problem, but since the Lagrangian relaxation is non-differentiable we won’t necessarily have a gradient at every point, and instead we use a generalisation of the gradient called </a:t>
            </a:r>
            <a:r>
              <a:rPr lang="en-AU" dirty="0" err="1"/>
              <a:t>subgradients</a:t>
            </a:r>
            <a:r>
              <a:rPr lang="en-AU" dirty="0"/>
              <a:t>. In a couple of slides we’ll see what this process actually looks like.</a:t>
            </a:r>
          </a:p>
          <a:p>
            <a:endParaRPr lang="en-AU" dirty="0"/>
          </a:p>
          <a:p>
            <a:r>
              <a:rPr lang="en-AU" dirty="0"/>
              <a:t>Q’s:</a:t>
            </a:r>
          </a:p>
          <a:p>
            <a:r>
              <a:rPr lang="en-AU" b="1" dirty="0"/>
              <a:t>Why constraint violation over satisfaction?</a:t>
            </a:r>
          </a:p>
        </p:txBody>
      </p:sp>
      <p:sp>
        <p:nvSpPr>
          <p:cNvPr id="4" name="Slide Number Placeholder 3"/>
          <p:cNvSpPr>
            <a:spLocks noGrp="1"/>
          </p:cNvSpPr>
          <p:nvPr>
            <p:ph type="sldNum" sz="quarter" idx="5"/>
          </p:nvPr>
        </p:nvSpPr>
        <p:spPr/>
        <p:txBody>
          <a:bodyPr/>
          <a:lstStyle/>
          <a:p>
            <a:fld id="{BE2E2E03-1979-4C3F-B5FB-E6B62504794F}" type="slidenum">
              <a:rPr lang="en-AU" smtClean="0"/>
              <a:t>6</a:t>
            </a:fld>
            <a:endParaRPr lang="en-AU"/>
          </a:p>
        </p:txBody>
      </p:sp>
    </p:spTree>
    <p:extLst>
      <p:ext uri="{BB962C8B-B14F-4D97-AF65-F5344CB8AC3E}">
        <p14:creationId xmlns:p14="http://schemas.microsoft.com/office/powerpoint/2010/main" val="20586432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In essence, what the Lagrangian Dual Framework is doing, is taking the idea of Lagrangian relaxation and applying it some sort of parametric machine learning model. So to this end we’ll think of a function called O which takes in as an input the parameters of the constraints and the objective function, and returns the optimal value. I’m using an integer programming problem here as an example so the inputs are going the be the A matrix and the b and c vectors,, but all of this also holds in the general case.</a:t>
            </a:r>
          </a:p>
          <a:p>
            <a:endParaRPr lang="en-AU" dirty="0"/>
          </a:p>
          <a:p>
            <a:r>
              <a:rPr lang="en-AU" dirty="0"/>
              <a:t>The goal is going to be learning some model M, parameterised by w, where I’ll generally call w the weights. We’ll think of having some set of data which consists of input output pairs for O, and we’ll also denote </a:t>
            </a:r>
            <a:r>
              <a:rPr lang="en-AU" dirty="0" err="1"/>
              <a:t>y_hat_l</a:t>
            </a:r>
            <a:r>
              <a:rPr lang="en-AU" dirty="0"/>
              <a:t> as being the output of the network for the </a:t>
            </a:r>
            <a:r>
              <a:rPr lang="en-AU" dirty="0" err="1"/>
              <a:t>l^th</a:t>
            </a:r>
            <a:r>
              <a:rPr lang="en-AU" dirty="0"/>
              <a:t> sample of data, an I also should emphasise that </a:t>
            </a:r>
            <a:r>
              <a:rPr lang="en-AU" dirty="0" err="1"/>
              <a:t>y_hat</a:t>
            </a:r>
            <a:r>
              <a:rPr lang="en-AU" dirty="0"/>
              <a:t> is also a function of the model weights.</a:t>
            </a:r>
          </a:p>
          <a:p>
            <a:endParaRPr lang="en-AU" dirty="0"/>
          </a:p>
          <a:p>
            <a:r>
              <a:rPr lang="en-AU" dirty="0"/>
              <a:t>So formally, the learning problem is to find the weights which minimise the loss over all sample, while satisfying the given constraints for every sample. Just as before the constraints are relaxed into the objective.</a:t>
            </a:r>
          </a:p>
        </p:txBody>
      </p:sp>
      <p:sp>
        <p:nvSpPr>
          <p:cNvPr id="4" name="Slide Number Placeholder 3"/>
          <p:cNvSpPr>
            <a:spLocks noGrp="1"/>
          </p:cNvSpPr>
          <p:nvPr>
            <p:ph type="sldNum" sz="quarter" idx="5"/>
          </p:nvPr>
        </p:nvSpPr>
        <p:spPr/>
        <p:txBody>
          <a:bodyPr/>
          <a:lstStyle/>
          <a:p>
            <a:fld id="{BE2E2E03-1979-4C3F-B5FB-E6B62504794F}" type="slidenum">
              <a:rPr lang="en-AU" smtClean="0"/>
              <a:t>7</a:t>
            </a:fld>
            <a:endParaRPr lang="en-AU"/>
          </a:p>
        </p:txBody>
      </p:sp>
    </p:spTree>
    <p:extLst>
      <p:ext uri="{BB962C8B-B14F-4D97-AF65-F5344CB8AC3E}">
        <p14:creationId xmlns:p14="http://schemas.microsoft.com/office/powerpoint/2010/main" val="5869235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After that we can form the Lagrangian dual, and solve using </a:t>
            </a:r>
            <a:r>
              <a:rPr lang="en-AU" dirty="0" err="1"/>
              <a:t>subgradient</a:t>
            </a:r>
            <a:r>
              <a:rPr lang="en-AU" dirty="0"/>
              <a:t> optimisation.</a:t>
            </a:r>
          </a:p>
          <a:p>
            <a:endParaRPr lang="en-AU" dirty="0"/>
          </a:p>
          <a:p>
            <a:r>
              <a:rPr lang="en-AU" dirty="0"/>
              <a:t>So in practice this is an iterative routine. We start with some initial weights and Lagrange multipliers. At each iteration we evaluate the model at each sample to get our predictions </a:t>
            </a:r>
            <a:r>
              <a:rPr lang="en-AU" dirty="0" err="1"/>
              <a:t>y_hat</a:t>
            </a:r>
            <a:r>
              <a:rPr lang="en-AU" dirty="0"/>
              <a:t> for each sample, and then update the weights by taking the minimum over the Lagrangian relaxation.</a:t>
            </a:r>
          </a:p>
          <a:p>
            <a:endParaRPr lang="en-AU" dirty="0"/>
          </a:p>
          <a:p>
            <a:r>
              <a:rPr lang="en-AU" dirty="0"/>
              <a:t>Then we evaluate the degree of constraint violation for each constraint, and then update the corresponding </a:t>
            </a:r>
            <a:r>
              <a:rPr lang="en-AU" dirty="0" err="1"/>
              <a:t>lagrange</a:t>
            </a:r>
            <a:r>
              <a:rPr lang="en-AU" dirty="0"/>
              <a:t> multipliers proportional to the degree of violation, multiplied by some value rho which is called the Lagrangian step size. The Lagrangian step size effectively says how aggressive we want to be in satisfying constraints, if you make it too large the </a:t>
            </a:r>
            <a:r>
              <a:rPr lang="en-AU" dirty="0" err="1"/>
              <a:t>lagrange</a:t>
            </a:r>
            <a:r>
              <a:rPr lang="en-AU" dirty="0"/>
              <a:t> multipliers are going to shoot up and the minimisation over the weights will be dominated by the constraints. In the other direction if it’s too small the Lagrange multipliers will stay small and the algorithm won’t be very incentivised to satisfy the constraints.</a:t>
            </a:r>
          </a:p>
          <a:p>
            <a:endParaRPr lang="en-AU" dirty="0"/>
          </a:p>
        </p:txBody>
      </p:sp>
      <p:sp>
        <p:nvSpPr>
          <p:cNvPr id="4" name="Slide Number Placeholder 3"/>
          <p:cNvSpPr>
            <a:spLocks noGrp="1"/>
          </p:cNvSpPr>
          <p:nvPr>
            <p:ph type="sldNum" sz="quarter" idx="5"/>
          </p:nvPr>
        </p:nvSpPr>
        <p:spPr/>
        <p:txBody>
          <a:bodyPr/>
          <a:lstStyle/>
          <a:p>
            <a:fld id="{BE2E2E03-1979-4C3F-B5FB-E6B62504794F}" type="slidenum">
              <a:rPr lang="en-AU" smtClean="0"/>
              <a:t>8</a:t>
            </a:fld>
            <a:endParaRPr lang="en-AU"/>
          </a:p>
        </p:txBody>
      </p:sp>
    </p:spTree>
    <p:extLst>
      <p:ext uri="{BB962C8B-B14F-4D97-AF65-F5344CB8AC3E}">
        <p14:creationId xmlns:p14="http://schemas.microsoft.com/office/powerpoint/2010/main" val="17966897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As a concrete example I’ve been looking at predicting solutions to the Knapsack problem. This is a classic problem in combinatorial optimisation. The basic statement is to imagine you have n items, and each of those items has a weight and a value associated with it. If you have bag or a knapsack with a maximum weight capacity W, what items do you put in the knapsack to maximise the total value without going over the weight limit of the knapsack.</a:t>
            </a:r>
          </a:p>
          <a:p>
            <a:endParaRPr lang="en-AU" dirty="0"/>
          </a:p>
          <a:p>
            <a:r>
              <a:rPr lang="en-AU" dirty="0"/>
              <a:t>It’s fairly straightforward to model this as in integer program. The decision variable </a:t>
            </a:r>
            <a:r>
              <a:rPr lang="en-AU" dirty="0" err="1"/>
              <a:t>x_i</a:t>
            </a:r>
            <a:r>
              <a:rPr lang="en-AU" dirty="0"/>
              <a:t> is 0 or 1 depending on whether the </a:t>
            </a:r>
            <a:r>
              <a:rPr lang="en-AU" dirty="0" err="1"/>
              <a:t>i^th</a:t>
            </a:r>
            <a:r>
              <a:rPr lang="en-AU" dirty="0"/>
              <a:t> item is placed in the knapsack, and then the objective function and the constraint concern the total weight and value of items in the knapsack</a:t>
            </a:r>
          </a:p>
          <a:p>
            <a:endParaRPr lang="en-AU" dirty="0"/>
          </a:p>
          <a:p>
            <a:r>
              <a:rPr lang="en-AU" dirty="0"/>
              <a:t>The knapsack problem and it’s variants, of which there are many,  pop up a lot problems relating to resource allocation in particular and also commonly as a subproblem in more complicated</a:t>
            </a:r>
          </a:p>
        </p:txBody>
      </p:sp>
      <p:sp>
        <p:nvSpPr>
          <p:cNvPr id="4" name="Slide Number Placeholder 3"/>
          <p:cNvSpPr>
            <a:spLocks noGrp="1"/>
          </p:cNvSpPr>
          <p:nvPr>
            <p:ph type="sldNum" sz="quarter" idx="5"/>
          </p:nvPr>
        </p:nvSpPr>
        <p:spPr/>
        <p:txBody>
          <a:bodyPr/>
          <a:lstStyle/>
          <a:p>
            <a:fld id="{BE2E2E03-1979-4C3F-B5FB-E6B62504794F}" type="slidenum">
              <a:rPr lang="en-AU" smtClean="0"/>
              <a:t>9</a:t>
            </a:fld>
            <a:endParaRPr lang="en-AU"/>
          </a:p>
        </p:txBody>
      </p:sp>
    </p:spTree>
    <p:extLst>
      <p:ext uri="{BB962C8B-B14F-4D97-AF65-F5344CB8AC3E}">
        <p14:creationId xmlns:p14="http://schemas.microsoft.com/office/powerpoint/2010/main" val="893783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A80A01-835D-4F0C-A717-59F9EF989752}" type="datetimeFigureOut">
              <a:rPr lang="en-AU" smtClean="0"/>
              <a:t>28/09/2023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5EAEBA8-271D-405D-BF96-4E59C7870A5D}" type="slidenum">
              <a:rPr lang="en-AU" smtClean="0"/>
              <a:t>‹#›</a:t>
            </a:fld>
            <a:endParaRPr lang="en-AU"/>
          </a:p>
        </p:txBody>
      </p:sp>
    </p:spTree>
    <p:extLst>
      <p:ext uri="{BB962C8B-B14F-4D97-AF65-F5344CB8AC3E}">
        <p14:creationId xmlns:p14="http://schemas.microsoft.com/office/powerpoint/2010/main" val="1675574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A80A01-835D-4F0C-A717-59F9EF989752}" type="datetimeFigureOut">
              <a:rPr lang="en-AU" smtClean="0"/>
              <a:t>28/09/2023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5EAEBA8-271D-405D-BF96-4E59C7870A5D}" type="slidenum">
              <a:rPr lang="en-AU" smtClean="0"/>
              <a:t>‹#›</a:t>
            </a:fld>
            <a:endParaRPr lang="en-AU"/>
          </a:p>
        </p:txBody>
      </p:sp>
    </p:spTree>
    <p:extLst>
      <p:ext uri="{BB962C8B-B14F-4D97-AF65-F5344CB8AC3E}">
        <p14:creationId xmlns:p14="http://schemas.microsoft.com/office/powerpoint/2010/main" val="1880816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A80A01-835D-4F0C-A717-59F9EF989752}" type="datetimeFigureOut">
              <a:rPr lang="en-AU" smtClean="0"/>
              <a:t>28/09/2023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5EAEBA8-271D-405D-BF96-4E59C7870A5D}" type="slidenum">
              <a:rPr lang="en-AU" smtClean="0"/>
              <a:t>‹#›</a:t>
            </a:fld>
            <a:endParaRPr lang="en-AU"/>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84280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A80A01-835D-4F0C-A717-59F9EF989752}" type="datetimeFigureOut">
              <a:rPr lang="en-AU" smtClean="0"/>
              <a:t>28/09/2023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5EAEBA8-271D-405D-BF96-4E59C7870A5D}" type="slidenum">
              <a:rPr lang="en-AU" smtClean="0"/>
              <a:t>‹#›</a:t>
            </a:fld>
            <a:endParaRPr lang="en-AU"/>
          </a:p>
        </p:txBody>
      </p:sp>
    </p:spTree>
    <p:extLst>
      <p:ext uri="{BB962C8B-B14F-4D97-AF65-F5344CB8AC3E}">
        <p14:creationId xmlns:p14="http://schemas.microsoft.com/office/powerpoint/2010/main" val="37480306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A80A01-835D-4F0C-A717-59F9EF989752}" type="datetimeFigureOut">
              <a:rPr lang="en-AU" smtClean="0"/>
              <a:t>28/09/2023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5EAEBA8-271D-405D-BF96-4E59C7870A5D}" type="slidenum">
              <a:rPr lang="en-AU" smtClean="0"/>
              <a:t>‹#›</a:t>
            </a:fld>
            <a:endParaRPr lang="en-AU"/>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559013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A80A01-835D-4F0C-A717-59F9EF989752}" type="datetimeFigureOut">
              <a:rPr lang="en-AU" smtClean="0"/>
              <a:t>28/09/2023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5EAEBA8-271D-405D-BF96-4E59C7870A5D}" type="slidenum">
              <a:rPr lang="en-AU" smtClean="0"/>
              <a:t>‹#›</a:t>
            </a:fld>
            <a:endParaRPr lang="en-AU"/>
          </a:p>
        </p:txBody>
      </p:sp>
    </p:spTree>
    <p:extLst>
      <p:ext uri="{BB962C8B-B14F-4D97-AF65-F5344CB8AC3E}">
        <p14:creationId xmlns:p14="http://schemas.microsoft.com/office/powerpoint/2010/main" val="365325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A80A01-835D-4F0C-A717-59F9EF989752}" type="datetimeFigureOut">
              <a:rPr lang="en-AU" smtClean="0"/>
              <a:t>28/09/2023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5EAEBA8-271D-405D-BF96-4E59C7870A5D}" type="slidenum">
              <a:rPr lang="en-AU" smtClean="0"/>
              <a:t>‹#›</a:t>
            </a:fld>
            <a:endParaRPr lang="en-AU"/>
          </a:p>
        </p:txBody>
      </p:sp>
    </p:spTree>
    <p:extLst>
      <p:ext uri="{BB962C8B-B14F-4D97-AF65-F5344CB8AC3E}">
        <p14:creationId xmlns:p14="http://schemas.microsoft.com/office/powerpoint/2010/main" val="21511911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A80A01-835D-4F0C-A717-59F9EF989752}" type="datetimeFigureOut">
              <a:rPr lang="en-AU" smtClean="0"/>
              <a:t>28/09/2023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5EAEBA8-271D-405D-BF96-4E59C7870A5D}" type="slidenum">
              <a:rPr lang="en-AU" smtClean="0"/>
              <a:t>‹#›</a:t>
            </a:fld>
            <a:endParaRPr lang="en-AU"/>
          </a:p>
        </p:txBody>
      </p:sp>
    </p:spTree>
    <p:extLst>
      <p:ext uri="{BB962C8B-B14F-4D97-AF65-F5344CB8AC3E}">
        <p14:creationId xmlns:p14="http://schemas.microsoft.com/office/powerpoint/2010/main" val="1858011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A80A01-835D-4F0C-A717-59F9EF989752}" type="datetimeFigureOut">
              <a:rPr lang="en-AU" smtClean="0"/>
              <a:t>28/09/2023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5EAEBA8-271D-405D-BF96-4E59C7870A5D}" type="slidenum">
              <a:rPr lang="en-AU" smtClean="0"/>
              <a:t>‹#›</a:t>
            </a:fld>
            <a:endParaRPr lang="en-AU"/>
          </a:p>
        </p:txBody>
      </p:sp>
    </p:spTree>
    <p:extLst>
      <p:ext uri="{BB962C8B-B14F-4D97-AF65-F5344CB8AC3E}">
        <p14:creationId xmlns:p14="http://schemas.microsoft.com/office/powerpoint/2010/main" val="3847081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A80A01-835D-4F0C-A717-59F9EF989752}" type="datetimeFigureOut">
              <a:rPr lang="en-AU" smtClean="0"/>
              <a:t>28/09/2023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5EAEBA8-271D-405D-BF96-4E59C7870A5D}" type="slidenum">
              <a:rPr lang="en-AU" smtClean="0"/>
              <a:t>‹#›</a:t>
            </a:fld>
            <a:endParaRPr lang="en-AU"/>
          </a:p>
        </p:txBody>
      </p:sp>
    </p:spTree>
    <p:extLst>
      <p:ext uri="{BB962C8B-B14F-4D97-AF65-F5344CB8AC3E}">
        <p14:creationId xmlns:p14="http://schemas.microsoft.com/office/powerpoint/2010/main" val="687623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A80A01-835D-4F0C-A717-59F9EF989752}" type="datetimeFigureOut">
              <a:rPr lang="en-AU" smtClean="0"/>
              <a:t>28/09/2023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5EAEBA8-271D-405D-BF96-4E59C7870A5D}" type="slidenum">
              <a:rPr lang="en-AU" smtClean="0"/>
              <a:t>‹#›</a:t>
            </a:fld>
            <a:endParaRPr lang="en-AU"/>
          </a:p>
        </p:txBody>
      </p:sp>
    </p:spTree>
    <p:extLst>
      <p:ext uri="{BB962C8B-B14F-4D97-AF65-F5344CB8AC3E}">
        <p14:creationId xmlns:p14="http://schemas.microsoft.com/office/powerpoint/2010/main" val="1081704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A80A01-835D-4F0C-A717-59F9EF989752}" type="datetimeFigureOut">
              <a:rPr lang="en-AU" smtClean="0"/>
              <a:t>28/09/2023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C5EAEBA8-271D-405D-BF96-4E59C7870A5D}" type="slidenum">
              <a:rPr lang="en-AU" smtClean="0"/>
              <a:t>‹#›</a:t>
            </a:fld>
            <a:endParaRPr lang="en-AU"/>
          </a:p>
        </p:txBody>
      </p:sp>
    </p:spTree>
    <p:extLst>
      <p:ext uri="{BB962C8B-B14F-4D97-AF65-F5344CB8AC3E}">
        <p14:creationId xmlns:p14="http://schemas.microsoft.com/office/powerpoint/2010/main" val="3434048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A80A01-835D-4F0C-A717-59F9EF989752}" type="datetimeFigureOut">
              <a:rPr lang="en-AU" smtClean="0"/>
              <a:t>28/09/2023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C5EAEBA8-271D-405D-BF96-4E59C7870A5D}" type="slidenum">
              <a:rPr lang="en-AU" smtClean="0"/>
              <a:t>‹#›</a:t>
            </a:fld>
            <a:endParaRPr lang="en-AU"/>
          </a:p>
        </p:txBody>
      </p:sp>
    </p:spTree>
    <p:extLst>
      <p:ext uri="{BB962C8B-B14F-4D97-AF65-F5344CB8AC3E}">
        <p14:creationId xmlns:p14="http://schemas.microsoft.com/office/powerpoint/2010/main" val="16811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A80A01-835D-4F0C-A717-59F9EF989752}" type="datetimeFigureOut">
              <a:rPr lang="en-AU" smtClean="0"/>
              <a:t>28/09/2023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C5EAEBA8-271D-405D-BF96-4E59C7870A5D}" type="slidenum">
              <a:rPr lang="en-AU" smtClean="0"/>
              <a:t>‹#›</a:t>
            </a:fld>
            <a:endParaRPr lang="en-AU"/>
          </a:p>
        </p:txBody>
      </p:sp>
    </p:spTree>
    <p:extLst>
      <p:ext uri="{BB962C8B-B14F-4D97-AF65-F5344CB8AC3E}">
        <p14:creationId xmlns:p14="http://schemas.microsoft.com/office/powerpoint/2010/main" val="3029431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A80A01-835D-4F0C-A717-59F9EF989752}" type="datetimeFigureOut">
              <a:rPr lang="en-AU" smtClean="0"/>
              <a:t>28/09/2023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5EAEBA8-271D-405D-BF96-4E59C7870A5D}" type="slidenum">
              <a:rPr lang="en-AU" smtClean="0"/>
              <a:t>‹#›</a:t>
            </a:fld>
            <a:endParaRPr lang="en-AU"/>
          </a:p>
        </p:txBody>
      </p:sp>
    </p:spTree>
    <p:extLst>
      <p:ext uri="{BB962C8B-B14F-4D97-AF65-F5344CB8AC3E}">
        <p14:creationId xmlns:p14="http://schemas.microsoft.com/office/powerpoint/2010/main" val="3068671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A80A01-835D-4F0C-A717-59F9EF989752}" type="datetimeFigureOut">
              <a:rPr lang="en-AU" smtClean="0"/>
              <a:t>28/09/2023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5EAEBA8-271D-405D-BF96-4E59C7870A5D}" type="slidenum">
              <a:rPr lang="en-AU" smtClean="0"/>
              <a:t>‹#›</a:t>
            </a:fld>
            <a:endParaRPr lang="en-AU"/>
          </a:p>
        </p:txBody>
      </p:sp>
    </p:spTree>
    <p:extLst>
      <p:ext uri="{BB962C8B-B14F-4D97-AF65-F5344CB8AC3E}">
        <p14:creationId xmlns:p14="http://schemas.microsoft.com/office/powerpoint/2010/main" val="3621785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AA80A01-835D-4F0C-A717-59F9EF989752}" type="datetimeFigureOut">
              <a:rPr lang="en-AU" smtClean="0"/>
              <a:t>28/09/2023</a:t>
            </a:fld>
            <a:endParaRPr lang="en-AU"/>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5EAEBA8-271D-405D-BF96-4E59C7870A5D}" type="slidenum">
              <a:rPr lang="en-AU" smtClean="0"/>
              <a:t>‹#›</a:t>
            </a:fld>
            <a:endParaRPr lang="en-AU"/>
          </a:p>
        </p:txBody>
      </p:sp>
    </p:spTree>
    <p:extLst>
      <p:ext uri="{BB962C8B-B14F-4D97-AF65-F5344CB8AC3E}">
        <p14:creationId xmlns:p14="http://schemas.microsoft.com/office/powerpoint/2010/main" val="762984552"/>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84F96-20BD-0C97-F350-1B9A736B2584}"/>
              </a:ext>
            </a:extLst>
          </p:cNvPr>
          <p:cNvSpPr>
            <a:spLocks noGrp="1"/>
          </p:cNvSpPr>
          <p:nvPr>
            <p:ph type="ctrTitle"/>
          </p:nvPr>
        </p:nvSpPr>
        <p:spPr/>
        <p:txBody>
          <a:bodyPr>
            <a:normAutofit fontScale="90000"/>
          </a:bodyPr>
          <a:lstStyle/>
          <a:p>
            <a:r>
              <a:rPr lang="en-US" b="0" i="0" dirty="0">
                <a:solidFill>
                  <a:srgbClr val="333333"/>
                </a:solidFill>
                <a:effectLst/>
                <a:latin typeface="Arial" panose="020B0604020202020204" pitchFamily="34" charset="0"/>
              </a:rPr>
              <a:t>Predicting the Solutions of </a:t>
            </a:r>
            <a:r>
              <a:rPr lang="en-US" dirty="0" err="1">
                <a:solidFill>
                  <a:srgbClr val="333333"/>
                </a:solidFill>
                <a:latin typeface="Arial" panose="020B0604020202020204" pitchFamily="34" charset="0"/>
              </a:rPr>
              <a:t>O</a:t>
            </a:r>
            <a:r>
              <a:rPr lang="en-US" b="0" i="0" dirty="0" err="1">
                <a:solidFill>
                  <a:srgbClr val="333333"/>
                </a:solidFill>
                <a:effectLst/>
                <a:latin typeface="Arial" panose="020B0604020202020204" pitchFamily="34" charset="0"/>
              </a:rPr>
              <a:t>ptimisation</a:t>
            </a:r>
            <a:r>
              <a:rPr lang="en-US" b="0" i="0" dirty="0">
                <a:solidFill>
                  <a:srgbClr val="333333"/>
                </a:solidFill>
                <a:effectLst/>
                <a:latin typeface="Arial" panose="020B0604020202020204" pitchFamily="34" charset="0"/>
              </a:rPr>
              <a:t> Models with Machine Learning</a:t>
            </a:r>
            <a:endParaRPr lang="en-AU" dirty="0"/>
          </a:p>
        </p:txBody>
      </p:sp>
      <p:sp>
        <p:nvSpPr>
          <p:cNvPr id="3" name="Subtitle 2">
            <a:extLst>
              <a:ext uri="{FF2B5EF4-FFF2-40B4-BE49-F238E27FC236}">
                <a16:creationId xmlns:a16="http://schemas.microsoft.com/office/drawing/2014/main" id="{3FB71F24-33CB-873A-A381-191A0E5C2394}"/>
              </a:ext>
            </a:extLst>
          </p:cNvPr>
          <p:cNvSpPr>
            <a:spLocks noGrp="1"/>
          </p:cNvSpPr>
          <p:nvPr>
            <p:ph type="subTitle" idx="1"/>
          </p:nvPr>
        </p:nvSpPr>
        <p:spPr/>
        <p:txBody>
          <a:bodyPr/>
          <a:lstStyle/>
          <a:p>
            <a:r>
              <a:rPr lang="en-AU" dirty="0"/>
              <a:t>Mitchell Keegan</a:t>
            </a:r>
          </a:p>
          <a:p>
            <a:r>
              <a:rPr lang="en-AU" dirty="0"/>
              <a:t>Supervised by Mahdi </a:t>
            </a:r>
            <a:r>
              <a:rPr lang="en-AU" dirty="0" err="1"/>
              <a:t>Abolghasemi</a:t>
            </a:r>
            <a:endParaRPr lang="en-AU" dirty="0"/>
          </a:p>
        </p:txBody>
      </p:sp>
    </p:spTree>
    <p:extLst>
      <p:ext uri="{BB962C8B-B14F-4D97-AF65-F5344CB8AC3E}">
        <p14:creationId xmlns:p14="http://schemas.microsoft.com/office/powerpoint/2010/main" val="1434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BD586-CF14-9D41-6DF0-0FD6C93E11A8}"/>
              </a:ext>
            </a:extLst>
          </p:cNvPr>
          <p:cNvSpPr>
            <a:spLocks noGrp="1"/>
          </p:cNvSpPr>
          <p:nvPr>
            <p:ph type="title"/>
          </p:nvPr>
        </p:nvSpPr>
        <p:spPr/>
        <p:txBody>
          <a:bodyPr/>
          <a:lstStyle/>
          <a:p>
            <a:r>
              <a:rPr lang="en-AU" dirty="0"/>
              <a:t>Predicting Knapsack Solutions with Neural Networks and the LDF</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67732C1-E1E1-D272-9317-6B80C9A32C11}"/>
                  </a:ext>
                </a:extLst>
              </p:cNvPr>
              <p:cNvSpPr>
                <a:spLocks noGrp="1"/>
              </p:cNvSpPr>
              <p:nvPr>
                <p:ph idx="1"/>
              </p:nvPr>
            </p:nvSpPr>
            <p:spPr/>
            <p:txBody>
              <a:bodyPr/>
              <a:lstStyle/>
              <a:p>
                <a:r>
                  <a:rPr lang="en-AU" dirty="0"/>
                  <a:t>Three fully connected neural network models:</a:t>
                </a:r>
              </a:p>
              <a:p>
                <a:pPr lvl="1"/>
                <a:r>
                  <a:rPr lang="en-AU" dirty="0"/>
                  <a:t>Baseline unconstrained model</a:t>
                </a:r>
              </a:p>
              <a:p>
                <a:pPr lvl="1"/>
                <a:r>
                  <a:rPr lang="en-AU" dirty="0"/>
                  <a:t>LDF model</a:t>
                </a:r>
              </a:p>
              <a:p>
                <a:pPr lvl="1"/>
                <a:r>
                  <a:rPr lang="en-AU" dirty="0"/>
                  <a:t>LDF model based on pre-trained unconstrained model</a:t>
                </a:r>
              </a:p>
              <a:p>
                <a:r>
                  <a:rPr lang="en-AU" dirty="0"/>
                  <a:t>Input is a vector </a:t>
                </a:r>
                <a14:m>
                  <m:oMath xmlns:m="http://schemas.openxmlformats.org/officeDocument/2006/math">
                    <m:r>
                      <m:rPr>
                        <m:sty m:val="p"/>
                      </m:rPr>
                      <a:rPr lang="en-AU">
                        <a:latin typeface="Cambria Math" panose="02040503050406030204" pitchFamily="18" charset="0"/>
                      </a:rPr>
                      <m:t>d</m:t>
                    </m:r>
                    <m:r>
                      <a:rPr lang="en-AU" b="0" i="0" smtClean="0">
                        <a:latin typeface="Cambria Math" panose="02040503050406030204" pitchFamily="18" charset="0"/>
                      </a:rPr>
                      <m:t>=</m:t>
                    </m:r>
                    <m:d>
                      <m:dPr>
                        <m:begChr m:val="["/>
                        <m:endChr m:val="]"/>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𝑤</m:t>
                            </m:r>
                          </m:e>
                          <m:sub>
                            <m:r>
                              <a:rPr lang="en-AU" b="0" i="1" smtClean="0">
                                <a:latin typeface="Cambria Math" panose="02040503050406030204" pitchFamily="18" charset="0"/>
                              </a:rPr>
                              <m:t>1</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𝑤</m:t>
                            </m:r>
                          </m:e>
                          <m:sub>
                            <m:r>
                              <a:rPr lang="en-AU" b="0" i="1" smtClean="0">
                                <a:latin typeface="Cambria Math" panose="02040503050406030204" pitchFamily="18" charset="0"/>
                              </a:rPr>
                              <m:t>𝑛</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𝑣</m:t>
                            </m:r>
                          </m:e>
                          <m:sub>
                            <m:r>
                              <a:rPr lang="en-AU" b="0" i="1" smtClean="0">
                                <a:latin typeface="Cambria Math" panose="02040503050406030204" pitchFamily="18" charset="0"/>
                              </a:rPr>
                              <m:t>1</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𝑣</m:t>
                            </m:r>
                          </m:e>
                          <m:sub>
                            <m:r>
                              <a:rPr lang="en-AU" b="0" i="1" smtClean="0">
                                <a:latin typeface="Cambria Math" panose="02040503050406030204" pitchFamily="18" charset="0"/>
                              </a:rPr>
                              <m:t>𝑛</m:t>
                            </m:r>
                          </m:sub>
                        </m:sSub>
                        <m:r>
                          <a:rPr lang="en-AU" b="0" i="1" smtClean="0">
                            <a:latin typeface="Cambria Math" panose="02040503050406030204" pitchFamily="18" charset="0"/>
                          </a:rPr>
                          <m:t>,</m:t>
                        </m:r>
                        <m:r>
                          <a:rPr lang="en-AU" b="0" i="1" smtClean="0">
                            <a:latin typeface="Cambria Math" panose="02040503050406030204" pitchFamily="18" charset="0"/>
                          </a:rPr>
                          <m:t>𝑊</m:t>
                        </m:r>
                      </m:e>
                    </m:d>
                    <m:r>
                      <a:rPr lang="en-AU" b="0" i="1" smtClean="0">
                        <a:latin typeface="Cambria Math" panose="02040503050406030204" pitchFamily="18" charset="0"/>
                      </a:rPr>
                      <m:t>∈</m:t>
                    </m:r>
                    <m:sSup>
                      <m:sSupPr>
                        <m:ctrlPr>
                          <a:rPr lang="en-AU" b="0" i="1" smtClean="0">
                            <a:latin typeface="Cambria Math" panose="02040503050406030204" pitchFamily="18" charset="0"/>
                          </a:rPr>
                        </m:ctrlPr>
                      </m:sSupPr>
                      <m:e>
                        <m:r>
                          <a:rPr lang="en-AU" b="0" i="1" smtClean="0">
                            <a:latin typeface="Cambria Math" panose="02040503050406030204" pitchFamily="18" charset="0"/>
                          </a:rPr>
                          <m:t>ℝ</m:t>
                        </m:r>
                      </m:e>
                      <m:sup>
                        <m:r>
                          <a:rPr lang="en-AU" b="0" i="1" smtClean="0">
                            <a:latin typeface="Cambria Math" panose="02040503050406030204" pitchFamily="18" charset="0"/>
                          </a:rPr>
                          <m:t>2</m:t>
                        </m:r>
                        <m:r>
                          <a:rPr lang="en-AU" b="0" i="1" smtClean="0">
                            <a:latin typeface="Cambria Math" panose="02040503050406030204" pitchFamily="18" charset="0"/>
                          </a:rPr>
                          <m:t>𝑛</m:t>
                        </m:r>
                        <m:r>
                          <a:rPr lang="en-AU" b="0" i="1" smtClean="0">
                            <a:latin typeface="Cambria Math" panose="02040503050406030204" pitchFamily="18" charset="0"/>
                          </a:rPr>
                          <m:t>+1</m:t>
                        </m:r>
                      </m:sup>
                    </m:sSup>
                  </m:oMath>
                </a14:m>
                <a:endParaRPr lang="en-AU" dirty="0"/>
              </a:p>
              <a:p>
                <a:r>
                  <a:rPr lang="en-AU" dirty="0"/>
                  <a:t>Two hidden layers with widths 2048 &amp; 1024, </a:t>
                </a:r>
                <a:r>
                  <a:rPr lang="en-AU" dirty="0" err="1"/>
                  <a:t>ReLU</a:t>
                </a:r>
                <a:r>
                  <a:rPr lang="en-AU" dirty="0"/>
                  <a:t> activation functions, Adam optimiser, gradient clipping and batch normalisation on both layers.</a:t>
                </a:r>
                <a:endParaRPr lang="en-AU" b="0" dirty="0"/>
              </a:p>
              <a:p>
                <a:r>
                  <a:rPr lang="en-AU" dirty="0"/>
                  <a:t>Binary cross entropy loss function</a:t>
                </a:r>
              </a:p>
              <a:p>
                <a:endParaRPr lang="en-AU" dirty="0"/>
              </a:p>
              <a:p>
                <a:endParaRPr lang="en-AU" b="0" dirty="0"/>
              </a:p>
              <a:p>
                <a:endParaRPr lang="en-AU" b="0" dirty="0"/>
              </a:p>
              <a:p>
                <a:endParaRPr lang="en-AU" dirty="0"/>
              </a:p>
              <a:p>
                <a:endParaRPr lang="en-AU" dirty="0"/>
              </a:p>
              <a:p>
                <a:endParaRPr lang="en-AU" dirty="0"/>
              </a:p>
              <a:p>
                <a:endParaRPr lang="en-AU" dirty="0"/>
              </a:p>
            </p:txBody>
          </p:sp>
        </mc:Choice>
        <mc:Fallback>
          <p:sp>
            <p:nvSpPr>
              <p:cNvPr id="3" name="Content Placeholder 2">
                <a:extLst>
                  <a:ext uri="{FF2B5EF4-FFF2-40B4-BE49-F238E27FC236}">
                    <a16:creationId xmlns:a16="http://schemas.microsoft.com/office/drawing/2014/main" id="{167732C1-E1E1-D272-9317-6B80C9A32C11}"/>
                  </a:ext>
                </a:extLst>
              </p:cNvPr>
              <p:cNvSpPr>
                <a:spLocks noGrp="1" noRot="1" noChangeAspect="1" noMove="1" noResize="1" noEditPoints="1" noAdjustHandles="1" noChangeArrowheads="1" noChangeShapeType="1" noTextEdit="1"/>
              </p:cNvSpPr>
              <p:nvPr>
                <p:ph idx="1"/>
              </p:nvPr>
            </p:nvSpPr>
            <p:spPr>
              <a:blipFill>
                <a:blip r:embed="rId3"/>
                <a:stretch>
                  <a:fillRect l="-142" t="-942"/>
                </a:stretch>
              </a:blipFill>
            </p:spPr>
            <p:txBody>
              <a:bodyPr/>
              <a:lstStyle/>
              <a:p>
                <a:r>
                  <a:rPr lang="en-AU">
                    <a:noFill/>
                  </a:rPr>
                  <a:t> </a:t>
                </a:r>
              </a:p>
            </p:txBody>
          </p:sp>
        </mc:Fallback>
      </mc:AlternateContent>
    </p:spTree>
    <p:extLst>
      <p:ext uri="{BB962C8B-B14F-4D97-AF65-F5344CB8AC3E}">
        <p14:creationId xmlns:p14="http://schemas.microsoft.com/office/powerpoint/2010/main" val="3213896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BD586-CF14-9D41-6DF0-0FD6C93E11A8}"/>
              </a:ext>
            </a:extLst>
          </p:cNvPr>
          <p:cNvSpPr>
            <a:spLocks noGrp="1"/>
          </p:cNvSpPr>
          <p:nvPr>
            <p:ph type="title"/>
          </p:nvPr>
        </p:nvSpPr>
        <p:spPr/>
        <p:txBody>
          <a:bodyPr/>
          <a:lstStyle/>
          <a:p>
            <a:r>
              <a:rPr lang="en-AU" dirty="0"/>
              <a:t>Output Decoding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67732C1-E1E1-D272-9317-6B80C9A32C11}"/>
                  </a:ext>
                </a:extLst>
              </p:cNvPr>
              <p:cNvSpPr>
                <a:spLocks noGrp="1"/>
              </p:cNvSpPr>
              <p:nvPr>
                <p:ph idx="1"/>
              </p:nvPr>
            </p:nvSpPr>
            <p:spPr>
              <a:xfrm>
                <a:off x="677334" y="2160589"/>
                <a:ext cx="5908661" cy="3880773"/>
              </a:xfrm>
            </p:spPr>
            <p:txBody>
              <a:bodyPr>
                <a:normAutofit/>
              </a:bodyPr>
              <a:lstStyle/>
              <a:p>
                <a:r>
                  <a:rPr lang="en-AU" dirty="0"/>
                  <a:t>Network output is a vector in </a:t>
                </a:r>
                <a14:m>
                  <m:oMath xmlns:m="http://schemas.openxmlformats.org/officeDocument/2006/math">
                    <m:sSup>
                      <m:sSupPr>
                        <m:ctrlPr>
                          <a:rPr lang="en-AU" b="0" i="1" smtClean="0">
                            <a:latin typeface="Cambria Math" panose="02040503050406030204" pitchFamily="18" charset="0"/>
                          </a:rPr>
                        </m:ctrlPr>
                      </m:sSupPr>
                      <m:e>
                        <m:r>
                          <a:rPr lang="en-AU" b="0" i="1" smtClean="0">
                            <a:latin typeface="Cambria Math" panose="02040503050406030204" pitchFamily="18" charset="0"/>
                          </a:rPr>
                          <m:t>ℝ</m:t>
                        </m:r>
                      </m:e>
                      <m:sup>
                        <m:r>
                          <a:rPr lang="en-AU" b="0" i="1" smtClean="0">
                            <a:latin typeface="Cambria Math" panose="02040503050406030204" pitchFamily="18" charset="0"/>
                          </a:rPr>
                          <m:t>𝑛</m:t>
                        </m:r>
                      </m:sup>
                    </m:sSup>
                  </m:oMath>
                </a14:m>
                <a:r>
                  <a:rPr lang="en-AU" dirty="0"/>
                  <a:t>, where the </a:t>
                </a:r>
                <a14:m>
                  <m:oMath xmlns:m="http://schemas.openxmlformats.org/officeDocument/2006/math">
                    <m:sSup>
                      <m:sSupPr>
                        <m:ctrlPr>
                          <a:rPr lang="en-AU" b="0" i="1" smtClean="0">
                            <a:latin typeface="Cambria Math" panose="02040503050406030204" pitchFamily="18" charset="0"/>
                          </a:rPr>
                        </m:ctrlPr>
                      </m:sSupPr>
                      <m:e>
                        <m:r>
                          <a:rPr lang="en-AU" b="0" i="1" smtClean="0">
                            <a:latin typeface="Cambria Math" panose="02040503050406030204" pitchFamily="18" charset="0"/>
                          </a:rPr>
                          <m:t>𝑖</m:t>
                        </m:r>
                      </m:e>
                      <m:sup>
                        <m:r>
                          <a:rPr lang="en-AU" b="0" i="1" smtClean="0">
                            <a:latin typeface="Cambria Math" panose="02040503050406030204" pitchFamily="18" charset="0"/>
                          </a:rPr>
                          <m:t>𝑡h</m:t>
                        </m:r>
                      </m:sup>
                    </m:sSup>
                  </m:oMath>
                </a14:m>
                <a:r>
                  <a:rPr lang="en-AU" dirty="0"/>
                  <a:t> elements is a logit corresponding to the </a:t>
                </a:r>
                <a14:m>
                  <m:oMath xmlns:m="http://schemas.openxmlformats.org/officeDocument/2006/math">
                    <m:sSup>
                      <m:sSupPr>
                        <m:ctrlPr>
                          <a:rPr lang="en-AU" b="0" i="1" smtClean="0">
                            <a:latin typeface="Cambria Math" panose="02040503050406030204" pitchFamily="18" charset="0"/>
                          </a:rPr>
                        </m:ctrlPr>
                      </m:sSupPr>
                      <m:e>
                        <m:r>
                          <a:rPr lang="en-AU" b="0" i="1" smtClean="0">
                            <a:latin typeface="Cambria Math" panose="02040503050406030204" pitchFamily="18" charset="0"/>
                          </a:rPr>
                          <m:t>𝑖</m:t>
                        </m:r>
                      </m:e>
                      <m:sup>
                        <m:r>
                          <a:rPr lang="en-AU" b="0" i="1" smtClean="0">
                            <a:latin typeface="Cambria Math" panose="02040503050406030204" pitchFamily="18" charset="0"/>
                          </a:rPr>
                          <m:t>𝑡h</m:t>
                        </m:r>
                      </m:sup>
                    </m:sSup>
                  </m:oMath>
                </a14:m>
                <a:r>
                  <a:rPr lang="en-AU" dirty="0"/>
                  <a:t> item. </a:t>
                </a:r>
              </a:p>
              <a:p>
                <a:r>
                  <a:rPr lang="en-AU" dirty="0"/>
                  <a:t>At prediction time apply the sigmoid function and round to </a:t>
                </a:r>
                <a14:m>
                  <m:oMath xmlns:m="http://schemas.openxmlformats.org/officeDocument/2006/math">
                    <m:r>
                      <a:rPr lang="en-AU" b="0" i="1" smtClean="0">
                        <a:latin typeface="Cambria Math" panose="02040503050406030204" pitchFamily="18" charset="0"/>
                      </a:rPr>
                      <m:t>{0,1}</m:t>
                    </m:r>
                  </m:oMath>
                </a14:m>
                <a:endParaRPr lang="en-AU" dirty="0"/>
              </a:p>
              <a:p>
                <a:r>
                  <a:rPr lang="en-AU" dirty="0"/>
                  <a:t>Need binary decisions during training to evaluate constraint violation</a:t>
                </a:r>
              </a:p>
              <a:p>
                <a:r>
                  <a:rPr lang="en-AU" dirty="0"/>
                  <a:t>Can’t directly use round function because the gradient is zero everywhere. Instead use a surrogate gradient during the backward pass</a:t>
                </a:r>
              </a:p>
              <a:p>
                <a:r>
                  <a:rPr lang="en-AU" dirty="0"/>
                  <a:t>Use gradient of sigmoid function as a surrogate gradient on the backward pass</a:t>
                </a:r>
              </a:p>
              <a:p>
                <a:pPr marL="0" indent="0">
                  <a:buNone/>
                </a:pPr>
                <a:endParaRPr lang="en-AU" dirty="0"/>
              </a:p>
              <a:p>
                <a:endParaRPr lang="en-AU" dirty="0"/>
              </a:p>
              <a:p>
                <a:endParaRPr lang="en-AU" dirty="0"/>
              </a:p>
            </p:txBody>
          </p:sp>
        </mc:Choice>
        <mc:Fallback>
          <p:sp>
            <p:nvSpPr>
              <p:cNvPr id="3" name="Content Placeholder 2">
                <a:extLst>
                  <a:ext uri="{FF2B5EF4-FFF2-40B4-BE49-F238E27FC236}">
                    <a16:creationId xmlns:a16="http://schemas.microsoft.com/office/drawing/2014/main" id="{167732C1-E1E1-D272-9317-6B80C9A32C11}"/>
                  </a:ext>
                </a:extLst>
              </p:cNvPr>
              <p:cNvSpPr>
                <a:spLocks noGrp="1" noRot="1" noChangeAspect="1" noMove="1" noResize="1" noEditPoints="1" noAdjustHandles="1" noChangeArrowheads="1" noChangeShapeType="1" noTextEdit="1"/>
              </p:cNvSpPr>
              <p:nvPr>
                <p:ph idx="1"/>
              </p:nvPr>
            </p:nvSpPr>
            <p:spPr>
              <a:xfrm>
                <a:off x="677334" y="2160589"/>
                <a:ext cx="5908661" cy="3880773"/>
              </a:xfrm>
              <a:blipFill>
                <a:blip r:embed="rId3"/>
                <a:stretch>
                  <a:fillRect l="-206" t="-785"/>
                </a:stretch>
              </a:blipFill>
            </p:spPr>
            <p:txBody>
              <a:bodyPr/>
              <a:lstStyle/>
              <a:p>
                <a:r>
                  <a:rPr lang="en-AU">
                    <a:noFill/>
                  </a:rPr>
                  <a:t> </a:t>
                </a:r>
              </a:p>
            </p:txBody>
          </p:sp>
        </mc:Fallback>
      </mc:AlternateContent>
      <p:pic>
        <p:nvPicPr>
          <p:cNvPr id="5" name="Picture 4">
            <a:extLst>
              <a:ext uri="{FF2B5EF4-FFF2-40B4-BE49-F238E27FC236}">
                <a16:creationId xmlns:a16="http://schemas.microsoft.com/office/drawing/2014/main" id="{4BD83D33-98BE-E82D-7BCA-55932B1649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6102" y="1930400"/>
            <a:ext cx="4929661" cy="3697246"/>
          </a:xfrm>
          <a:prstGeom prst="rect">
            <a:avLst/>
          </a:prstGeom>
        </p:spPr>
      </p:pic>
    </p:spTree>
    <p:extLst>
      <p:ext uri="{BB962C8B-B14F-4D97-AF65-F5344CB8AC3E}">
        <p14:creationId xmlns:p14="http://schemas.microsoft.com/office/powerpoint/2010/main" val="2191365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C92E6-ED97-01D0-F15C-3340EC48C729}"/>
              </a:ext>
            </a:extLst>
          </p:cNvPr>
          <p:cNvSpPr>
            <a:spLocks noGrp="1"/>
          </p:cNvSpPr>
          <p:nvPr>
            <p:ph type="title"/>
          </p:nvPr>
        </p:nvSpPr>
        <p:spPr/>
        <p:txBody>
          <a:bodyPr/>
          <a:lstStyle/>
          <a:p>
            <a:r>
              <a:rPr lang="en-AU" dirty="0"/>
              <a:t>Instance Generation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212026B-D60A-0DD0-2E74-46D66DDBA7A7}"/>
                  </a:ext>
                </a:extLst>
              </p:cNvPr>
              <p:cNvSpPr>
                <a:spLocks noGrp="1"/>
              </p:cNvSpPr>
              <p:nvPr>
                <p:ph idx="1"/>
              </p:nvPr>
            </p:nvSpPr>
            <p:spPr/>
            <p:txBody>
              <a:bodyPr/>
              <a:lstStyle/>
              <a:p>
                <a:r>
                  <a:rPr lang="en-AU" dirty="0"/>
                  <a:t>n=500 items</a:t>
                </a:r>
              </a:p>
              <a:p>
                <a:r>
                  <a:rPr lang="en-AU" dirty="0"/>
                  <a:t>Item weights and values generated uniformly on </a:t>
                </a:r>
                <a14:m>
                  <m:oMath xmlns:m="http://schemas.openxmlformats.org/officeDocument/2006/math">
                    <m:r>
                      <a:rPr lang="en-AU" b="0" i="1" smtClean="0">
                        <a:latin typeface="Cambria Math" panose="02040503050406030204" pitchFamily="18" charset="0"/>
                      </a:rPr>
                      <m:t>[0,1]</m:t>
                    </m:r>
                  </m:oMath>
                </a14:m>
                <a:endParaRPr lang="en-AU" dirty="0"/>
              </a:p>
              <a:p>
                <a:r>
                  <a:rPr lang="en-AU" dirty="0"/>
                  <a:t>Capacity for the </a:t>
                </a:r>
                <a14:m>
                  <m:oMath xmlns:m="http://schemas.openxmlformats.org/officeDocument/2006/math">
                    <m:sSup>
                      <m:sSupPr>
                        <m:ctrlPr>
                          <a:rPr lang="en-AU" b="0" i="1" smtClean="0">
                            <a:latin typeface="Cambria Math" panose="02040503050406030204" pitchFamily="18" charset="0"/>
                          </a:rPr>
                        </m:ctrlPr>
                      </m:sSupPr>
                      <m:e>
                        <m:r>
                          <a:rPr lang="en-AU" b="0" i="1" smtClean="0">
                            <a:latin typeface="Cambria Math" panose="02040503050406030204" pitchFamily="18" charset="0"/>
                          </a:rPr>
                          <m:t>𝑙</m:t>
                        </m:r>
                      </m:e>
                      <m:sup>
                        <m:r>
                          <a:rPr lang="en-AU" b="0" i="1" smtClean="0">
                            <a:latin typeface="Cambria Math" panose="02040503050406030204" pitchFamily="18" charset="0"/>
                          </a:rPr>
                          <m:t>𝑡h</m:t>
                        </m:r>
                      </m:sup>
                    </m:sSup>
                  </m:oMath>
                </a14:m>
                <a:r>
                  <a:rPr lang="en-AU" dirty="0"/>
                  <a:t> instance:</a:t>
                </a:r>
              </a:p>
              <a:p>
                <a:pPr marL="0" indent="0">
                  <a:buNone/>
                </a:pPr>
                <a14:m>
                  <m:oMathPara xmlns:m="http://schemas.openxmlformats.org/officeDocument/2006/math">
                    <m:oMathParaPr>
                      <m:jc m:val="centerGroup"/>
                    </m:oMathParaPr>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𝑊</m:t>
                          </m:r>
                        </m:e>
                        <m:sub>
                          <m:r>
                            <a:rPr lang="en-AU" b="0" i="1" smtClean="0">
                              <a:latin typeface="Cambria Math" panose="02040503050406030204" pitchFamily="18" charset="0"/>
                            </a:rPr>
                            <m:t>𝑙</m:t>
                          </m:r>
                        </m:sub>
                      </m:sSub>
                      <m:r>
                        <a:rPr lang="en-AU" b="0" i="1" smtClean="0">
                          <a:latin typeface="Cambria Math" panose="02040503050406030204" pitchFamily="18" charset="0"/>
                        </a:rPr>
                        <m:t>=</m:t>
                      </m:r>
                      <m:f>
                        <m:fPr>
                          <m:ctrlPr>
                            <a:rPr lang="en-AU" b="0" i="1" smtClean="0">
                              <a:latin typeface="Cambria Math" panose="02040503050406030204" pitchFamily="18" charset="0"/>
                            </a:rPr>
                          </m:ctrlPr>
                        </m:fPr>
                        <m:num>
                          <m:r>
                            <a:rPr lang="en-AU" b="0" i="1" smtClean="0">
                              <a:latin typeface="Cambria Math" panose="02040503050406030204" pitchFamily="18" charset="0"/>
                            </a:rPr>
                            <m:t>𝑙</m:t>
                          </m:r>
                        </m:num>
                        <m:den>
                          <m:r>
                            <a:rPr lang="en-AU" b="0" i="1" smtClean="0">
                              <a:latin typeface="Cambria Math" panose="02040503050406030204" pitchFamily="18" charset="0"/>
                            </a:rPr>
                            <m:t>𝑆</m:t>
                          </m:r>
                          <m:r>
                            <a:rPr lang="en-AU" b="0" i="1" smtClean="0">
                              <a:latin typeface="Cambria Math" panose="02040503050406030204" pitchFamily="18" charset="0"/>
                            </a:rPr>
                            <m:t>+1</m:t>
                          </m:r>
                        </m:den>
                      </m:f>
                      <m:nary>
                        <m:naryPr>
                          <m:chr m:val="∑"/>
                          <m:ctrlPr>
                            <a:rPr lang="en-AU" b="0" i="1" smtClean="0">
                              <a:latin typeface="Cambria Math" panose="02040503050406030204" pitchFamily="18" charset="0"/>
                            </a:rPr>
                          </m:ctrlPr>
                        </m:naryPr>
                        <m:sub>
                          <m:r>
                            <a:rPr lang="en-AU" b="0" i="1" smtClean="0">
                              <a:latin typeface="Cambria Math" panose="02040503050406030204" pitchFamily="18" charset="0"/>
                            </a:rPr>
                            <m:t>𝑖</m:t>
                          </m:r>
                          <m:r>
                            <a:rPr lang="en-AU" b="0" i="1" smtClean="0">
                              <a:latin typeface="Cambria Math" panose="02040503050406030204" pitchFamily="18" charset="0"/>
                            </a:rPr>
                            <m:t>=1</m:t>
                          </m:r>
                        </m:sub>
                        <m:sup>
                          <m:r>
                            <a:rPr lang="en-AU" b="0" i="1" smtClean="0">
                              <a:latin typeface="Cambria Math" panose="02040503050406030204" pitchFamily="18" charset="0"/>
                            </a:rPr>
                            <m:t>𝑛</m:t>
                          </m:r>
                        </m:sup>
                        <m:e>
                          <m:sSub>
                            <m:sSubPr>
                              <m:ctrlPr>
                                <a:rPr lang="en-AU" b="0" i="1" smtClean="0">
                                  <a:latin typeface="Cambria Math" panose="02040503050406030204" pitchFamily="18" charset="0"/>
                                </a:rPr>
                              </m:ctrlPr>
                            </m:sSubPr>
                            <m:e>
                              <m:r>
                                <a:rPr lang="en-AU" b="0" i="1" smtClean="0">
                                  <a:latin typeface="Cambria Math" panose="02040503050406030204" pitchFamily="18" charset="0"/>
                                </a:rPr>
                                <m:t>𝑤</m:t>
                              </m:r>
                            </m:e>
                            <m:sub>
                              <m:r>
                                <a:rPr lang="en-AU" b="0" i="1" smtClean="0">
                                  <a:latin typeface="Cambria Math" panose="02040503050406030204" pitchFamily="18" charset="0"/>
                                </a:rPr>
                                <m:t>𝑙𝑖</m:t>
                              </m:r>
                            </m:sub>
                          </m:sSub>
                        </m:e>
                      </m:nary>
                    </m:oMath>
                  </m:oMathPara>
                </a14:m>
                <a:endParaRPr lang="en-AU" dirty="0"/>
              </a:p>
              <a:p>
                <a:r>
                  <a:rPr lang="en-AU" dirty="0"/>
                  <a:t>30,000 total instances. 24,000 for training, 3,000 each for validation and testing</a:t>
                </a:r>
              </a:p>
              <a:p>
                <a:r>
                  <a:rPr lang="en-AU" dirty="0"/>
                  <a:t>Solutions for training labels generated using </a:t>
                </a:r>
                <a:r>
                  <a:rPr lang="en-AU" dirty="0" err="1"/>
                  <a:t>Gurobi</a:t>
                </a:r>
                <a:endParaRPr lang="en-AU" dirty="0"/>
              </a:p>
              <a:p>
                <a:endParaRPr lang="en-AU" dirty="0"/>
              </a:p>
            </p:txBody>
          </p:sp>
        </mc:Choice>
        <mc:Fallback>
          <p:sp>
            <p:nvSpPr>
              <p:cNvPr id="3" name="Content Placeholder 2">
                <a:extLst>
                  <a:ext uri="{FF2B5EF4-FFF2-40B4-BE49-F238E27FC236}">
                    <a16:creationId xmlns:a16="http://schemas.microsoft.com/office/drawing/2014/main" id="{D212026B-D60A-0DD0-2E74-46D66DDBA7A7}"/>
                  </a:ext>
                </a:extLst>
              </p:cNvPr>
              <p:cNvSpPr>
                <a:spLocks noGrp="1" noRot="1" noChangeAspect="1" noMove="1" noResize="1" noEditPoints="1" noAdjustHandles="1" noChangeArrowheads="1" noChangeShapeType="1" noTextEdit="1"/>
              </p:cNvSpPr>
              <p:nvPr>
                <p:ph idx="1"/>
              </p:nvPr>
            </p:nvSpPr>
            <p:spPr>
              <a:blipFill>
                <a:blip r:embed="rId3"/>
                <a:stretch>
                  <a:fillRect l="-142" t="-942"/>
                </a:stretch>
              </a:blipFill>
            </p:spPr>
            <p:txBody>
              <a:bodyPr/>
              <a:lstStyle/>
              <a:p>
                <a:r>
                  <a:rPr lang="en-AU">
                    <a:noFill/>
                  </a:rPr>
                  <a:t> </a:t>
                </a:r>
              </a:p>
            </p:txBody>
          </p:sp>
        </mc:Fallback>
      </mc:AlternateContent>
    </p:spTree>
    <p:extLst>
      <p:ext uri="{BB962C8B-B14F-4D97-AF65-F5344CB8AC3E}">
        <p14:creationId xmlns:p14="http://schemas.microsoft.com/office/powerpoint/2010/main" val="213260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A9F61-FC0F-DC97-B5E6-C6710380A257}"/>
              </a:ext>
            </a:extLst>
          </p:cNvPr>
          <p:cNvSpPr>
            <a:spLocks noGrp="1"/>
          </p:cNvSpPr>
          <p:nvPr>
            <p:ph type="title"/>
          </p:nvPr>
        </p:nvSpPr>
        <p:spPr/>
        <p:txBody>
          <a:bodyPr/>
          <a:lstStyle/>
          <a:p>
            <a:r>
              <a:rPr lang="en-AU" dirty="0"/>
              <a:t>LDF Formulation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A93D6BB-D75D-4E88-E361-A371F9BAB50D}"/>
                  </a:ext>
                </a:extLst>
              </p:cNvPr>
              <p:cNvSpPr>
                <a:spLocks noGrp="1"/>
              </p:cNvSpPr>
              <p:nvPr>
                <p:ph idx="1"/>
              </p:nvPr>
            </p:nvSpPr>
            <p:spPr/>
            <p:txBody>
              <a:bodyPr>
                <a:normAutofit/>
              </a:bodyPr>
              <a:lstStyle/>
              <a:p>
                <a:r>
                  <a:rPr lang="en-AU" dirty="0"/>
                  <a:t>Denote </a:t>
                </a:r>
                <a14:m>
                  <m:oMath xmlns:m="http://schemas.openxmlformats.org/officeDocument/2006/math">
                    <m:r>
                      <a:rPr lang="en-AU" b="0" i="1" smtClean="0">
                        <a:latin typeface="Cambria Math" panose="02040503050406030204" pitchFamily="18" charset="0"/>
                      </a:rPr>
                      <m:t>𝑔</m:t>
                    </m:r>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acc>
                              <m:accPr>
                                <m:chr m:val="̂"/>
                                <m:ctrlPr>
                                  <a:rPr lang="en-AU" b="0" i="1" smtClean="0">
                                    <a:latin typeface="Cambria Math" panose="02040503050406030204" pitchFamily="18" charset="0"/>
                                  </a:rPr>
                                </m:ctrlPr>
                              </m:accPr>
                              <m:e>
                                <m:r>
                                  <a:rPr lang="en-AU" b="0" i="1" smtClean="0">
                                    <a:latin typeface="Cambria Math" panose="02040503050406030204" pitchFamily="18" charset="0"/>
                                  </a:rPr>
                                  <m:t>𝑦</m:t>
                                </m:r>
                              </m:e>
                            </m:acc>
                          </m:e>
                          <m:sub>
                            <m:r>
                              <a:rPr lang="en-AU" b="0" i="1" smtClean="0">
                                <a:latin typeface="Cambria Math" panose="02040503050406030204" pitchFamily="18" charset="0"/>
                              </a:rPr>
                              <m:t>𝑙</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𝑑</m:t>
                            </m:r>
                          </m:e>
                          <m:sub>
                            <m:r>
                              <a:rPr lang="en-AU" b="0" i="1" smtClean="0">
                                <a:latin typeface="Cambria Math" panose="02040503050406030204" pitchFamily="18" charset="0"/>
                              </a:rPr>
                              <m:t>𝑙</m:t>
                            </m:r>
                          </m:sub>
                        </m:sSub>
                      </m:e>
                    </m:d>
                    <m:r>
                      <a:rPr lang="en-AU" b="0" i="1" smtClean="0">
                        <a:latin typeface="Cambria Math" panose="02040503050406030204" pitchFamily="18" charset="0"/>
                      </a:rPr>
                      <m:t>=</m:t>
                    </m:r>
                    <m:nary>
                      <m:naryPr>
                        <m:chr m:val="∑"/>
                        <m:ctrlPr>
                          <a:rPr lang="en-AU" i="1">
                            <a:latin typeface="Cambria Math" panose="02040503050406030204" pitchFamily="18" charset="0"/>
                            <a:ea typeface="Times New Roman" panose="02020603050405020304" pitchFamily="18" charset="0"/>
                            <a:cs typeface="Times New Roman" panose="02020603050405020304" pitchFamily="18" charset="0"/>
                          </a:rPr>
                        </m:ctrlPr>
                      </m:naryPr>
                      <m:sub>
                        <m:r>
                          <a:rPr lang="en-AU" i="1">
                            <a:latin typeface="Cambria Math" panose="02040503050406030204" pitchFamily="18" charset="0"/>
                            <a:ea typeface="Times New Roman" panose="02020603050405020304" pitchFamily="18" charset="0"/>
                            <a:cs typeface="Times New Roman" panose="02020603050405020304" pitchFamily="18" charset="0"/>
                          </a:rPr>
                          <m:t>𝑖</m:t>
                        </m:r>
                        <m:r>
                          <a:rPr lang="en-AU" i="1">
                            <a:latin typeface="Cambria Math" panose="02040503050406030204" pitchFamily="18" charset="0"/>
                            <a:ea typeface="Times New Roman" panose="02020603050405020304" pitchFamily="18" charset="0"/>
                            <a:cs typeface="Times New Roman" panose="02020603050405020304" pitchFamily="18" charset="0"/>
                          </a:rPr>
                          <m:t>=1</m:t>
                        </m:r>
                      </m:sub>
                      <m:sup>
                        <m:r>
                          <a:rPr lang="en-AU" i="1">
                            <a:latin typeface="Cambria Math" panose="02040503050406030204" pitchFamily="18" charset="0"/>
                            <a:ea typeface="Times New Roman" panose="02020603050405020304" pitchFamily="18" charset="0"/>
                            <a:cs typeface="Times New Roman" panose="02020603050405020304" pitchFamily="18" charset="0"/>
                          </a:rPr>
                          <m:t>𝑛</m:t>
                        </m:r>
                      </m:sup>
                      <m:e>
                        <m:sSub>
                          <m:sSubPr>
                            <m:ctrlPr>
                              <a:rPr lang="en-AU" i="1">
                                <a:latin typeface="Cambria Math" panose="02040503050406030204" pitchFamily="18" charset="0"/>
                                <a:ea typeface="Times New Roman" panose="02020603050405020304" pitchFamily="18" charset="0"/>
                                <a:cs typeface="Times New Roman" panose="02020603050405020304" pitchFamily="18" charset="0"/>
                              </a:rPr>
                            </m:ctrlPr>
                          </m:sSubPr>
                          <m:e>
                            <m:r>
                              <a:rPr lang="en-AU" i="1">
                                <a:latin typeface="Cambria Math" panose="02040503050406030204" pitchFamily="18" charset="0"/>
                                <a:ea typeface="Times New Roman" panose="02020603050405020304" pitchFamily="18" charset="0"/>
                                <a:cs typeface="Times New Roman" panose="02020603050405020304" pitchFamily="18" charset="0"/>
                              </a:rPr>
                              <m:t>𝑤</m:t>
                            </m:r>
                          </m:e>
                          <m:sub>
                            <m:r>
                              <a:rPr lang="en-AU" i="1">
                                <a:latin typeface="Cambria Math" panose="02040503050406030204" pitchFamily="18" charset="0"/>
                                <a:ea typeface="Times New Roman" panose="02020603050405020304" pitchFamily="18" charset="0"/>
                                <a:cs typeface="Times New Roman" panose="02020603050405020304" pitchFamily="18" charset="0"/>
                              </a:rPr>
                              <m:t>𝑙</m:t>
                            </m:r>
                            <m:r>
                              <a:rPr lang="en-AU" i="1">
                                <a:latin typeface="Cambria Math" panose="02040503050406030204" pitchFamily="18" charset="0"/>
                                <a:ea typeface="Times New Roman" panose="02020603050405020304" pitchFamily="18" charset="0"/>
                                <a:cs typeface="Times New Roman" panose="02020603050405020304" pitchFamily="18" charset="0"/>
                              </a:rPr>
                              <m:t>𝑖</m:t>
                            </m:r>
                          </m:sub>
                        </m:sSub>
                        <m:sSub>
                          <m:sSubPr>
                            <m:ctrlPr>
                              <a:rPr lang="en-AU" i="1">
                                <a:latin typeface="Cambria Math" panose="02040503050406030204" pitchFamily="18" charset="0"/>
                                <a:cs typeface="Times New Roman" panose="02020603050405020304" pitchFamily="18" charset="0"/>
                              </a:rPr>
                            </m:ctrlPr>
                          </m:sSubPr>
                          <m:e>
                            <m:acc>
                              <m:accPr>
                                <m:chr m:val="̂"/>
                                <m:ctrlPr>
                                  <a:rPr lang="en-AU" i="1">
                                    <a:latin typeface="Cambria Math" panose="02040503050406030204" pitchFamily="18" charset="0"/>
                                    <a:cs typeface="Times New Roman" panose="02020603050405020304" pitchFamily="18" charset="0"/>
                                  </a:rPr>
                                </m:ctrlPr>
                              </m:accPr>
                              <m:e>
                                <m:r>
                                  <a:rPr lang="en-AU" i="1">
                                    <a:latin typeface="Cambria Math" panose="02040503050406030204" pitchFamily="18" charset="0"/>
                                    <a:cs typeface="Times New Roman" panose="02020603050405020304" pitchFamily="18" charset="0"/>
                                  </a:rPr>
                                  <m:t>𝑦</m:t>
                                </m:r>
                              </m:e>
                            </m:acc>
                          </m:e>
                          <m:sub>
                            <m:r>
                              <a:rPr lang="en-AU" i="1">
                                <a:latin typeface="Cambria Math" panose="02040503050406030204" pitchFamily="18" charset="0"/>
                                <a:cs typeface="Times New Roman" panose="02020603050405020304" pitchFamily="18" charset="0"/>
                              </a:rPr>
                              <m:t>𝑙𝑖</m:t>
                            </m:r>
                          </m:sub>
                        </m:sSub>
                      </m:e>
                    </m:nary>
                    <m:r>
                      <a:rPr lang="en-AU" i="1">
                        <a:latin typeface="Cambria Math" panose="02040503050406030204" pitchFamily="18" charset="0"/>
                        <a:cs typeface="Times New Roman" panose="02020603050405020304" pitchFamily="18" charset="0"/>
                      </a:rPr>
                      <m:t>−</m:t>
                    </m:r>
                    <m:sSub>
                      <m:sSubPr>
                        <m:ctrlPr>
                          <a:rPr lang="en-AU" b="0" i="1" smtClean="0">
                            <a:latin typeface="Cambria Math" panose="02040503050406030204" pitchFamily="18" charset="0"/>
                            <a:cs typeface="Times New Roman" panose="02020603050405020304" pitchFamily="18" charset="0"/>
                          </a:rPr>
                        </m:ctrlPr>
                      </m:sSubPr>
                      <m:e>
                        <m:r>
                          <a:rPr lang="en-AU" b="0" i="1" smtClean="0">
                            <a:latin typeface="Cambria Math" panose="02040503050406030204" pitchFamily="18" charset="0"/>
                            <a:cs typeface="Times New Roman" panose="02020603050405020304" pitchFamily="18" charset="0"/>
                          </a:rPr>
                          <m:t>𝑊</m:t>
                        </m:r>
                      </m:e>
                      <m:sub>
                        <m:r>
                          <a:rPr lang="en-AU" b="0" i="1" smtClean="0">
                            <a:latin typeface="Cambria Math" panose="02040503050406030204" pitchFamily="18" charset="0"/>
                            <a:cs typeface="Times New Roman" panose="02020603050405020304" pitchFamily="18" charset="0"/>
                          </a:rPr>
                          <m:t>𝑙</m:t>
                        </m:r>
                      </m:sub>
                    </m:sSub>
                  </m:oMath>
                </a14:m>
                <a:r>
                  <a:rPr lang="en-AU" dirty="0"/>
                  <a:t>. Given data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𝑑</m:t>
                        </m:r>
                      </m:e>
                      <m:sub>
                        <m:r>
                          <a:rPr lang="en-AU" b="0" i="1" smtClean="0">
                            <a:latin typeface="Cambria Math" panose="02040503050406030204" pitchFamily="18" charset="0"/>
                          </a:rPr>
                          <m:t>𝑙</m:t>
                        </m:r>
                      </m:sub>
                    </m:sSub>
                  </m:oMath>
                </a14:m>
                <a:r>
                  <a:rPr lang="en-AU" dirty="0"/>
                  <a:t>, predicted solution </a:t>
                </a:r>
                <a14:m>
                  <m:oMath xmlns:m="http://schemas.openxmlformats.org/officeDocument/2006/math">
                    <m:sSub>
                      <m:sSubPr>
                        <m:ctrlPr>
                          <a:rPr lang="en-AU" i="1">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AU" i="1">
                                <a:latin typeface="Cambria Math" panose="02040503050406030204" pitchFamily="18" charset="0"/>
                                <a:ea typeface="Times New Roman" panose="02020603050405020304" pitchFamily="18" charset="0"/>
                                <a:cs typeface="Times New Roman" panose="02020603050405020304" pitchFamily="18" charset="0"/>
                              </a:rPr>
                            </m:ctrlPr>
                          </m:accPr>
                          <m:e>
                            <m:r>
                              <a:rPr lang="en-AU" i="1">
                                <a:latin typeface="Cambria Math" panose="02040503050406030204" pitchFamily="18" charset="0"/>
                                <a:ea typeface="Times New Roman" panose="02020603050405020304" pitchFamily="18" charset="0"/>
                                <a:cs typeface="Times New Roman" panose="02020603050405020304" pitchFamily="18" charset="0"/>
                              </a:rPr>
                              <m:t>𝑦</m:t>
                            </m:r>
                          </m:e>
                        </m:acc>
                      </m:e>
                      <m:sub>
                        <m:r>
                          <a:rPr lang="en-AU" i="1">
                            <a:latin typeface="Cambria Math" panose="02040503050406030204" pitchFamily="18" charset="0"/>
                            <a:ea typeface="Times New Roman" panose="02020603050405020304" pitchFamily="18" charset="0"/>
                            <a:cs typeface="Times New Roman" panose="02020603050405020304" pitchFamily="18" charset="0"/>
                          </a:rPr>
                          <m:t>𝑙</m:t>
                        </m:r>
                      </m:sub>
                    </m:sSub>
                  </m:oMath>
                </a14:m>
                <a:r>
                  <a:rPr lang="en-AU" dirty="0"/>
                  <a:t> and true solution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𝑦</m:t>
                        </m:r>
                      </m:e>
                      <m:sub>
                        <m:r>
                          <a:rPr lang="en-AU" b="0" i="1" smtClean="0">
                            <a:latin typeface="Cambria Math" panose="02040503050406030204" pitchFamily="18" charset="0"/>
                          </a:rPr>
                          <m:t>𝑙</m:t>
                        </m:r>
                      </m:sub>
                    </m:sSub>
                  </m:oMath>
                </a14:m>
                <a:r>
                  <a:rPr lang="en-AU" dirty="0"/>
                  <a:t> the loss function is:</a:t>
                </a:r>
                <a:endParaRPr lang="en-AU" dirty="0">
                  <a:latin typeface="Cambria Math" panose="02040503050406030204" pitchFamily="18" charset="0"/>
                  <a:ea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AU" b="0" i="1" smtClean="0">
                              <a:latin typeface="Cambria Math" panose="02040503050406030204" pitchFamily="18" charset="0"/>
                              <a:ea typeface="Times New Roman" panose="02020603050405020304" pitchFamily="18" charset="0"/>
                              <a:cs typeface="Times New Roman" panose="02020603050405020304" pitchFamily="18" charset="0"/>
                            </a:rPr>
                          </m:ctrlPr>
                        </m:sSubPr>
                        <m:e>
                          <m:r>
                            <a:rPr lang="en-AU" i="1" smtClean="0">
                              <a:latin typeface="Cambria Math" panose="02040503050406030204" pitchFamily="18" charset="0"/>
                              <a:ea typeface="Times New Roman" panose="02020603050405020304" pitchFamily="18" charset="0"/>
                              <a:cs typeface="Times New Roman" panose="02020603050405020304" pitchFamily="18" charset="0"/>
                            </a:rPr>
                            <m:t>ℒ</m:t>
                          </m:r>
                        </m:e>
                        <m:sub>
                          <m:r>
                            <a:rPr lang="en-AU" b="0" i="1" smtClean="0">
                              <a:latin typeface="Cambria Math" panose="02040503050406030204" pitchFamily="18" charset="0"/>
                              <a:ea typeface="Times New Roman" panose="02020603050405020304" pitchFamily="18" charset="0"/>
                              <a:cs typeface="Times New Roman" panose="02020603050405020304" pitchFamily="18" charset="0"/>
                            </a:rPr>
                            <m:t>𝜆</m:t>
                          </m:r>
                        </m:sub>
                      </m:sSub>
                      <m:d>
                        <m:dPr>
                          <m:ctrlPr>
                            <a:rPr lang="en-AU" b="0" i="1" smtClean="0">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AU" b="0" i="1" smtClean="0">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AU" b="0" i="1" smtClean="0">
                                      <a:latin typeface="Cambria Math" panose="02040503050406030204" pitchFamily="18" charset="0"/>
                                      <a:ea typeface="Times New Roman" panose="02020603050405020304" pitchFamily="18" charset="0"/>
                                      <a:cs typeface="Times New Roman" panose="02020603050405020304" pitchFamily="18" charset="0"/>
                                    </a:rPr>
                                  </m:ctrlPr>
                                </m:accPr>
                                <m:e>
                                  <m:r>
                                    <a:rPr lang="en-AU" b="0" i="1" smtClean="0">
                                      <a:latin typeface="Cambria Math" panose="02040503050406030204" pitchFamily="18" charset="0"/>
                                      <a:ea typeface="Times New Roman" panose="02020603050405020304" pitchFamily="18" charset="0"/>
                                      <a:cs typeface="Times New Roman" panose="02020603050405020304" pitchFamily="18" charset="0"/>
                                    </a:rPr>
                                    <m:t>𝑦</m:t>
                                  </m:r>
                                </m:e>
                              </m:acc>
                            </m:e>
                            <m:sub>
                              <m:r>
                                <a:rPr lang="en-AU" b="0" i="1" smtClean="0">
                                  <a:latin typeface="Cambria Math" panose="02040503050406030204" pitchFamily="18" charset="0"/>
                                  <a:ea typeface="Times New Roman" panose="02020603050405020304" pitchFamily="18" charset="0"/>
                                  <a:cs typeface="Times New Roman" panose="02020603050405020304" pitchFamily="18" charset="0"/>
                                </a:rPr>
                                <m:t>𝑙</m:t>
                              </m:r>
                            </m:sub>
                          </m:sSub>
                          <m:r>
                            <a:rPr lang="en-AU" b="0" i="1" smtClean="0">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AU" b="0" i="1" smtClean="0">
                                  <a:latin typeface="Cambria Math" panose="02040503050406030204" pitchFamily="18" charset="0"/>
                                  <a:ea typeface="Times New Roman" panose="02020603050405020304" pitchFamily="18" charset="0"/>
                                  <a:cs typeface="Times New Roman" panose="02020603050405020304" pitchFamily="18" charset="0"/>
                                </a:rPr>
                              </m:ctrlPr>
                            </m:sSubPr>
                            <m:e>
                              <m:r>
                                <a:rPr lang="en-AU" b="0" i="1" smtClean="0">
                                  <a:latin typeface="Cambria Math" panose="02040503050406030204" pitchFamily="18" charset="0"/>
                                  <a:ea typeface="Times New Roman" panose="02020603050405020304" pitchFamily="18" charset="0"/>
                                  <a:cs typeface="Times New Roman" panose="02020603050405020304" pitchFamily="18" charset="0"/>
                                </a:rPr>
                                <m:t>𝑦</m:t>
                              </m:r>
                            </m:e>
                            <m:sub>
                              <m:r>
                                <a:rPr lang="en-AU" b="0" i="1" smtClean="0">
                                  <a:latin typeface="Cambria Math" panose="02040503050406030204" pitchFamily="18" charset="0"/>
                                  <a:ea typeface="Times New Roman" panose="02020603050405020304" pitchFamily="18" charset="0"/>
                                  <a:cs typeface="Times New Roman" panose="02020603050405020304" pitchFamily="18" charset="0"/>
                                </a:rPr>
                                <m:t>𝑙</m:t>
                              </m:r>
                            </m:sub>
                          </m:sSub>
                          <m:r>
                            <a:rPr lang="en-AU" b="0" i="1" smtClean="0">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AU" b="0" i="1" smtClean="0">
                                  <a:latin typeface="Cambria Math" panose="02040503050406030204" pitchFamily="18" charset="0"/>
                                  <a:ea typeface="Times New Roman" panose="02020603050405020304" pitchFamily="18" charset="0"/>
                                  <a:cs typeface="Times New Roman" panose="02020603050405020304" pitchFamily="18" charset="0"/>
                                </a:rPr>
                              </m:ctrlPr>
                            </m:sSubPr>
                            <m:e>
                              <m:r>
                                <a:rPr lang="en-AU" b="0" i="1" smtClean="0">
                                  <a:latin typeface="Cambria Math" panose="02040503050406030204" pitchFamily="18" charset="0"/>
                                  <a:ea typeface="Times New Roman" panose="02020603050405020304" pitchFamily="18" charset="0"/>
                                  <a:cs typeface="Times New Roman" panose="02020603050405020304" pitchFamily="18" charset="0"/>
                                </a:rPr>
                                <m:t>𝑑</m:t>
                              </m:r>
                            </m:e>
                            <m:sub>
                              <m:r>
                                <a:rPr lang="en-AU" b="0" i="1" smtClean="0">
                                  <a:latin typeface="Cambria Math" panose="02040503050406030204" pitchFamily="18" charset="0"/>
                                  <a:ea typeface="Times New Roman" panose="02020603050405020304" pitchFamily="18" charset="0"/>
                                  <a:cs typeface="Times New Roman" panose="02020603050405020304" pitchFamily="18" charset="0"/>
                                </a:rPr>
                                <m:t>𝑙</m:t>
                              </m:r>
                            </m:sub>
                          </m:sSub>
                        </m:e>
                      </m:d>
                      <m:r>
                        <a:rPr lang="en-AU" b="0" i="1" smtClean="0">
                          <a:latin typeface="Cambria Math" panose="02040503050406030204" pitchFamily="18" charset="0"/>
                          <a:ea typeface="Times New Roman" panose="02020603050405020304" pitchFamily="18" charset="0"/>
                          <a:cs typeface="Times New Roman" panose="02020603050405020304" pitchFamily="18" charset="0"/>
                        </a:rPr>
                        <m:t>=</m:t>
                      </m:r>
                      <m:r>
                        <a:rPr lang="en-AU" i="1">
                          <a:latin typeface="Cambria Math" panose="02040503050406030204" pitchFamily="18" charset="0"/>
                          <a:ea typeface="Times New Roman" panose="02020603050405020304" pitchFamily="18" charset="0"/>
                          <a:cs typeface="Times New Roman" panose="02020603050405020304" pitchFamily="18" charset="0"/>
                        </a:rPr>
                        <m:t>ℒ</m:t>
                      </m:r>
                      <m:d>
                        <m:dPr>
                          <m:ctrlPr>
                            <a:rPr lang="en-AU" i="1">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AU" i="1">
                                  <a:latin typeface="Cambria Math" panose="02040503050406030204" pitchFamily="18" charset="0"/>
                                  <a:cs typeface="Times New Roman" panose="02020603050405020304" pitchFamily="18" charset="0"/>
                                </a:rPr>
                              </m:ctrlPr>
                            </m:sSubPr>
                            <m:e>
                              <m:acc>
                                <m:accPr>
                                  <m:chr m:val="̂"/>
                                  <m:ctrlPr>
                                    <a:rPr lang="en-AU" i="1">
                                      <a:latin typeface="Cambria Math" panose="02040503050406030204" pitchFamily="18" charset="0"/>
                                      <a:cs typeface="Times New Roman" panose="02020603050405020304" pitchFamily="18" charset="0"/>
                                    </a:rPr>
                                  </m:ctrlPr>
                                </m:accPr>
                                <m:e>
                                  <m:r>
                                    <a:rPr lang="en-AU" i="1">
                                      <a:latin typeface="Cambria Math" panose="02040503050406030204" pitchFamily="18" charset="0"/>
                                      <a:cs typeface="Times New Roman" panose="02020603050405020304" pitchFamily="18" charset="0"/>
                                    </a:rPr>
                                    <m:t>𝑦</m:t>
                                  </m:r>
                                </m:e>
                              </m:acc>
                            </m:e>
                            <m:sub>
                              <m:r>
                                <a:rPr lang="en-AU" i="1">
                                  <a:latin typeface="Cambria Math" panose="02040503050406030204" pitchFamily="18" charset="0"/>
                                  <a:cs typeface="Times New Roman" panose="02020603050405020304" pitchFamily="18" charset="0"/>
                                </a:rPr>
                                <m:t>𝑙</m:t>
                              </m:r>
                            </m:sub>
                          </m:sSub>
                          <m:r>
                            <a:rPr lang="en-AU" i="1">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AU" i="1">
                                  <a:latin typeface="Cambria Math" panose="02040503050406030204" pitchFamily="18" charset="0"/>
                                  <a:ea typeface="Times New Roman" panose="02020603050405020304" pitchFamily="18" charset="0"/>
                                  <a:cs typeface="Times New Roman" panose="02020603050405020304" pitchFamily="18" charset="0"/>
                                </a:rPr>
                              </m:ctrlPr>
                            </m:sSubPr>
                            <m:e>
                              <m:r>
                                <a:rPr lang="en-AU" i="1">
                                  <a:latin typeface="Cambria Math" panose="02040503050406030204" pitchFamily="18" charset="0"/>
                                  <a:ea typeface="Times New Roman" panose="02020603050405020304" pitchFamily="18" charset="0"/>
                                  <a:cs typeface="Times New Roman" panose="02020603050405020304" pitchFamily="18" charset="0"/>
                                </a:rPr>
                                <m:t>𝑦</m:t>
                              </m:r>
                            </m:e>
                            <m:sub>
                              <m:r>
                                <a:rPr lang="en-AU" i="1">
                                  <a:latin typeface="Cambria Math" panose="02040503050406030204" pitchFamily="18" charset="0"/>
                                  <a:ea typeface="Times New Roman" panose="02020603050405020304" pitchFamily="18" charset="0"/>
                                  <a:cs typeface="Times New Roman" panose="02020603050405020304" pitchFamily="18" charset="0"/>
                                </a:rPr>
                                <m:t>𝑙</m:t>
                              </m:r>
                            </m:sub>
                          </m:sSub>
                        </m:e>
                      </m:d>
                      <m:r>
                        <a:rPr lang="en-AU" b="0" i="1" smtClean="0">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AU" i="1">
                              <a:latin typeface="Cambria Math" panose="02040503050406030204" pitchFamily="18" charset="0"/>
                              <a:ea typeface="Times New Roman" panose="02020603050405020304" pitchFamily="18" charset="0"/>
                              <a:cs typeface="Times New Roman" panose="02020603050405020304" pitchFamily="18" charset="0"/>
                            </a:rPr>
                          </m:ctrlPr>
                        </m:funcPr>
                        <m:fName>
                          <m:r>
                            <a:rPr lang="en-AU" b="0" i="1" smtClean="0">
                              <a:latin typeface="Cambria Math" panose="02040503050406030204" pitchFamily="18" charset="0"/>
                              <a:ea typeface="Times New Roman" panose="02020603050405020304" pitchFamily="18" charset="0"/>
                              <a:cs typeface="Times New Roman" panose="02020603050405020304" pitchFamily="18" charset="0"/>
                            </a:rPr>
                            <m:t>𝜆</m:t>
                          </m:r>
                          <m:r>
                            <a:rPr lang="en-AU" b="0" i="1" smtClean="0">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AU">
                              <a:latin typeface="Cambria Math" panose="02040503050406030204" pitchFamily="18" charset="0"/>
                              <a:ea typeface="Times New Roman" panose="02020603050405020304" pitchFamily="18" charset="0"/>
                              <a:cs typeface="Times New Roman" panose="02020603050405020304" pitchFamily="18" charset="0"/>
                            </a:rPr>
                            <m:t>max</m:t>
                          </m:r>
                        </m:fName>
                        <m:e>
                          <m:d>
                            <m:dPr>
                              <m:ctrlPr>
                                <a:rPr lang="en-AU" i="1">
                                  <a:latin typeface="Cambria Math" panose="02040503050406030204" pitchFamily="18" charset="0"/>
                                  <a:cs typeface="Times New Roman" panose="02020603050405020304" pitchFamily="18" charset="0"/>
                                </a:rPr>
                              </m:ctrlPr>
                            </m:dPr>
                            <m:e>
                              <m:r>
                                <a:rPr lang="en-AU" b="0" i="1" smtClean="0">
                                  <a:latin typeface="Cambria Math" panose="02040503050406030204" pitchFamily="18" charset="0"/>
                                  <a:cs typeface="Times New Roman" panose="02020603050405020304" pitchFamily="18" charset="0"/>
                                </a:rPr>
                                <m:t>0,</m:t>
                              </m:r>
                              <m:r>
                                <a:rPr lang="en-AU" i="1">
                                  <a:latin typeface="Cambria Math" panose="02040503050406030204" pitchFamily="18" charset="0"/>
                                </a:rPr>
                                <m:t>𝑔</m:t>
                              </m:r>
                              <m:d>
                                <m:dPr>
                                  <m:ctrlPr>
                                    <a:rPr lang="en-AU" i="1">
                                      <a:latin typeface="Cambria Math" panose="02040503050406030204" pitchFamily="18" charset="0"/>
                                    </a:rPr>
                                  </m:ctrlPr>
                                </m:dPr>
                                <m:e>
                                  <m:sSub>
                                    <m:sSubPr>
                                      <m:ctrlPr>
                                        <a:rPr lang="en-AU" i="1">
                                          <a:latin typeface="Cambria Math" panose="02040503050406030204" pitchFamily="18" charset="0"/>
                                        </a:rPr>
                                      </m:ctrlPr>
                                    </m:sSubPr>
                                    <m:e>
                                      <m:acc>
                                        <m:accPr>
                                          <m:chr m:val="̂"/>
                                          <m:ctrlPr>
                                            <a:rPr lang="en-AU" i="1">
                                              <a:latin typeface="Cambria Math" panose="02040503050406030204" pitchFamily="18" charset="0"/>
                                            </a:rPr>
                                          </m:ctrlPr>
                                        </m:accPr>
                                        <m:e>
                                          <m:r>
                                            <a:rPr lang="en-AU" i="1">
                                              <a:latin typeface="Cambria Math" panose="02040503050406030204" pitchFamily="18" charset="0"/>
                                            </a:rPr>
                                            <m:t>𝑦</m:t>
                                          </m:r>
                                        </m:e>
                                      </m:acc>
                                    </m:e>
                                    <m:sub>
                                      <m:r>
                                        <a:rPr lang="en-AU" i="1">
                                          <a:latin typeface="Cambria Math" panose="02040503050406030204" pitchFamily="18" charset="0"/>
                                        </a:rPr>
                                        <m:t>𝑙</m:t>
                                      </m:r>
                                    </m:sub>
                                  </m:sSub>
                                  <m:r>
                                    <a:rPr lang="en-AU" i="1">
                                      <a:latin typeface="Cambria Math" panose="02040503050406030204" pitchFamily="18" charset="0"/>
                                    </a:rPr>
                                    <m:t>.</m:t>
                                  </m:r>
                                  <m:sSub>
                                    <m:sSubPr>
                                      <m:ctrlPr>
                                        <a:rPr lang="en-AU" i="1">
                                          <a:latin typeface="Cambria Math" panose="02040503050406030204" pitchFamily="18" charset="0"/>
                                        </a:rPr>
                                      </m:ctrlPr>
                                    </m:sSubPr>
                                    <m:e>
                                      <m:r>
                                        <a:rPr lang="en-AU" i="1">
                                          <a:latin typeface="Cambria Math" panose="02040503050406030204" pitchFamily="18" charset="0"/>
                                        </a:rPr>
                                        <m:t>𝑑</m:t>
                                      </m:r>
                                    </m:e>
                                    <m:sub>
                                      <m:r>
                                        <a:rPr lang="en-AU" i="1">
                                          <a:latin typeface="Cambria Math" panose="02040503050406030204" pitchFamily="18" charset="0"/>
                                        </a:rPr>
                                        <m:t>𝑙</m:t>
                                      </m:r>
                                    </m:sub>
                                  </m:sSub>
                                </m:e>
                              </m:d>
                            </m:e>
                          </m:d>
                        </m:e>
                      </m:func>
                    </m:oMath>
                  </m:oMathPara>
                </a14:m>
                <a:endParaRPr lang="en-AU" dirty="0">
                  <a:cs typeface="Times New Roman" panose="02020603050405020304" pitchFamily="18" charset="0"/>
                </a:endParaRPr>
              </a:p>
              <a:p>
                <a:r>
                  <a:rPr lang="en-AU" dirty="0"/>
                  <a:t>Training routine for the </a:t>
                </a:r>
                <a14:m>
                  <m:oMath xmlns:m="http://schemas.openxmlformats.org/officeDocument/2006/math">
                    <m:sSup>
                      <m:sSupPr>
                        <m:ctrlPr>
                          <a:rPr lang="en-AU" b="0" i="1" smtClean="0">
                            <a:latin typeface="Cambria Math" panose="02040503050406030204" pitchFamily="18" charset="0"/>
                          </a:rPr>
                        </m:ctrlPr>
                      </m:sSupPr>
                      <m:e>
                        <m:r>
                          <a:rPr lang="en-AU" b="0" i="1" smtClean="0">
                            <a:latin typeface="Cambria Math" panose="02040503050406030204" pitchFamily="18" charset="0"/>
                          </a:rPr>
                          <m:t>𝑘</m:t>
                        </m:r>
                      </m:e>
                      <m:sup>
                        <m:r>
                          <a:rPr lang="en-AU" b="0" i="1" smtClean="0">
                            <a:latin typeface="Cambria Math" panose="02040503050406030204" pitchFamily="18" charset="0"/>
                          </a:rPr>
                          <m:t>𝑡h</m:t>
                        </m:r>
                      </m:sup>
                    </m:sSup>
                  </m:oMath>
                </a14:m>
                <a:r>
                  <a:rPr lang="en-AU" dirty="0"/>
                  <a:t> epoch:</a:t>
                </a:r>
              </a:p>
              <a:p>
                <a:pPr marL="800100" lvl="1" indent="-342900">
                  <a:buFont typeface="+mj-lt"/>
                  <a:buAutoNum type="arabicPeriod"/>
                </a:pPr>
                <a:r>
                  <a:rPr lang="en-AU" sz="1800" dirty="0"/>
                  <a:t>For each batch </a:t>
                </a:r>
                <a14:m>
                  <m:oMath xmlns:m="http://schemas.openxmlformats.org/officeDocument/2006/math">
                    <m:r>
                      <a:rPr lang="en-AU" sz="1800" b="0" i="1" smtClean="0">
                        <a:latin typeface="Cambria Math" panose="02040503050406030204" pitchFamily="18" charset="0"/>
                      </a:rPr>
                      <m:t>(</m:t>
                    </m:r>
                    <m:r>
                      <a:rPr lang="en-AU" sz="1800" b="0" i="1" smtClean="0">
                        <a:latin typeface="Cambria Math" panose="02040503050406030204" pitchFamily="18" charset="0"/>
                      </a:rPr>
                      <m:t>𝑑</m:t>
                    </m:r>
                    <m:r>
                      <a:rPr lang="en-AU" sz="1800" b="0" i="1" smtClean="0">
                        <a:latin typeface="Cambria Math" panose="02040503050406030204" pitchFamily="18" charset="0"/>
                      </a:rPr>
                      <m:t>,</m:t>
                    </m:r>
                    <m:r>
                      <a:rPr lang="en-AU" sz="1800" b="0" i="1" smtClean="0">
                        <a:latin typeface="Cambria Math" panose="02040503050406030204" pitchFamily="18" charset="0"/>
                      </a:rPr>
                      <m:t>𝑦</m:t>
                    </m:r>
                    <m:r>
                      <a:rPr lang="en-AU" sz="1800" b="0" i="1" smtClean="0">
                        <a:latin typeface="Cambria Math" panose="02040503050406030204" pitchFamily="18" charset="0"/>
                      </a:rPr>
                      <m:t>)</m:t>
                    </m:r>
                  </m:oMath>
                </a14:m>
                <a:r>
                  <a:rPr lang="en-AU" sz="1800" dirty="0"/>
                  <a:t> of size b</a:t>
                </a:r>
              </a:p>
              <a:p>
                <a:pPr lvl="2">
                  <a:buFont typeface="Wingdings" panose="05000000000000000000" pitchFamily="2" charset="2"/>
                  <a:buChar char="Ø"/>
                </a:pPr>
                <a14:m>
                  <m:oMath xmlns:m="http://schemas.openxmlformats.org/officeDocument/2006/math">
                    <m:acc>
                      <m:accPr>
                        <m:chr m:val="̂"/>
                        <m:ctrlPr>
                          <a:rPr lang="en-AU" sz="1800" b="0" i="1" smtClean="0">
                            <a:latin typeface="Cambria Math" panose="02040503050406030204" pitchFamily="18" charset="0"/>
                          </a:rPr>
                        </m:ctrlPr>
                      </m:accPr>
                      <m:e>
                        <m:r>
                          <a:rPr lang="en-AU" sz="1800" b="0" i="1" smtClean="0">
                            <a:latin typeface="Cambria Math" panose="02040503050406030204" pitchFamily="18" charset="0"/>
                          </a:rPr>
                          <m:t>𝑦</m:t>
                        </m:r>
                      </m:e>
                    </m:acc>
                    <m:r>
                      <a:rPr lang="en-AU" sz="1800" b="0" i="1" dirty="0" smtClean="0">
                        <a:latin typeface="Cambria Math" panose="02040503050406030204" pitchFamily="18" charset="0"/>
                      </a:rPr>
                      <m:t>=</m:t>
                    </m:r>
                    <m:sSub>
                      <m:sSubPr>
                        <m:ctrlPr>
                          <a:rPr lang="en-AU" sz="1800" i="1">
                            <a:latin typeface="Cambria Math" panose="02040503050406030204" pitchFamily="18" charset="0"/>
                          </a:rPr>
                        </m:ctrlPr>
                      </m:sSubPr>
                      <m:e>
                        <m:r>
                          <a:rPr lang="en-AU" sz="1800" i="1">
                            <a:latin typeface="Cambria Math" panose="02040503050406030204" pitchFamily="18" charset="0"/>
                          </a:rPr>
                          <m:t>ℳ</m:t>
                        </m:r>
                      </m:e>
                      <m:sub>
                        <m:r>
                          <a:rPr lang="en-AU" sz="1800" b="0" i="1" smtClean="0">
                            <a:latin typeface="Cambria Math" panose="02040503050406030204" pitchFamily="18" charset="0"/>
                          </a:rPr>
                          <m:t>𝑤</m:t>
                        </m:r>
                      </m:sub>
                    </m:sSub>
                    <m:d>
                      <m:dPr>
                        <m:ctrlPr>
                          <a:rPr lang="en-AU" sz="1800" b="0" i="1" smtClean="0">
                            <a:latin typeface="Cambria Math" panose="02040503050406030204" pitchFamily="18" charset="0"/>
                          </a:rPr>
                        </m:ctrlPr>
                      </m:dPr>
                      <m:e>
                        <m:r>
                          <a:rPr lang="en-AU" sz="1800" b="0" i="1" smtClean="0">
                            <a:latin typeface="Cambria Math" panose="02040503050406030204" pitchFamily="18" charset="0"/>
                          </a:rPr>
                          <m:t>𝑑</m:t>
                        </m:r>
                      </m:e>
                    </m:d>
                  </m:oMath>
                </a14:m>
                <a:endParaRPr lang="en-AU" sz="1800" b="0" dirty="0"/>
              </a:p>
              <a:p>
                <a:pPr lvl="2">
                  <a:buFont typeface="Wingdings" panose="05000000000000000000" pitchFamily="2" charset="2"/>
                  <a:buChar char="Ø"/>
                </a:pPr>
                <a14:m>
                  <m:oMath xmlns:m="http://schemas.openxmlformats.org/officeDocument/2006/math">
                    <m:sSup>
                      <m:sSupPr>
                        <m:ctrlPr>
                          <a:rPr lang="en-AU" sz="1800" b="0" i="1" smtClean="0">
                            <a:latin typeface="Cambria Math" panose="02040503050406030204" pitchFamily="18" charset="0"/>
                          </a:rPr>
                        </m:ctrlPr>
                      </m:sSupPr>
                      <m:e>
                        <m:r>
                          <a:rPr lang="en-AU" sz="1800" b="0" i="1" smtClean="0">
                            <a:latin typeface="Cambria Math" panose="02040503050406030204" pitchFamily="18" charset="0"/>
                          </a:rPr>
                          <m:t>𝑤</m:t>
                        </m:r>
                      </m:e>
                      <m:sup>
                        <m:r>
                          <a:rPr lang="en-AU" sz="1800" b="0" i="1" smtClean="0">
                            <a:latin typeface="Cambria Math" panose="02040503050406030204" pitchFamily="18" charset="0"/>
                          </a:rPr>
                          <m:t>𝑘</m:t>
                        </m:r>
                      </m:sup>
                    </m:sSup>
                    <m:r>
                      <a:rPr lang="en-AU" sz="1800" b="0" i="1" smtClean="0">
                        <a:latin typeface="Cambria Math" panose="02040503050406030204" pitchFamily="18" charset="0"/>
                      </a:rPr>
                      <m:t>=</m:t>
                    </m:r>
                    <m:sSup>
                      <m:sSupPr>
                        <m:ctrlPr>
                          <a:rPr lang="en-AU" sz="1800" b="0" i="1" smtClean="0">
                            <a:latin typeface="Cambria Math" panose="02040503050406030204" pitchFamily="18" charset="0"/>
                          </a:rPr>
                        </m:ctrlPr>
                      </m:sSupPr>
                      <m:e>
                        <m:r>
                          <a:rPr lang="en-AU" sz="1800" b="0" i="1" smtClean="0">
                            <a:latin typeface="Cambria Math" panose="02040503050406030204" pitchFamily="18" charset="0"/>
                          </a:rPr>
                          <m:t>𝑤</m:t>
                        </m:r>
                      </m:e>
                      <m:sup>
                        <m:r>
                          <a:rPr lang="en-AU" sz="1800" b="0" i="1" smtClean="0">
                            <a:latin typeface="Cambria Math" panose="02040503050406030204" pitchFamily="18" charset="0"/>
                          </a:rPr>
                          <m:t>𝑘</m:t>
                        </m:r>
                        <m:r>
                          <a:rPr lang="en-AU" sz="1800" b="0" i="1" smtClean="0">
                            <a:latin typeface="Cambria Math" panose="02040503050406030204" pitchFamily="18" charset="0"/>
                          </a:rPr>
                          <m:t>−1</m:t>
                        </m:r>
                      </m:sup>
                    </m:sSup>
                    <m:r>
                      <a:rPr lang="en-AU" sz="1800" b="0" i="1" smtClean="0">
                        <a:latin typeface="Cambria Math" panose="02040503050406030204" pitchFamily="18" charset="0"/>
                      </a:rPr>
                      <m:t>−</m:t>
                    </m:r>
                    <m:f>
                      <m:fPr>
                        <m:ctrlPr>
                          <a:rPr lang="en-AU" sz="1800" b="0" i="1" smtClean="0">
                            <a:latin typeface="Cambria Math" panose="02040503050406030204" pitchFamily="18" charset="0"/>
                          </a:rPr>
                        </m:ctrlPr>
                      </m:fPr>
                      <m:num>
                        <m:r>
                          <a:rPr lang="en-AU" sz="1800" b="0" i="1" smtClean="0">
                            <a:latin typeface="Cambria Math" panose="02040503050406030204" pitchFamily="18" charset="0"/>
                          </a:rPr>
                          <m:t>𝛼</m:t>
                        </m:r>
                      </m:num>
                      <m:den>
                        <m:r>
                          <a:rPr lang="en-AU" sz="1800" b="0" i="1" smtClean="0">
                            <a:latin typeface="Cambria Math" panose="02040503050406030204" pitchFamily="18" charset="0"/>
                          </a:rPr>
                          <m:t>𝑏</m:t>
                        </m:r>
                      </m:den>
                    </m:f>
                    <m:nary>
                      <m:naryPr>
                        <m:chr m:val="∑"/>
                        <m:ctrlPr>
                          <a:rPr lang="en-AU" sz="1800" b="0" i="1" smtClean="0">
                            <a:latin typeface="Cambria Math" panose="02040503050406030204" pitchFamily="18" charset="0"/>
                          </a:rPr>
                        </m:ctrlPr>
                      </m:naryPr>
                      <m:sub>
                        <m:r>
                          <a:rPr lang="en-AU" sz="1800" b="0" i="1" smtClean="0">
                            <a:latin typeface="Cambria Math" panose="02040503050406030204" pitchFamily="18" charset="0"/>
                          </a:rPr>
                          <m:t>𝑙</m:t>
                        </m:r>
                        <m:r>
                          <a:rPr lang="en-AU" sz="1800" b="0" i="1" smtClean="0">
                            <a:latin typeface="Cambria Math" panose="02040503050406030204" pitchFamily="18" charset="0"/>
                          </a:rPr>
                          <m:t>=1</m:t>
                        </m:r>
                      </m:sub>
                      <m:sup>
                        <m:r>
                          <a:rPr lang="en-AU" sz="1800" b="0" i="1" smtClean="0">
                            <a:latin typeface="Cambria Math" panose="02040503050406030204" pitchFamily="18" charset="0"/>
                          </a:rPr>
                          <m:t>𝑏</m:t>
                        </m:r>
                      </m:sup>
                      <m:e>
                        <m:sSub>
                          <m:sSubPr>
                            <m:ctrlPr>
                              <a:rPr lang="en-AU" sz="1800" i="1">
                                <a:latin typeface="Cambria Math" panose="02040503050406030204" pitchFamily="18" charset="0"/>
                              </a:rPr>
                            </m:ctrlPr>
                          </m:sSubPr>
                          <m:e>
                            <m:r>
                              <m:rPr>
                                <m:sty m:val="p"/>
                              </m:rPr>
                              <a:rPr lang="en-AU" sz="1800">
                                <a:latin typeface="Cambria Math" panose="02040503050406030204" pitchFamily="18" charset="0"/>
                              </a:rPr>
                              <m:t>∇</m:t>
                            </m:r>
                          </m:e>
                          <m:sub>
                            <m:r>
                              <a:rPr lang="en-AU" sz="1800" i="1">
                                <a:latin typeface="Cambria Math" panose="02040503050406030204" pitchFamily="18" charset="0"/>
                              </a:rPr>
                              <m:t>𝑤</m:t>
                            </m:r>
                          </m:sub>
                        </m:sSub>
                        <m:sSub>
                          <m:sSubPr>
                            <m:ctrlPr>
                              <a:rPr lang="en-AU" sz="1800" i="1">
                                <a:latin typeface="Cambria Math" panose="02040503050406030204" pitchFamily="18" charset="0"/>
                                <a:ea typeface="Times New Roman" panose="02020603050405020304" pitchFamily="18" charset="0"/>
                                <a:cs typeface="Times New Roman" panose="02020603050405020304" pitchFamily="18" charset="0"/>
                              </a:rPr>
                            </m:ctrlPr>
                          </m:sSubPr>
                          <m:e>
                            <m:r>
                              <a:rPr lang="en-AU" sz="1800" i="1">
                                <a:latin typeface="Cambria Math" panose="02040503050406030204" pitchFamily="18" charset="0"/>
                                <a:ea typeface="Times New Roman" panose="02020603050405020304" pitchFamily="18" charset="0"/>
                                <a:cs typeface="Times New Roman" panose="02020603050405020304" pitchFamily="18" charset="0"/>
                              </a:rPr>
                              <m:t>ℒ</m:t>
                            </m:r>
                          </m:e>
                          <m:sub>
                            <m:sSup>
                              <m:sSupPr>
                                <m:ctrlPr>
                                  <a:rPr lang="en-AU" sz="1800" i="1">
                                    <a:latin typeface="Cambria Math" panose="02040503050406030204" pitchFamily="18" charset="0"/>
                                    <a:ea typeface="Times New Roman" panose="02020603050405020304" pitchFamily="18" charset="0"/>
                                    <a:cs typeface="Times New Roman" panose="02020603050405020304" pitchFamily="18" charset="0"/>
                                  </a:rPr>
                                </m:ctrlPr>
                              </m:sSupPr>
                              <m:e>
                                <m:r>
                                  <a:rPr lang="en-AU" sz="1800" i="1">
                                    <a:latin typeface="Cambria Math" panose="02040503050406030204" pitchFamily="18" charset="0"/>
                                    <a:ea typeface="Times New Roman" panose="02020603050405020304" pitchFamily="18" charset="0"/>
                                    <a:cs typeface="Times New Roman" panose="02020603050405020304" pitchFamily="18" charset="0"/>
                                  </a:rPr>
                                  <m:t>𝜆</m:t>
                                </m:r>
                              </m:e>
                              <m:sup>
                                <m:r>
                                  <a:rPr lang="en-AU" sz="1800" i="1">
                                    <a:latin typeface="Cambria Math" panose="02040503050406030204" pitchFamily="18" charset="0"/>
                                    <a:ea typeface="Times New Roman" panose="02020603050405020304" pitchFamily="18" charset="0"/>
                                    <a:cs typeface="Times New Roman" panose="02020603050405020304" pitchFamily="18" charset="0"/>
                                  </a:rPr>
                                  <m:t>𝑘</m:t>
                                </m:r>
                                <m:r>
                                  <a:rPr lang="en-AU" sz="1800" i="1">
                                    <a:latin typeface="Cambria Math" panose="02040503050406030204" pitchFamily="18" charset="0"/>
                                    <a:ea typeface="Times New Roman" panose="02020603050405020304" pitchFamily="18" charset="0"/>
                                    <a:cs typeface="Times New Roman" panose="02020603050405020304" pitchFamily="18" charset="0"/>
                                  </a:rPr>
                                  <m:t>−1</m:t>
                                </m:r>
                              </m:sup>
                            </m:sSup>
                          </m:sub>
                        </m:sSub>
                        <m:d>
                          <m:dPr>
                            <m:ctrlPr>
                              <a:rPr lang="en-AU" sz="1800" i="1">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AU" sz="1800" b="0" i="1" dirty="0" smtClean="0">
                                    <a:latin typeface="Cambria Math" panose="02040503050406030204" pitchFamily="18" charset="0"/>
                                    <a:cs typeface="Times New Roman" panose="02020603050405020304" pitchFamily="18" charset="0"/>
                                  </a:rPr>
                                </m:ctrlPr>
                              </m:sSubPr>
                              <m:e>
                                <m:acc>
                                  <m:accPr>
                                    <m:chr m:val="̂"/>
                                    <m:ctrlPr>
                                      <a:rPr lang="en-AU" sz="1800" i="1" dirty="0">
                                        <a:latin typeface="Cambria Math" panose="02040503050406030204" pitchFamily="18" charset="0"/>
                                        <a:cs typeface="Times New Roman" panose="02020603050405020304" pitchFamily="18" charset="0"/>
                                      </a:rPr>
                                    </m:ctrlPr>
                                  </m:accPr>
                                  <m:e>
                                    <m:r>
                                      <a:rPr lang="en-AU" sz="1800" i="1" dirty="0">
                                        <a:latin typeface="Cambria Math" panose="02040503050406030204" pitchFamily="18" charset="0"/>
                                        <a:cs typeface="Times New Roman" panose="02020603050405020304" pitchFamily="18" charset="0"/>
                                      </a:rPr>
                                      <m:t>𝑦</m:t>
                                    </m:r>
                                  </m:e>
                                </m:acc>
                              </m:e>
                              <m:sub>
                                <m:r>
                                  <a:rPr lang="en-AU" sz="1800" b="0" i="1" dirty="0" smtClean="0">
                                    <a:latin typeface="Cambria Math" panose="02040503050406030204" pitchFamily="18" charset="0"/>
                                    <a:cs typeface="Times New Roman" panose="02020603050405020304" pitchFamily="18" charset="0"/>
                                  </a:rPr>
                                  <m:t>𝑙</m:t>
                                </m:r>
                              </m:sub>
                            </m:sSub>
                            <m:r>
                              <a:rPr lang="en-AU" sz="18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AU" sz="1800" b="0" i="1" dirty="0" smtClean="0">
                                    <a:latin typeface="Cambria Math" panose="02040503050406030204" pitchFamily="18" charset="0"/>
                                    <a:cs typeface="Times New Roman" panose="02020603050405020304" pitchFamily="18" charset="0"/>
                                  </a:rPr>
                                </m:ctrlPr>
                              </m:sSubPr>
                              <m:e>
                                <m:r>
                                  <a:rPr lang="en-AU" sz="1800" i="1">
                                    <a:latin typeface="Cambria Math" panose="02040503050406030204" pitchFamily="18" charset="0"/>
                                    <a:ea typeface="Times New Roman" panose="02020603050405020304" pitchFamily="18" charset="0"/>
                                    <a:cs typeface="Times New Roman" panose="02020603050405020304" pitchFamily="18" charset="0"/>
                                  </a:rPr>
                                  <m:t>𝑦</m:t>
                                </m:r>
                              </m:e>
                              <m:sub>
                                <m:r>
                                  <a:rPr lang="en-AU" sz="1800" b="0" i="1" smtClean="0">
                                    <a:latin typeface="Cambria Math" panose="02040503050406030204" pitchFamily="18" charset="0"/>
                                    <a:ea typeface="Times New Roman" panose="02020603050405020304" pitchFamily="18" charset="0"/>
                                    <a:cs typeface="Times New Roman" panose="02020603050405020304" pitchFamily="18" charset="0"/>
                                  </a:rPr>
                                  <m:t>𝑙</m:t>
                                </m:r>
                              </m:sub>
                            </m:sSub>
                            <m:r>
                              <a:rPr lang="en-AU" sz="18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AU" sz="1800" b="0" i="1" smtClean="0">
                                    <a:latin typeface="Cambria Math" panose="02040503050406030204" pitchFamily="18" charset="0"/>
                                    <a:ea typeface="Times New Roman" panose="02020603050405020304" pitchFamily="18" charset="0"/>
                                    <a:cs typeface="Times New Roman" panose="02020603050405020304" pitchFamily="18" charset="0"/>
                                  </a:rPr>
                                </m:ctrlPr>
                              </m:sSubPr>
                              <m:e>
                                <m:r>
                                  <a:rPr lang="en-AU" sz="1800" i="1">
                                    <a:latin typeface="Cambria Math" panose="02040503050406030204" pitchFamily="18" charset="0"/>
                                    <a:ea typeface="Times New Roman" panose="02020603050405020304" pitchFamily="18" charset="0"/>
                                    <a:cs typeface="Times New Roman" panose="02020603050405020304" pitchFamily="18" charset="0"/>
                                  </a:rPr>
                                  <m:t>𝑑</m:t>
                                </m:r>
                              </m:e>
                              <m:sub>
                                <m:r>
                                  <a:rPr lang="en-AU" sz="1800" b="0" i="1" smtClean="0">
                                    <a:latin typeface="Cambria Math" panose="02040503050406030204" pitchFamily="18" charset="0"/>
                                    <a:ea typeface="Times New Roman" panose="02020603050405020304" pitchFamily="18" charset="0"/>
                                    <a:cs typeface="Times New Roman" panose="02020603050405020304" pitchFamily="18" charset="0"/>
                                  </a:rPr>
                                  <m:t>𝑙</m:t>
                                </m:r>
                              </m:sub>
                            </m:sSub>
                          </m:e>
                        </m:d>
                      </m:e>
                    </m:nary>
                  </m:oMath>
                </a14:m>
                <a:endParaRPr lang="en-AU" sz="1600" dirty="0"/>
              </a:p>
              <a:p>
                <a:pPr marL="800100" lvl="1" indent="-342900">
                  <a:buFont typeface="+mj-lt"/>
                  <a:buAutoNum type="arabicPeriod" startAt="2"/>
                </a:pPr>
                <a:r>
                  <a:rPr lang="en-AU" dirty="0"/>
                  <a:t>Update Lagrange multipliers</a:t>
                </a:r>
              </a:p>
              <a:p>
                <a:pPr lvl="2"/>
                <a14:m>
                  <m:oMath xmlns:m="http://schemas.openxmlformats.org/officeDocument/2006/math">
                    <m:sSup>
                      <m:sSupPr>
                        <m:ctrlPr>
                          <a:rPr lang="en-AU" sz="1800" b="0" i="1" smtClean="0">
                            <a:latin typeface="Cambria Math" panose="02040503050406030204" pitchFamily="18" charset="0"/>
                          </a:rPr>
                        </m:ctrlPr>
                      </m:sSupPr>
                      <m:e>
                        <m:r>
                          <a:rPr lang="en-AU" sz="1800" b="0" i="1" smtClean="0">
                            <a:latin typeface="Cambria Math" panose="02040503050406030204" pitchFamily="18" charset="0"/>
                          </a:rPr>
                          <m:t>𝜆</m:t>
                        </m:r>
                      </m:e>
                      <m:sup>
                        <m:r>
                          <a:rPr lang="en-AU" sz="1800" b="0" i="1" smtClean="0">
                            <a:latin typeface="Cambria Math" panose="02040503050406030204" pitchFamily="18" charset="0"/>
                          </a:rPr>
                          <m:t>𝑘</m:t>
                        </m:r>
                        <m:r>
                          <a:rPr lang="en-AU" sz="1800" b="0" i="1" smtClean="0">
                            <a:latin typeface="Cambria Math" panose="02040503050406030204" pitchFamily="18" charset="0"/>
                          </a:rPr>
                          <m:t>+1</m:t>
                        </m:r>
                      </m:sup>
                    </m:sSup>
                    <m:r>
                      <a:rPr lang="en-AU" sz="1800" b="0" i="1" smtClean="0">
                        <a:latin typeface="Cambria Math" panose="02040503050406030204" pitchFamily="18" charset="0"/>
                      </a:rPr>
                      <m:t>=</m:t>
                    </m:r>
                    <m:sSup>
                      <m:sSupPr>
                        <m:ctrlPr>
                          <a:rPr lang="en-AU" sz="1800" b="0" i="1" smtClean="0">
                            <a:latin typeface="Cambria Math" panose="02040503050406030204" pitchFamily="18" charset="0"/>
                          </a:rPr>
                        </m:ctrlPr>
                      </m:sSupPr>
                      <m:e>
                        <m:r>
                          <a:rPr lang="en-AU" sz="1800" b="0" i="1" smtClean="0">
                            <a:latin typeface="Cambria Math" panose="02040503050406030204" pitchFamily="18" charset="0"/>
                          </a:rPr>
                          <m:t>𝜆</m:t>
                        </m:r>
                      </m:e>
                      <m:sup>
                        <m:r>
                          <a:rPr lang="en-AU" sz="1800" b="0" i="1" smtClean="0">
                            <a:latin typeface="Cambria Math" panose="02040503050406030204" pitchFamily="18" charset="0"/>
                          </a:rPr>
                          <m:t>𝑘</m:t>
                        </m:r>
                      </m:sup>
                    </m:sSup>
                    <m:r>
                      <a:rPr lang="en-AU" sz="1800" b="0" i="1" smtClean="0">
                        <a:latin typeface="Cambria Math" panose="02040503050406030204" pitchFamily="18" charset="0"/>
                      </a:rPr>
                      <m:t>+</m:t>
                    </m:r>
                    <m:f>
                      <m:fPr>
                        <m:ctrlPr>
                          <a:rPr lang="en-AU" sz="1800" b="0" i="1" smtClean="0">
                            <a:latin typeface="Cambria Math" panose="02040503050406030204" pitchFamily="18" charset="0"/>
                          </a:rPr>
                        </m:ctrlPr>
                      </m:fPr>
                      <m:num>
                        <m:r>
                          <a:rPr lang="en-AU" sz="1800" b="0" i="1" smtClean="0">
                            <a:latin typeface="Cambria Math" panose="02040503050406030204" pitchFamily="18" charset="0"/>
                          </a:rPr>
                          <m:t>𝜌</m:t>
                        </m:r>
                      </m:num>
                      <m:den>
                        <m:r>
                          <a:rPr lang="en-AU" sz="1800" b="0" i="1" smtClean="0">
                            <a:latin typeface="Cambria Math" panose="02040503050406030204" pitchFamily="18" charset="0"/>
                          </a:rPr>
                          <m:t>𝑆</m:t>
                        </m:r>
                      </m:den>
                    </m:f>
                    <m:r>
                      <a:rPr lang="en-AU" sz="1800" b="0" i="1" smtClean="0">
                        <a:latin typeface="Cambria Math" panose="02040503050406030204" pitchFamily="18" charset="0"/>
                      </a:rPr>
                      <m:t>∗</m:t>
                    </m:r>
                    <m:nary>
                      <m:naryPr>
                        <m:chr m:val="∑"/>
                        <m:ctrlPr>
                          <a:rPr lang="en-AU" sz="1800" b="0" i="1" smtClean="0">
                            <a:latin typeface="Cambria Math" panose="02040503050406030204" pitchFamily="18" charset="0"/>
                          </a:rPr>
                        </m:ctrlPr>
                      </m:naryPr>
                      <m:sub>
                        <m:r>
                          <a:rPr lang="en-AU" sz="1800" b="0" i="1" smtClean="0">
                            <a:latin typeface="Cambria Math" panose="02040503050406030204" pitchFamily="18" charset="0"/>
                          </a:rPr>
                          <m:t>𝑙</m:t>
                        </m:r>
                        <m:r>
                          <a:rPr lang="en-AU" sz="1800" b="0" i="1" smtClean="0">
                            <a:latin typeface="Cambria Math" panose="02040503050406030204" pitchFamily="18" charset="0"/>
                          </a:rPr>
                          <m:t>=1</m:t>
                        </m:r>
                      </m:sub>
                      <m:sup>
                        <m:r>
                          <a:rPr lang="en-AU" sz="1800" b="0" i="1" smtClean="0">
                            <a:latin typeface="Cambria Math" panose="02040503050406030204" pitchFamily="18" charset="0"/>
                          </a:rPr>
                          <m:t>𝑆</m:t>
                        </m:r>
                      </m:sup>
                      <m:e>
                        <m:func>
                          <m:funcPr>
                            <m:ctrlPr>
                              <a:rPr lang="en-AU" sz="1800" b="0" i="1" smtClean="0">
                                <a:latin typeface="Cambria Math" panose="02040503050406030204" pitchFamily="18" charset="0"/>
                              </a:rPr>
                            </m:ctrlPr>
                          </m:funcPr>
                          <m:fName>
                            <m:r>
                              <m:rPr>
                                <m:sty m:val="p"/>
                              </m:rPr>
                              <a:rPr lang="en-AU" sz="1800" b="0" i="0" smtClean="0">
                                <a:latin typeface="Cambria Math" panose="02040503050406030204" pitchFamily="18" charset="0"/>
                              </a:rPr>
                              <m:t>max</m:t>
                            </m:r>
                          </m:fName>
                          <m:e>
                            <m:d>
                              <m:dPr>
                                <m:ctrlPr>
                                  <a:rPr lang="en-AU" sz="1800" b="0" i="1" smtClean="0">
                                    <a:latin typeface="Cambria Math" panose="02040503050406030204" pitchFamily="18" charset="0"/>
                                  </a:rPr>
                                </m:ctrlPr>
                              </m:dPr>
                              <m:e>
                                <m:r>
                                  <a:rPr lang="en-AU" sz="1800" b="0" i="1" smtClean="0">
                                    <a:latin typeface="Cambria Math" panose="02040503050406030204" pitchFamily="18" charset="0"/>
                                  </a:rPr>
                                  <m:t>0,</m:t>
                                </m:r>
                                <m:r>
                                  <a:rPr lang="en-AU" sz="1800" i="1">
                                    <a:latin typeface="Cambria Math" panose="02040503050406030204" pitchFamily="18" charset="0"/>
                                  </a:rPr>
                                  <m:t>𝑔</m:t>
                                </m:r>
                                <m:d>
                                  <m:dPr>
                                    <m:ctrlPr>
                                      <a:rPr lang="en-AU" sz="1800" i="1">
                                        <a:latin typeface="Cambria Math" panose="02040503050406030204" pitchFamily="18" charset="0"/>
                                      </a:rPr>
                                    </m:ctrlPr>
                                  </m:dPr>
                                  <m:e>
                                    <m:sSub>
                                      <m:sSubPr>
                                        <m:ctrlPr>
                                          <a:rPr lang="en-AU" sz="1800" i="1">
                                            <a:latin typeface="Cambria Math" panose="02040503050406030204" pitchFamily="18" charset="0"/>
                                          </a:rPr>
                                        </m:ctrlPr>
                                      </m:sSubPr>
                                      <m:e>
                                        <m:acc>
                                          <m:accPr>
                                            <m:chr m:val="̂"/>
                                            <m:ctrlPr>
                                              <a:rPr lang="en-AU" sz="1800" i="1">
                                                <a:latin typeface="Cambria Math" panose="02040503050406030204" pitchFamily="18" charset="0"/>
                                              </a:rPr>
                                            </m:ctrlPr>
                                          </m:accPr>
                                          <m:e>
                                            <m:r>
                                              <a:rPr lang="en-AU" sz="1800" i="1">
                                                <a:latin typeface="Cambria Math" panose="02040503050406030204" pitchFamily="18" charset="0"/>
                                              </a:rPr>
                                              <m:t>𝑦</m:t>
                                            </m:r>
                                          </m:e>
                                        </m:acc>
                                      </m:e>
                                      <m:sub>
                                        <m:r>
                                          <a:rPr lang="en-AU" sz="1800" i="1">
                                            <a:latin typeface="Cambria Math" panose="02040503050406030204" pitchFamily="18" charset="0"/>
                                          </a:rPr>
                                          <m:t>𝑙</m:t>
                                        </m:r>
                                      </m:sub>
                                    </m:sSub>
                                    <m:r>
                                      <a:rPr lang="en-AU" sz="1800" i="1">
                                        <a:latin typeface="Cambria Math" panose="02040503050406030204" pitchFamily="18" charset="0"/>
                                      </a:rPr>
                                      <m:t>.</m:t>
                                    </m:r>
                                    <m:sSub>
                                      <m:sSubPr>
                                        <m:ctrlPr>
                                          <a:rPr lang="en-AU" sz="1800" i="1">
                                            <a:latin typeface="Cambria Math" panose="02040503050406030204" pitchFamily="18" charset="0"/>
                                          </a:rPr>
                                        </m:ctrlPr>
                                      </m:sSubPr>
                                      <m:e>
                                        <m:r>
                                          <a:rPr lang="en-AU" sz="1800" i="1">
                                            <a:latin typeface="Cambria Math" panose="02040503050406030204" pitchFamily="18" charset="0"/>
                                          </a:rPr>
                                          <m:t>𝑑</m:t>
                                        </m:r>
                                      </m:e>
                                      <m:sub>
                                        <m:r>
                                          <a:rPr lang="en-AU" sz="1800" i="1">
                                            <a:latin typeface="Cambria Math" panose="02040503050406030204" pitchFamily="18" charset="0"/>
                                          </a:rPr>
                                          <m:t>𝑙</m:t>
                                        </m:r>
                                      </m:sub>
                                    </m:sSub>
                                  </m:e>
                                </m:d>
                              </m:e>
                            </m:d>
                          </m:e>
                        </m:func>
                      </m:e>
                    </m:nary>
                  </m:oMath>
                </a14:m>
                <a:endParaRPr lang="en-AU" dirty="0"/>
              </a:p>
              <a:p>
                <a:endParaRPr lang="en-AU" dirty="0"/>
              </a:p>
            </p:txBody>
          </p:sp>
        </mc:Choice>
        <mc:Fallback>
          <p:sp>
            <p:nvSpPr>
              <p:cNvPr id="3" name="Content Placeholder 2">
                <a:extLst>
                  <a:ext uri="{FF2B5EF4-FFF2-40B4-BE49-F238E27FC236}">
                    <a16:creationId xmlns:a16="http://schemas.microsoft.com/office/drawing/2014/main" id="{7A93D6BB-D75D-4E88-E361-A371F9BAB50D}"/>
                  </a:ext>
                </a:extLst>
              </p:cNvPr>
              <p:cNvSpPr>
                <a:spLocks noGrp="1" noRot="1" noChangeAspect="1" noMove="1" noResize="1" noEditPoints="1" noAdjustHandles="1" noChangeArrowheads="1" noChangeShapeType="1" noTextEdit="1"/>
              </p:cNvSpPr>
              <p:nvPr>
                <p:ph idx="1"/>
              </p:nvPr>
            </p:nvSpPr>
            <p:spPr>
              <a:blipFill>
                <a:blip r:embed="rId3"/>
                <a:stretch>
                  <a:fillRect l="-142" t="-11303" b="-6907"/>
                </a:stretch>
              </a:blipFill>
            </p:spPr>
            <p:txBody>
              <a:bodyPr/>
              <a:lstStyle/>
              <a:p>
                <a:r>
                  <a:rPr lang="en-AU">
                    <a:noFill/>
                  </a:rPr>
                  <a:t> </a:t>
                </a:r>
              </a:p>
            </p:txBody>
          </p:sp>
        </mc:Fallback>
      </mc:AlternateContent>
    </p:spTree>
    <p:extLst>
      <p:ext uri="{BB962C8B-B14F-4D97-AF65-F5344CB8AC3E}">
        <p14:creationId xmlns:p14="http://schemas.microsoft.com/office/powerpoint/2010/main" val="2389547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9F741-6767-0C18-BB90-105B12C3E0F2}"/>
              </a:ext>
            </a:extLst>
          </p:cNvPr>
          <p:cNvSpPr>
            <a:spLocks noGrp="1"/>
          </p:cNvSpPr>
          <p:nvPr>
            <p:ph type="title"/>
          </p:nvPr>
        </p:nvSpPr>
        <p:spPr/>
        <p:txBody>
          <a:bodyPr/>
          <a:lstStyle/>
          <a:p>
            <a:r>
              <a:rPr lang="en-AU" dirty="0"/>
              <a:t>Model Validation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2022AE3-A0E1-FDA8-599C-A0DAAE444ED4}"/>
                  </a:ext>
                </a:extLst>
              </p:cNvPr>
              <p:cNvSpPr>
                <a:spLocks noGrp="1"/>
              </p:cNvSpPr>
              <p:nvPr>
                <p:ph idx="1"/>
              </p:nvPr>
            </p:nvSpPr>
            <p:spPr>
              <a:xfrm>
                <a:off x="677334" y="2160589"/>
                <a:ext cx="8596668" cy="4483279"/>
              </a:xfrm>
            </p:spPr>
            <p:txBody>
              <a:bodyPr>
                <a:normAutofit/>
              </a:bodyPr>
              <a:lstStyle/>
              <a:p>
                <a:r>
                  <a:rPr lang="en-AU" dirty="0"/>
                  <a:t>Approximation ratio as an optimality metric</a:t>
                </a:r>
              </a:p>
              <a:p>
                <a:pPr marL="0" indent="0">
                  <a:buNone/>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𝐴𝑅</m:t>
                      </m:r>
                      <m:r>
                        <a:rPr lang="en-AU" b="0" i="1" smtClean="0">
                          <a:latin typeface="Cambria Math" panose="02040503050406030204" pitchFamily="18" charset="0"/>
                        </a:rPr>
                        <m:t>=</m:t>
                      </m:r>
                      <m:f>
                        <m:fPr>
                          <m:ctrlPr>
                            <a:rPr lang="en-AU" b="0" i="1" smtClean="0">
                              <a:latin typeface="Cambria Math" panose="02040503050406030204" pitchFamily="18" charset="0"/>
                            </a:rPr>
                          </m:ctrlPr>
                        </m:fPr>
                        <m:num>
                          <m:r>
                            <a:rPr lang="en-AU" b="0" i="1" smtClean="0">
                              <a:latin typeface="Cambria Math" panose="02040503050406030204" pitchFamily="18" charset="0"/>
                            </a:rPr>
                            <m:t>1</m:t>
                          </m:r>
                        </m:num>
                        <m:den>
                          <m:r>
                            <a:rPr lang="en-AU" b="0" i="1" smtClean="0">
                              <a:latin typeface="Cambria Math" panose="02040503050406030204" pitchFamily="18" charset="0"/>
                            </a:rPr>
                            <m:t>𝑆</m:t>
                          </m:r>
                        </m:den>
                      </m:f>
                      <m:nary>
                        <m:naryPr>
                          <m:chr m:val="∑"/>
                          <m:ctrlPr>
                            <a:rPr lang="en-AU" b="0" i="1" smtClean="0">
                              <a:latin typeface="Cambria Math" panose="02040503050406030204" pitchFamily="18" charset="0"/>
                            </a:rPr>
                          </m:ctrlPr>
                        </m:naryPr>
                        <m:sub>
                          <m:r>
                            <m:rPr>
                              <m:brk m:alnAt="23"/>
                            </m:rPr>
                            <a:rPr lang="en-AU" b="0" i="1" smtClean="0">
                              <a:latin typeface="Cambria Math" panose="02040503050406030204" pitchFamily="18" charset="0"/>
                            </a:rPr>
                            <m:t>𝑙</m:t>
                          </m:r>
                          <m:r>
                            <a:rPr lang="en-AU" b="0" i="1" smtClean="0">
                              <a:latin typeface="Cambria Math" panose="02040503050406030204" pitchFamily="18" charset="0"/>
                            </a:rPr>
                            <m:t>=1</m:t>
                          </m:r>
                        </m:sub>
                        <m:sup>
                          <m:r>
                            <a:rPr lang="en-AU" b="0" i="1" smtClean="0">
                              <a:latin typeface="Cambria Math" panose="02040503050406030204" pitchFamily="18" charset="0"/>
                            </a:rPr>
                            <m:t>𝑆</m:t>
                          </m:r>
                        </m:sup>
                        <m:e>
                          <m:func>
                            <m:funcPr>
                              <m:ctrlPr>
                                <a:rPr lang="en-AU" b="0" i="1" smtClean="0">
                                  <a:latin typeface="Cambria Math" panose="02040503050406030204" pitchFamily="18" charset="0"/>
                                </a:rPr>
                              </m:ctrlPr>
                            </m:funcPr>
                            <m:fName>
                              <m:r>
                                <m:rPr>
                                  <m:sty m:val="p"/>
                                </m:rPr>
                                <a:rPr lang="en-AU" b="0" i="0" smtClean="0">
                                  <a:latin typeface="Cambria Math" panose="02040503050406030204" pitchFamily="18" charset="0"/>
                                </a:rPr>
                                <m:t>max</m:t>
                              </m:r>
                            </m:fName>
                            <m:e>
                              <m:d>
                                <m:dPr>
                                  <m:ctrlPr>
                                    <a:rPr lang="en-AU" b="0" i="1" smtClean="0">
                                      <a:latin typeface="Cambria Math" panose="02040503050406030204" pitchFamily="18" charset="0"/>
                                    </a:rPr>
                                  </m:ctrlPr>
                                </m:dPr>
                                <m:e>
                                  <m:f>
                                    <m:fPr>
                                      <m:ctrlPr>
                                        <a:rPr lang="en-AU" b="0" i="1" smtClean="0">
                                          <a:latin typeface="Cambria Math" panose="02040503050406030204" pitchFamily="18" charset="0"/>
                                        </a:rPr>
                                      </m:ctrlPr>
                                    </m:fPr>
                                    <m:num>
                                      <m:r>
                                        <a:rPr lang="en-AU" b="0" i="1" smtClean="0">
                                          <a:latin typeface="Cambria Math" panose="02040503050406030204" pitchFamily="18" charset="0"/>
                                        </a:rPr>
                                        <m:t>𝑓</m:t>
                                      </m:r>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acc>
                                            <m:accPr>
                                              <m:chr m:val="̂"/>
                                              <m:ctrlPr>
                                                <a:rPr lang="en-AU" b="0" i="1" smtClean="0">
                                                  <a:latin typeface="Cambria Math" panose="02040503050406030204" pitchFamily="18" charset="0"/>
                                                </a:rPr>
                                              </m:ctrlPr>
                                            </m:accPr>
                                            <m:e>
                                              <m:r>
                                                <a:rPr lang="en-AU" b="0" i="1" smtClean="0">
                                                  <a:latin typeface="Cambria Math" panose="02040503050406030204" pitchFamily="18" charset="0"/>
                                                </a:rPr>
                                                <m:t>𝑦</m:t>
                                              </m:r>
                                            </m:e>
                                          </m:acc>
                                        </m:e>
                                        <m:sub>
                                          <m:r>
                                            <a:rPr lang="en-AU" b="0" i="1" smtClean="0">
                                              <a:latin typeface="Cambria Math" panose="02040503050406030204" pitchFamily="18" charset="0"/>
                                            </a:rPr>
                                            <m:t>𝑙</m:t>
                                          </m:r>
                                        </m:sub>
                                      </m:sSub>
                                      <m:r>
                                        <a:rPr lang="en-AU" b="0" i="1" smtClean="0">
                                          <a:latin typeface="Cambria Math" panose="02040503050406030204" pitchFamily="18" charset="0"/>
                                        </a:rPr>
                                        <m:t>)</m:t>
                                      </m:r>
                                    </m:num>
                                    <m:den>
                                      <m:r>
                                        <a:rPr lang="en-AU" b="0" i="1" smtClean="0">
                                          <a:latin typeface="Cambria Math" panose="02040503050406030204" pitchFamily="18" charset="0"/>
                                        </a:rPr>
                                        <m:t>𝑓</m:t>
                                      </m:r>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𝑦</m:t>
                                          </m:r>
                                        </m:e>
                                        <m:sub>
                                          <m:r>
                                            <a:rPr lang="en-AU" b="0" i="1" smtClean="0">
                                              <a:latin typeface="Cambria Math" panose="02040503050406030204" pitchFamily="18" charset="0"/>
                                            </a:rPr>
                                            <m:t>𝑙</m:t>
                                          </m:r>
                                        </m:sub>
                                      </m:sSub>
                                      <m:r>
                                        <a:rPr lang="en-AU" b="0" i="1" smtClean="0">
                                          <a:latin typeface="Cambria Math" panose="02040503050406030204" pitchFamily="18" charset="0"/>
                                        </a:rPr>
                                        <m:t>)</m:t>
                                      </m:r>
                                    </m:den>
                                  </m:f>
                                  <m:r>
                                    <a:rPr lang="en-AU" b="0" i="1" smtClean="0">
                                      <a:latin typeface="Cambria Math" panose="02040503050406030204" pitchFamily="18" charset="0"/>
                                    </a:rPr>
                                    <m:t>,</m:t>
                                  </m:r>
                                  <m:f>
                                    <m:fPr>
                                      <m:ctrlPr>
                                        <a:rPr lang="en-AU" i="1">
                                          <a:latin typeface="Cambria Math" panose="02040503050406030204" pitchFamily="18" charset="0"/>
                                        </a:rPr>
                                      </m:ctrlPr>
                                    </m:fPr>
                                    <m:num>
                                      <m:r>
                                        <a:rPr lang="en-AU" b="0" i="1" smtClean="0">
                                          <a:latin typeface="Cambria Math" panose="02040503050406030204" pitchFamily="18" charset="0"/>
                                        </a:rPr>
                                        <m:t>𝑓</m:t>
                                      </m:r>
                                      <m:r>
                                        <a:rPr lang="en-AU" i="1" smtClean="0">
                                          <a:latin typeface="Cambria Math" panose="02040503050406030204" pitchFamily="18" charset="0"/>
                                        </a:rPr>
                                        <m:t> </m:t>
                                      </m:r>
                                      <m:r>
                                        <a:rPr lang="en-AU" i="1">
                                          <a:latin typeface="Cambria Math" panose="02040503050406030204" pitchFamily="18" charset="0"/>
                                        </a:rPr>
                                        <m:t>(</m:t>
                                      </m:r>
                                      <m:sSub>
                                        <m:sSubPr>
                                          <m:ctrlPr>
                                            <a:rPr lang="en-AU" i="1">
                                              <a:latin typeface="Cambria Math" panose="02040503050406030204" pitchFamily="18" charset="0"/>
                                            </a:rPr>
                                          </m:ctrlPr>
                                        </m:sSubPr>
                                        <m:e>
                                          <m:r>
                                            <a:rPr lang="en-AU" b="0" i="1" smtClean="0">
                                              <a:latin typeface="Cambria Math" panose="02040503050406030204" pitchFamily="18" charset="0"/>
                                            </a:rPr>
                                            <m:t>𝑦</m:t>
                                          </m:r>
                                        </m:e>
                                        <m:sub>
                                          <m:r>
                                            <a:rPr lang="en-AU" b="0" i="1" smtClean="0">
                                              <a:latin typeface="Cambria Math" panose="02040503050406030204" pitchFamily="18" charset="0"/>
                                            </a:rPr>
                                            <m:t>𝑙</m:t>
                                          </m:r>
                                        </m:sub>
                                      </m:sSub>
                                      <m:r>
                                        <a:rPr lang="en-AU" i="1">
                                          <a:latin typeface="Cambria Math" panose="02040503050406030204" pitchFamily="18" charset="0"/>
                                        </a:rPr>
                                        <m:t>)</m:t>
                                      </m:r>
                                    </m:num>
                                    <m:den>
                                      <m:r>
                                        <a:rPr lang="en-AU" b="0" i="1" smtClean="0">
                                          <a:latin typeface="Cambria Math" panose="02040503050406030204" pitchFamily="18" charset="0"/>
                                        </a:rPr>
                                        <m:t>𝑓</m:t>
                                      </m:r>
                                      <m:r>
                                        <a:rPr lang="en-AU" b="0" i="1" smtClean="0">
                                          <a:latin typeface="Cambria Math" panose="02040503050406030204" pitchFamily="18" charset="0"/>
                                        </a:rPr>
                                        <m:t> (</m:t>
                                      </m:r>
                                      <m:sSub>
                                        <m:sSubPr>
                                          <m:ctrlPr>
                                            <a:rPr lang="en-AU" i="1">
                                              <a:latin typeface="Cambria Math" panose="02040503050406030204" pitchFamily="18" charset="0"/>
                                            </a:rPr>
                                          </m:ctrlPr>
                                        </m:sSubPr>
                                        <m:e>
                                          <m:acc>
                                            <m:accPr>
                                              <m:chr m:val="̂"/>
                                              <m:ctrlPr>
                                                <a:rPr lang="en-AU" i="1">
                                                  <a:latin typeface="Cambria Math" panose="02040503050406030204" pitchFamily="18" charset="0"/>
                                                </a:rPr>
                                              </m:ctrlPr>
                                            </m:accPr>
                                            <m:e>
                                              <m:r>
                                                <a:rPr lang="en-AU" i="1">
                                                  <a:latin typeface="Cambria Math" panose="02040503050406030204" pitchFamily="18" charset="0"/>
                                                </a:rPr>
                                                <m:t>𝑦</m:t>
                                              </m:r>
                                            </m:e>
                                          </m:acc>
                                        </m:e>
                                        <m:sub>
                                          <m:r>
                                            <a:rPr lang="en-AU" i="1">
                                              <a:latin typeface="Cambria Math" panose="02040503050406030204" pitchFamily="18" charset="0"/>
                                            </a:rPr>
                                            <m:t>𝑙</m:t>
                                          </m:r>
                                        </m:sub>
                                      </m:sSub>
                                      <m:r>
                                        <a:rPr lang="en-AU" i="1">
                                          <a:latin typeface="Cambria Math" panose="02040503050406030204" pitchFamily="18" charset="0"/>
                                        </a:rPr>
                                        <m:t>)</m:t>
                                      </m:r>
                                    </m:den>
                                  </m:f>
                                </m:e>
                              </m:d>
                            </m:e>
                          </m:func>
                        </m:e>
                      </m:nary>
                    </m:oMath>
                  </m:oMathPara>
                </a14:m>
                <a:endParaRPr lang="en-AU" dirty="0"/>
              </a:p>
              <a:p>
                <a:r>
                  <a:rPr lang="en-AU" dirty="0"/>
                  <a:t>Choose unconstrained model to minimise </a:t>
                </a:r>
                <a14:m>
                  <m:oMath xmlns:m="http://schemas.openxmlformats.org/officeDocument/2006/math">
                    <m:r>
                      <a:rPr lang="en-AU" b="0" i="1" smtClean="0">
                        <a:latin typeface="Cambria Math" panose="02040503050406030204" pitchFamily="18" charset="0"/>
                      </a:rPr>
                      <m:t>𝐴𝑅</m:t>
                    </m:r>
                  </m:oMath>
                </a14:m>
                <a:r>
                  <a:rPr lang="en-AU" dirty="0"/>
                  <a:t> on validation set. </a:t>
                </a:r>
              </a:p>
              <a:p>
                <a:r>
                  <a:rPr lang="en-AU" dirty="0"/>
                  <a:t>Difficult to select models which balance optimality against constraint satisfaction.</a:t>
                </a:r>
              </a:p>
              <a:p>
                <a:r>
                  <a:rPr lang="en-AU" dirty="0"/>
                  <a:t>Introduce the </a:t>
                </a:r>
                <a14:m>
                  <m:oMath xmlns:m="http://schemas.openxmlformats.org/officeDocument/2006/math">
                    <m:r>
                      <a:rPr lang="en-AU" b="0" i="1" smtClean="0">
                        <a:latin typeface="Cambria Math" panose="02040503050406030204" pitchFamily="18" charset="0"/>
                      </a:rPr>
                      <m:t>𝜇</m:t>
                    </m:r>
                  </m:oMath>
                </a14:m>
                <a:r>
                  <a:rPr lang="en-AU" dirty="0"/>
                  <a:t>-Loss </a:t>
                </a:r>
              </a:p>
              <a:p>
                <a:pPr marL="0" indent="0">
                  <a:buNone/>
                </a:pPr>
                <a14:m>
                  <m:oMathPara xmlns:m="http://schemas.openxmlformats.org/officeDocument/2006/math">
                    <m:oMathParaPr>
                      <m:jc m:val="centerGroup"/>
                    </m:oMathParaPr>
                    <m:oMath xmlns:m="http://schemas.openxmlformats.org/officeDocument/2006/math">
                      <m:sSub>
                        <m:sSubPr>
                          <m:ctrlPr>
                            <a:rPr lang="en-AU" b="0" i="1" smtClean="0">
                              <a:latin typeface="Cambria Math" panose="02040503050406030204" pitchFamily="18" charset="0"/>
                              <a:ea typeface="Times New Roman" panose="02020603050405020304" pitchFamily="18" charset="0"/>
                              <a:cs typeface="Times New Roman" panose="02020603050405020304" pitchFamily="18" charset="0"/>
                            </a:rPr>
                          </m:ctrlPr>
                        </m:sSubPr>
                        <m:e>
                          <m:r>
                            <a:rPr lang="en-AU" i="1">
                              <a:latin typeface="Cambria Math" panose="02040503050406030204" pitchFamily="18" charset="0"/>
                              <a:ea typeface="Times New Roman" panose="02020603050405020304" pitchFamily="18" charset="0"/>
                              <a:cs typeface="Times New Roman" panose="02020603050405020304" pitchFamily="18" charset="0"/>
                            </a:rPr>
                            <m:t>ℒ</m:t>
                          </m:r>
                        </m:e>
                        <m:sub>
                          <m:r>
                            <a:rPr lang="en-AU" b="0" i="1" smtClean="0">
                              <a:latin typeface="Cambria Math" panose="02040503050406030204" pitchFamily="18" charset="0"/>
                              <a:ea typeface="Times New Roman" panose="02020603050405020304" pitchFamily="18" charset="0"/>
                              <a:cs typeface="Times New Roman" panose="02020603050405020304" pitchFamily="18" charset="0"/>
                            </a:rPr>
                            <m:t>𝜇</m:t>
                          </m:r>
                        </m:sub>
                      </m:sSub>
                      <m:r>
                        <a:rPr lang="en-AU" b="0" i="1" smtClean="0">
                          <a:latin typeface="Cambria Math" panose="02040503050406030204" pitchFamily="18" charset="0"/>
                          <a:ea typeface="Times New Roman" panose="02020603050405020304" pitchFamily="18" charset="0"/>
                          <a:cs typeface="Times New Roman" panose="02020603050405020304" pitchFamily="18" charset="0"/>
                        </a:rPr>
                        <m:t>=</m:t>
                      </m:r>
                      <m:nary>
                        <m:naryPr>
                          <m:chr m:val="∑"/>
                          <m:ctrlPr>
                            <a:rPr lang="en-AU"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AU" sz="1800" b="0" i="1" smtClean="0">
                              <a:effectLst/>
                              <a:latin typeface="Cambria Math" panose="02040503050406030204" pitchFamily="18" charset="0"/>
                              <a:ea typeface="Times New Roman" panose="02020603050405020304" pitchFamily="18" charset="0"/>
                              <a:cs typeface="Times New Roman" panose="02020603050405020304" pitchFamily="18" charset="0"/>
                            </a:rPr>
                            <m:t>𝑙</m:t>
                          </m:r>
                          <m:r>
                            <a:rPr lang="en-AU" sz="1800"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AU" sz="1800" b="0" i="1" smtClean="0">
                              <a:effectLst/>
                              <a:latin typeface="Cambria Math" panose="02040503050406030204" pitchFamily="18" charset="0"/>
                              <a:ea typeface="Times New Roman" panose="02020603050405020304" pitchFamily="18" charset="0"/>
                              <a:cs typeface="Times New Roman" panose="02020603050405020304" pitchFamily="18" charset="0"/>
                            </a:rPr>
                            <m:t>𝑆</m:t>
                          </m:r>
                        </m:sup>
                        <m:e>
                          <m:r>
                            <a:rPr lang="en-AU" i="1">
                              <a:latin typeface="Cambria Math" panose="02040503050406030204" pitchFamily="18" charset="0"/>
                              <a:ea typeface="Times New Roman" panose="02020603050405020304" pitchFamily="18" charset="0"/>
                              <a:cs typeface="Times New Roman" panose="02020603050405020304" pitchFamily="18" charset="0"/>
                            </a:rPr>
                            <m:t>ℒ</m:t>
                          </m:r>
                          <m:d>
                            <m:dPr>
                              <m:ctrlPr>
                                <a:rPr lang="en-AU" i="1">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AU" i="1">
                                      <a:latin typeface="Cambria Math" panose="02040503050406030204" pitchFamily="18" charset="0"/>
                                      <a:cs typeface="Times New Roman" panose="02020603050405020304" pitchFamily="18" charset="0"/>
                                    </a:rPr>
                                  </m:ctrlPr>
                                </m:sSubPr>
                                <m:e>
                                  <m:acc>
                                    <m:accPr>
                                      <m:chr m:val="̂"/>
                                      <m:ctrlPr>
                                        <a:rPr lang="en-AU" i="1">
                                          <a:latin typeface="Cambria Math" panose="02040503050406030204" pitchFamily="18" charset="0"/>
                                          <a:cs typeface="Times New Roman" panose="02020603050405020304" pitchFamily="18" charset="0"/>
                                        </a:rPr>
                                      </m:ctrlPr>
                                    </m:accPr>
                                    <m:e>
                                      <m:r>
                                        <a:rPr lang="en-AU" i="1">
                                          <a:latin typeface="Cambria Math" panose="02040503050406030204" pitchFamily="18" charset="0"/>
                                          <a:cs typeface="Times New Roman" panose="02020603050405020304" pitchFamily="18" charset="0"/>
                                        </a:rPr>
                                        <m:t>𝑦</m:t>
                                      </m:r>
                                    </m:e>
                                  </m:acc>
                                </m:e>
                                <m:sub>
                                  <m:r>
                                    <a:rPr lang="en-AU" i="1">
                                      <a:latin typeface="Cambria Math" panose="02040503050406030204" pitchFamily="18" charset="0"/>
                                      <a:cs typeface="Times New Roman" panose="02020603050405020304" pitchFamily="18" charset="0"/>
                                    </a:rPr>
                                    <m:t>𝑙</m:t>
                                  </m:r>
                                </m:sub>
                              </m:sSub>
                              <m:r>
                                <a:rPr lang="en-AU" i="1">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AU" i="1">
                                      <a:latin typeface="Cambria Math" panose="02040503050406030204" pitchFamily="18" charset="0"/>
                                      <a:ea typeface="Times New Roman" panose="02020603050405020304" pitchFamily="18" charset="0"/>
                                      <a:cs typeface="Times New Roman" panose="02020603050405020304" pitchFamily="18" charset="0"/>
                                    </a:rPr>
                                  </m:ctrlPr>
                                </m:sSubPr>
                                <m:e>
                                  <m:r>
                                    <a:rPr lang="en-AU" i="1">
                                      <a:latin typeface="Cambria Math" panose="02040503050406030204" pitchFamily="18" charset="0"/>
                                      <a:ea typeface="Times New Roman" panose="02020603050405020304" pitchFamily="18" charset="0"/>
                                      <a:cs typeface="Times New Roman" panose="02020603050405020304" pitchFamily="18" charset="0"/>
                                    </a:rPr>
                                    <m:t>𝑦</m:t>
                                  </m:r>
                                </m:e>
                                <m:sub>
                                  <m:r>
                                    <a:rPr lang="en-AU" i="1">
                                      <a:latin typeface="Cambria Math" panose="02040503050406030204" pitchFamily="18" charset="0"/>
                                      <a:ea typeface="Times New Roman" panose="02020603050405020304" pitchFamily="18" charset="0"/>
                                      <a:cs typeface="Times New Roman" panose="02020603050405020304" pitchFamily="18" charset="0"/>
                                    </a:rPr>
                                    <m:t>𝑙</m:t>
                                  </m:r>
                                </m:sub>
                              </m:sSub>
                            </m:e>
                          </m:d>
                        </m:e>
                      </m:nary>
                      <m:r>
                        <a:rPr lang="en-AU" b="0" i="1" smtClean="0">
                          <a:latin typeface="Cambria Math" panose="02040503050406030204" pitchFamily="18" charset="0"/>
                          <a:ea typeface="Times New Roman" panose="02020603050405020304" pitchFamily="18" charset="0"/>
                          <a:cs typeface="Times New Roman" panose="02020603050405020304" pitchFamily="18" charset="0"/>
                        </a:rPr>
                        <m:t>+</m:t>
                      </m:r>
                      <m:r>
                        <a:rPr lang="en-AU" b="0" i="1" smtClean="0">
                          <a:latin typeface="Cambria Math" panose="02040503050406030204" pitchFamily="18" charset="0"/>
                          <a:ea typeface="Times New Roman" panose="02020603050405020304" pitchFamily="18" charset="0"/>
                          <a:cs typeface="Times New Roman" panose="02020603050405020304" pitchFamily="18" charset="0"/>
                        </a:rPr>
                        <m:t>𝜇</m:t>
                      </m:r>
                      <m:nary>
                        <m:naryPr>
                          <m:chr m:val="∑"/>
                          <m:ctrlPr>
                            <a:rPr lang="en-AU" i="1">
                              <a:latin typeface="Cambria Math" panose="02040503050406030204" pitchFamily="18" charset="0"/>
                              <a:ea typeface="Times New Roman" panose="02020603050405020304" pitchFamily="18" charset="0"/>
                              <a:cs typeface="Times New Roman" panose="02020603050405020304" pitchFamily="18" charset="0"/>
                            </a:rPr>
                          </m:ctrlPr>
                        </m:naryPr>
                        <m:sub>
                          <m:r>
                            <a:rPr lang="en-AU" b="0" i="1" smtClean="0">
                              <a:latin typeface="Cambria Math" panose="02040503050406030204" pitchFamily="18" charset="0"/>
                              <a:ea typeface="Times New Roman" panose="02020603050405020304" pitchFamily="18" charset="0"/>
                              <a:cs typeface="Times New Roman" panose="02020603050405020304" pitchFamily="18" charset="0"/>
                            </a:rPr>
                            <m:t>𝑙</m:t>
                          </m:r>
                          <m:r>
                            <a:rPr lang="en-AU" i="1">
                              <a:latin typeface="Cambria Math" panose="02040503050406030204" pitchFamily="18" charset="0"/>
                              <a:ea typeface="Times New Roman" panose="02020603050405020304" pitchFamily="18" charset="0"/>
                              <a:cs typeface="Times New Roman" panose="02020603050405020304" pitchFamily="18" charset="0"/>
                            </a:rPr>
                            <m:t>=1</m:t>
                          </m:r>
                        </m:sub>
                        <m:sup>
                          <m:r>
                            <a:rPr lang="en-AU" b="0" i="1" smtClean="0">
                              <a:latin typeface="Cambria Math" panose="02040503050406030204" pitchFamily="18" charset="0"/>
                              <a:ea typeface="Times New Roman" panose="02020603050405020304" pitchFamily="18" charset="0"/>
                              <a:cs typeface="Times New Roman" panose="02020603050405020304" pitchFamily="18" charset="0"/>
                            </a:rPr>
                            <m:t>𝑆</m:t>
                          </m:r>
                        </m:sup>
                        <m:e>
                          <m:r>
                            <a:rPr lang="en-AU" i="1">
                              <a:latin typeface="Cambria Math" panose="02040503050406030204" pitchFamily="18" charset="0"/>
                            </a:rPr>
                            <m:t>𝑔</m:t>
                          </m:r>
                          <m:d>
                            <m:dPr>
                              <m:ctrlPr>
                                <a:rPr lang="en-AU" i="1">
                                  <a:latin typeface="Cambria Math" panose="02040503050406030204" pitchFamily="18" charset="0"/>
                                </a:rPr>
                              </m:ctrlPr>
                            </m:dPr>
                            <m:e>
                              <m:sSub>
                                <m:sSubPr>
                                  <m:ctrlPr>
                                    <a:rPr lang="en-AU" i="1">
                                      <a:latin typeface="Cambria Math" panose="02040503050406030204" pitchFamily="18" charset="0"/>
                                    </a:rPr>
                                  </m:ctrlPr>
                                </m:sSubPr>
                                <m:e>
                                  <m:acc>
                                    <m:accPr>
                                      <m:chr m:val="̂"/>
                                      <m:ctrlPr>
                                        <a:rPr lang="en-AU" i="1">
                                          <a:latin typeface="Cambria Math" panose="02040503050406030204" pitchFamily="18" charset="0"/>
                                        </a:rPr>
                                      </m:ctrlPr>
                                    </m:accPr>
                                    <m:e>
                                      <m:r>
                                        <a:rPr lang="en-AU" i="1">
                                          <a:latin typeface="Cambria Math" panose="02040503050406030204" pitchFamily="18" charset="0"/>
                                        </a:rPr>
                                        <m:t>𝑦</m:t>
                                      </m:r>
                                    </m:e>
                                  </m:acc>
                                </m:e>
                                <m:sub>
                                  <m:r>
                                    <a:rPr lang="en-AU" i="1">
                                      <a:latin typeface="Cambria Math" panose="02040503050406030204" pitchFamily="18" charset="0"/>
                                    </a:rPr>
                                    <m:t>𝑙</m:t>
                                  </m:r>
                                </m:sub>
                              </m:sSub>
                              <m:r>
                                <a:rPr lang="en-AU" i="1">
                                  <a:latin typeface="Cambria Math" panose="02040503050406030204" pitchFamily="18" charset="0"/>
                                </a:rPr>
                                <m:t>.</m:t>
                              </m:r>
                              <m:sSub>
                                <m:sSubPr>
                                  <m:ctrlPr>
                                    <a:rPr lang="en-AU" i="1">
                                      <a:latin typeface="Cambria Math" panose="02040503050406030204" pitchFamily="18" charset="0"/>
                                    </a:rPr>
                                  </m:ctrlPr>
                                </m:sSubPr>
                                <m:e>
                                  <m:r>
                                    <a:rPr lang="en-AU" i="1">
                                      <a:latin typeface="Cambria Math" panose="02040503050406030204" pitchFamily="18" charset="0"/>
                                    </a:rPr>
                                    <m:t>𝑑</m:t>
                                  </m:r>
                                </m:e>
                                <m:sub>
                                  <m:r>
                                    <a:rPr lang="en-AU" i="1">
                                      <a:latin typeface="Cambria Math" panose="02040503050406030204" pitchFamily="18" charset="0"/>
                                    </a:rPr>
                                    <m:t>𝑙</m:t>
                                  </m:r>
                                </m:sub>
                              </m:sSub>
                            </m:e>
                          </m:d>
                        </m:e>
                      </m:nary>
                    </m:oMath>
                  </m:oMathPara>
                </a14:m>
                <a:endParaRPr lang="en-AU" dirty="0"/>
              </a:p>
              <a:p>
                <a:r>
                  <a:rPr lang="en-AU" dirty="0"/>
                  <a:t>Choose LDF models to minimise </a:t>
                </a:r>
                <a14:m>
                  <m:oMath xmlns:m="http://schemas.openxmlformats.org/officeDocument/2006/math">
                    <m:r>
                      <a:rPr lang="en-AU" b="0" i="1" smtClean="0">
                        <a:latin typeface="Cambria Math" panose="02040503050406030204" pitchFamily="18" charset="0"/>
                      </a:rPr>
                      <m:t>1</m:t>
                    </m:r>
                  </m:oMath>
                </a14:m>
                <a:r>
                  <a:rPr lang="en-AU" dirty="0"/>
                  <a:t>-loss on validation set</a:t>
                </a:r>
              </a:p>
            </p:txBody>
          </p:sp>
        </mc:Choice>
        <mc:Fallback>
          <p:sp>
            <p:nvSpPr>
              <p:cNvPr id="3" name="Content Placeholder 2">
                <a:extLst>
                  <a:ext uri="{FF2B5EF4-FFF2-40B4-BE49-F238E27FC236}">
                    <a16:creationId xmlns:a16="http://schemas.microsoft.com/office/drawing/2014/main" id="{D2022AE3-A0E1-FDA8-599C-A0DAAE444ED4}"/>
                  </a:ext>
                </a:extLst>
              </p:cNvPr>
              <p:cNvSpPr>
                <a:spLocks noGrp="1" noRot="1" noChangeAspect="1" noMove="1" noResize="1" noEditPoints="1" noAdjustHandles="1" noChangeArrowheads="1" noChangeShapeType="1" noTextEdit="1"/>
              </p:cNvSpPr>
              <p:nvPr>
                <p:ph idx="1"/>
              </p:nvPr>
            </p:nvSpPr>
            <p:spPr>
              <a:xfrm>
                <a:off x="677334" y="2160589"/>
                <a:ext cx="8596668" cy="4483279"/>
              </a:xfrm>
              <a:blipFill>
                <a:blip r:embed="rId3"/>
                <a:stretch>
                  <a:fillRect l="-142" t="-815"/>
                </a:stretch>
              </a:blipFill>
            </p:spPr>
            <p:txBody>
              <a:bodyPr/>
              <a:lstStyle/>
              <a:p>
                <a:r>
                  <a:rPr lang="en-AU">
                    <a:noFill/>
                  </a:rPr>
                  <a:t> </a:t>
                </a:r>
              </a:p>
            </p:txBody>
          </p:sp>
        </mc:Fallback>
      </mc:AlternateContent>
    </p:spTree>
    <p:extLst>
      <p:ext uri="{BB962C8B-B14F-4D97-AF65-F5344CB8AC3E}">
        <p14:creationId xmlns:p14="http://schemas.microsoft.com/office/powerpoint/2010/main" val="80055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F31A8-7857-FC73-8C19-E3C103E12FF5}"/>
              </a:ext>
            </a:extLst>
          </p:cNvPr>
          <p:cNvSpPr>
            <a:spLocks noGrp="1"/>
          </p:cNvSpPr>
          <p:nvPr>
            <p:ph type="title"/>
          </p:nvPr>
        </p:nvSpPr>
        <p:spPr>
          <a:xfrm>
            <a:off x="677334" y="609600"/>
            <a:ext cx="8596668" cy="779362"/>
          </a:xfrm>
        </p:spPr>
        <p:txBody>
          <a:bodyPr/>
          <a:lstStyle/>
          <a:p>
            <a:r>
              <a:rPr lang="en-AU" dirty="0"/>
              <a:t>Results</a:t>
            </a:r>
          </a:p>
        </p:txBody>
      </p:sp>
      <p:graphicFrame>
        <p:nvGraphicFramePr>
          <p:cNvPr id="4" name="Table 4">
            <a:extLst>
              <a:ext uri="{FF2B5EF4-FFF2-40B4-BE49-F238E27FC236}">
                <a16:creationId xmlns:a16="http://schemas.microsoft.com/office/drawing/2014/main" id="{81D8C945-FAEE-CEBC-762C-26E3BBB3CD1F}"/>
              </a:ext>
            </a:extLst>
          </p:cNvPr>
          <p:cNvGraphicFramePr>
            <a:graphicFrameLocks noGrp="1"/>
          </p:cNvGraphicFramePr>
          <p:nvPr>
            <p:ph idx="1"/>
            <p:extLst>
              <p:ext uri="{D42A27DB-BD31-4B8C-83A1-F6EECF244321}">
                <p14:modId xmlns:p14="http://schemas.microsoft.com/office/powerpoint/2010/main" val="4040744010"/>
              </p:ext>
            </p:extLst>
          </p:nvPr>
        </p:nvGraphicFramePr>
        <p:xfrm>
          <a:off x="677334" y="1388962"/>
          <a:ext cx="8596311" cy="1483360"/>
        </p:xfrm>
        <a:graphic>
          <a:graphicData uri="http://schemas.openxmlformats.org/drawingml/2006/table">
            <a:tbl>
              <a:tblPr firstRow="1" bandRow="1">
                <a:tableStyleId>{5C22544A-7EE6-4342-B048-85BDC9FD1C3A}</a:tableStyleId>
              </a:tblPr>
              <a:tblGrid>
                <a:gridCol w="2865437">
                  <a:extLst>
                    <a:ext uri="{9D8B030D-6E8A-4147-A177-3AD203B41FA5}">
                      <a16:colId xmlns:a16="http://schemas.microsoft.com/office/drawing/2014/main" val="1903136931"/>
                    </a:ext>
                  </a:extLst>
                </a:gridCol>
                <a:gridCol w="2927477">
                  <a:extLst>
                    <a:ext uri="{9D8B030D-6E8A-4147-A177-3AD203B41FA5}">
                      <a16:colId xmlns:a16="http://schemas.microsoft.com/office/drawing/2014/main" val="3239197814"/>
                    </a:ext>
                  </a:extLst>
                </a:gridCol>
                <a:gridCol w="2803397">
                  <a:extLst>
                    <a:ext uri="{9D8B030D-6E8A-4147-A177-3AD203B41FA5}">
                      <a16:colId xmlns:a16="http://schemas.microsoft.com/office/drawing/2014/main" val="1578634159"/>
                    </a:ext>
                  </a:extLst>
                </a:gridCol>
              </a:tblGrid>
              <a:tr h="370840">
                <a:tc>
                  <a:txBody>
                    <a:bodyPr/>
                    <a:lstStyle/>
                    <a:p>
                      <a:r>
                        <a:rPr lang="en-AU" dirty="0"/>
                        <a:t>Model</a:t>
                      </a:r>
                    </a:p>
                  </a:txBody>
                  <a:tcPr/>
                </a:tc>
                <a:tc>
                  <a:txBody>
                    <a:bodyPr/>
                    <a:lstStyle/>
                    <a:p>
                      <a:r>
                        <a:rPr lang="en-AU" dirty="0"/>
                        <a:t>Violation Rate (%)</a:t>
                      </a:r>
                    </a:p>
                  </a:txBody>
                  <a:tcPr/>
                </a:tc>
                <a:tc>
                  <a:txBody>
                    <a:bodyPr/>
                    <a:lstStyle/>
                    <a:p>
                      <a:r>
                        <a:rPr lang="en-AU" dirty="0"/>
                        <a:t>Approximation Ratio</a:t>
                      </a:r>
                    </a:p>
                  </a:txBody>
                  <a:tcPr/>
                </a:tc>
                <a:extLst>
                  <a:ext uri="{0D108BD9-81ED-4DB2-BD59-A6C34878D82A}">
                    <a16:rowId xmlns:a16="http://schemas.microsoft.com/office/drawing/2014/main" val="725167181"/>
                  </a:ext>
                </a:extLst>
              </a:tr>
              <a:tr h="370840">
                <a:tc>
                  <a:txBody>
                    <a:bodyPr/>
                    <a:lstStyle/>
                    <a:p>
                      <a:r>
                        <a:rPr lang="en-AU" dirty="0"/>
                        <a:t>Unconstrained</a:t>
                      </a:r>
                    </a:p>
                  </a:txBody>
                  <a:tcPr/>
                </a:tc>
                <a:tc>
                  <a:txBody>
                    <a:bodyPr/>
                    <a:lstStyle/>
                    <a:p>
                      <a:r>
                        <a:rPr lang="en-AU" dirty="0"/>
                        <a:t>84.9</a:t>
                      </a:r>
                    </a:p>
                  </a:txBody>
                  <a:tcPr/>
                </a:tc>
                <a:tc>
                  <a:txBody>
                    <a:bodyPr/>
                    <a:lstStyle/>
                    <a:p>
                      <a:r>
                        <a:rPr lang="en-AU" dirty="0"/>
                        <a:t>1.0703</a:t>
                      </a:r>
                    </a:p>
                  </a:txBody>
                  <a:tcPr/>
                </a:tc>
                <a:extLst>
                  <a:ext uri="{0D108BD9-81ED-4DB2-BD59-A6C34878D82A}">
                    <a16:rowId xmlns:a16="http://schemas.microsoft.com/office/drawing/2014/main" val="3675816440"/>
                  </a:ext>
                </a:extLst>
              </a:tr>
              <a:tr h="370840">
                <a:tc>
                  <a:txBody>
                    <a:bodyPr/>
                    <a:lstStyle/>
                    <a:p>
                      <a:r>
                        <a:rPr lang="en-AU" dirty="0"/>
                        <a:t>LDF</a:t>
                      </a:r>
                    </a:p>
                  </a:txBody>
                  <a:tcPr/>
                </a:tc>
                <a:tc>
                  <a:txBody>
                    <a:bodyPr/>
                    <a:lstStyle/>
                    <a:p>
                      <a:r>
                        <a:rPr lang="en-AU" dirty="0"/>
                        <a:t>2.1</a:t>
                      </a:r>
                    </a:p>
                  </a:txBody>
                  <a:tcPr/>
                </a:tc>
                <a:tc>
                  <a:txBody>
                    <a:bodyPr/>
                    <a:lstStyle/>
                    <a:p>
                      <a:r>
                        <a:rPr lang="en-AU" dirty="0"/>
                        <a:t>1.1811</a:t>
                      </a:r>
                    </a:p>
                  </a:txBody>
                  <a:tcPr/>
                </a:tc>
                <a:extLst>
                  <a:ext uri="{0D108BD9-81ED-4DB2-BD59-A6C34878D82A}">
                    <a16:rowId xmlns:a16="http://schemas.microsoft.com/office/drawing/2014/main" val="2186325937"/>
                  </a:ext>
                </a:extLst>
              </a:tr>
              <a:tr h="370840">
                <a:tc>
                  <a:txBody>
                    <a:bodyPr/>
                    <a:lstStyle/>
                    <a:p>
                      <a:r>
                        <a:rPr lang="en-AU" dirty="0"/>
                        <a:t>Pre-trained LDF</a:t>
                      </a:r>
                    </a:p>
                  </a:txBody>
                  <a:tcPr/>
                </a:tc>
                <a:tc>
                  <a:txBody>
                    <a:bodyPr/>
                    <a:lstStyle/>
                    <a:p>
                      <a:r>
                        <a:rPr lang="en-AU" dirty="0"/>
                        <a:t>2.9</a:t>
                      </a:r>
                    </a:p>
                  </a:txBody>
                  <a:tcPr/>
                </a:tc>
                <a:tc>
                  <a:txBody>
                    <a:bodyPr/>
                    <a:lstStyle/>
                    <a:p>
                      <a:r>
                        <a:rPr lang="en-AU" dirty="0"/>
                        <a:t>1.177</a:t>
                      </a:r>
                    </a:p>
                  </a:txBody>
                  <a:tcPr/>
                </a:tc>
                <a:extLst>
                  <a:ext uri="{0D108BD9-81ED-4DB2-BD59-A6C34878D82A}">
                    <a16:rowId xmlns:a16="http://schemas.microsoft.com/office/drawing/2014/main" val="1285394104"/>
                  </a:ext>
                </a:extLst>
              </a:tr>
            </a:tbl>
          </a:graphicData>
        </a:graphic>
      </p:graphicFrame>
      <p:sp>
        <p:nvSpPr>
          <p:cNvPr id="5" name="TextBox 4">
            <a:extLst>
              <a:ext uri="{FF2B5EF4-FFF2-40B4-BE49-F238E27FC236}">
                <a16:creationId xmlns:a16="http://schemas.microsoft.com/office/drawing/2014/main" id="{1BEC6038-5080-A544-11C7-07316DBEE581}"/>
              </a:ext>
            </a:extLst>
          </p:cNvPr>
          <p:cNvSpPr txBox="1"/>
          <p:nvPr/>
        </p:nvSpPr>
        <p:spPr>
          <a:xfrm>
            <a:off x="2199546" y="2997824"/>
            <a:ext cx="5359079" cy="369332"/>
          </a:xfrm>
          <a:prstGeom prst="rect">
            <a:avLst/>
          </a:prstGeom>
          <a:noFill/>
        </p:spPr>
        <p:txBody>
          <a:bodyPr wrap="square" rtlCol="0">
            <a:spAutoFit/>
          </a:bodyPr>
          <a:lstStyle/>
          <a:p>
            <a:pPr algn="ctr"/>
            <a:r>
              <a:rPr lang="en-AU" b="1" dirty="0"/>
              <a:t>Model Test Set Performance Comparison</a:t>
            </a:r>
          </a:p>
        </p:txBody>
      </p:sp>
      <mc:AlternateContent xmlns:mc="http://schemas.openxmlformats.org/markup-compatibility/2006">
        <mc:Choice xmlns:a14="http://schemas.microsoft.com/office/drawing/2010/main" Requires="a14">
          <p:graphicFrame>
            <p:nvGraphicFramePr>
              <p:cNvPr id="9" name="Table 6">
                <a:extLst>
                  <a:ext uri="{FF2B5EF4-FFF2-40B4-BE49-F238E27FC236}">
                    <a16:creationId xmlns:a16="http://schemas.microsoft.com/office/drawing/2014/main" id="{CF45DA83-3C30-77BC-6216-8C3E2AB6A070}"/>
                  </a:ext>
                </a:extLst>
              </p:cNvPr>
              <p:cNvGraphicFramePr>
                <a:graphicFrameLocks/>
              </p:cNvGraphicFramePr>
              <p:nvPr>
                <p:extLst>
                  <p:ext uri="{D42A27DB-BD31-4B8C-83A1-F6EECF244321}">
                    <p14:modId xmlns:p14="http://schemas.microsoft.com/office/powerpoint/2010/main" val="4134387172"/>
                  </p:ext>
                </p:extLst>
              </p:nvPr>
            </p:nvGraphicFramePr>
            <p:xfrm>
              <a:off x="282648" y="3651684"/>
              <a:ext cx="9717878" cy="2225040"/>
            </p:xfrm>
            <a:graphic>
              <a:graphicData uri="http://schemas.openxmlformats.org/drawingml/2006/table">
                <a:tbl>
                  <a:tblPr firstRow="1" bandRow="1">
                    <a:tableStyleId>{5C22544A-7EE6-4342-B048-85BDC9FD1C3A}</a:tableStyleId>
                  </a:tblPr>
                  <a:tblGrid>
                    <a:gridCol w="2521181">
                      <a:extLst>
                        <a:ext uri="{9D8B030D-6E8A-4147-A177-3AD203B41FA5}">
                          <a16:colId xmlns:a16="http://schemas.microsoft.com/office/drawing/2014/main" val="2866033197"/>
                        </a:ext>
                      </a:extLst>
                    </a:gridCol>
                    <a:gridCol w="2537994">
                      <a:extLst>
                        <a:ext uri="{9D8B030D-6E8A-4147-A177-3AD203B41FA5}">
                          <a16:colId xmlns:a16="http://schemas.microsoft.com/office/drawing/2014/main" val="551903149"/>
                        </a:ext>
                      </a:extLst>
                    </a:gridCol>
                    <a:gridCol w="2229234">
                      <a:extLst>
                        <a:ext uri="{9D8B030D-6E8A-4147-A177-3AD203B41FA5}">
                          <a16:colId xmlns:a16="http://schemas.microsoft.com/office/drawing/2014/main" val="1257078170"/>
                        </a:ext>
                      </a:extLst>
                    </a:gridCol>
                    <a:gridCol w="2429469">
                      <a:extLst>
                        <a:ext uri="{9D8B030D-6E8A-4147-A177-3AD203B41FA5}">
                          <a16:colId xmlns:a16="http://schemas.microsoft.com/office/drawing/2014/main" val="563729671"/>
                        </a:ext>
                      </a:extLst>
                    </a:gridCol>
                  </a:tblGrid>
                  <a:tr h="370840">
                    <a:tc>
                      <a:txBody>
                        <a:bodyPr/>
                        <a:lstStyle/>
                        <a:p>
                          <a14:m>
                            <m:oMathPara xmlns:m="http://schemas.openxmlformats.org/officeDocument/2006/math">
                              <m:oMathParaPr>
                                <m:jc m:val="centerGroup"/>
                              </m:oMathParaPr>
                              <m:oMath xmlns:m="http://schemas.openxmlformats.org/officeDocument/2006/math">
                                <m:r>
                                  <a:rPr lang="en-AU" b="1" i="1" smtClean="0">
                                    <a:latin typeface="Cambria Math" panose="02040503050406030204" pitchFamily="18" charset="0"/>
                                  </a:rPr>
                                  <m:t>𝑪𝒂𝒑𝒂𝒄𝒊𝒕𝒚</m:t>
                                </m:r>
                                <m:r>
                                  <a:rPr lang="en-AU" b="1" i="1" smtClean="0">
                                    <a:latin typeface="Cambria Math" panose="02040503050406030204" pitchFamily="18" charset="0"/>
                                  </a:rPr>
                                  <m:t> </m:t>
                                </m:r>
                                <m:r>
                                  <a:rPr lang="en-AU" b="1" i="1" smtClean="0">
                                    <a:latin typeface="Cambria Math" panose="02040503050406030204" pitchFamily="18" charset="0"/>
                                  </a:rPr>
                                  <m:t>𝑹𝒂𝒏𝒈𝒆</m:t>
                                </m:r>
                                <m:r>
                                  <a:rPr lang="en-AU" b="1" i="1" smtClean="0">
                                    <a:latin typeface="Cambria Math" panose="02040503050406030204" pitchFamily="18" charset="0"/>
                                  </a:rPr>
                                  <m:t> (%)</m:t>
                                </m:r>
                              </m:oMath>
                            </m:oMathPara>
                          </a14:m>
                          <a:endParaRPr lang="en-AU" dirty="0"/>
                        </a:p>
                      </a:txBody>
                      <a:tcPr/>
                    </a:tc>
                    <a:tc>
                      <a:txBody>
                        <a:bodyPr/>
                        <a:lstStyle/>
                        <a:p>
                          <a:r>
                            <a:rPr lang="en-AU" dirty="0"/>
                            <a:t>Violation Rate (%)</a:t>
                          </a:r>
                        </a:p>
                      </a:txBody>
                      <a:tcPr/>
                    </a:tc>
                    <a:tc>
                      <a:txBody>
                        <a:bodyPr/>
                        <a:lstStyle/>
                        <a:p>
                          <a:r>
                            <a:rPr lang="en-AU" dirty="0"/>
                            <a:t>Mean Violation</a:t>
                          </a:r>
                        </a:p>
                      </a:txBody>
                      <a:tcPr/>
                    </a:tc>
                    <a:tc>
                      <a:txBody>
                        <a:bodyPr/>
                        <a:lstStyle/>
                        <a:p>
                          <a:r>
                            <a:rPr lang="en-AU" dirty="0"/>
                            <a:t>Approximation Ratio</a:t>
                          </a:r>
                        </a:p>
                      </a:txBody>
                      <a:tcPr/>
                    </a:tc>
                    <a:extLst>
                      <a:ext uri="{0D108BD9-81ED-4DB2-BD59-A6C34878D82A}">
                        <a16:rowId xmlns:a16="http://schemas.microsoft.com/office/drawing/2014/main" val="1871134188"/>
                      </a:ext>
                    </a:extLst>
                  </a:tr>
                  <a:tr h="370840">
                    <a:tc>
                      <a:txBody>
                        <a:bodyPr/>
                        <a:lstStyle/>
                        <a:p>
                          <a:r>
                            <a:rPr lang="en-AU" dirty="0"/>
                            <a:t>0-0.2</a:t>
                          </a:r>
                        </a:p>
                      </a:txBody>
                      <a:tcPr/>
                    </a:tc>
                    <a:tc>
                      <a:txBody>
                        <a:bodyPr/>
                        <a:lstStyle/>
                        <a:p>
                          <a:r>
                            <a:rPr lang="en-AU" dirty="0"/>
                            <a:t>10.48</a:t>
                          </a:r>
                        </a:p>
                      </a:txBody>
                      <a:tcPr/>
                    </a:tc>
                    <a:tc>
                      <a:txBody>
                        <a:bodyPr/>
                        <a:lstStyle/>
                        <a:p>
                          <a:r>
                            <a:rPr lang="en-AU" dirty="0"/>
                            <a:t>195</a:t>
                          </a:r>
                        </a:p>
                      </a:txBody>
                      <a:tcPr/>
                    </a:tc>
                    <a:tc>
                      <a:txBody>
                        <a:bodyPr/>
                        <a:lstStyle/>
                        <a:p>
                          <a:r>
                            <a:rPr lang="en-AU" dirty="0"/>
                            <a:t>1.5643</a:t>
                          </a:r>
                        </a:p>
                      </a:txBody>
                      <a:tcPr/>
                    </a:tc>
                    <a:extLst>
                      <a:ext uri="{0D108BD9-81ED-4DB2-BD59-A6C34878D82A}">
                        <a16:rowId xmlns:a16="http://schemas.microsoft.com/office/drawing/2014/main" val="3588543615"/>
                      </a:ext>
                    </a:extLst>
                  </a:tr>
                  <a:tr h="370840">
                    <a:tc>
                      <a:txBody>
                        <a:bodyPr/>
                        <a:lstStyle/>
                        <a:p>
                          <a:r>
                            <a:rPr lang="en-AU" dirty="0"/>
                            <a:t>0.2-0.4</a:t>
                          </a:r>
                        </a:p>
                      </a:txBody>
                      <a:tcPr/>
                    </a:tc>
                    <a:tc>
                      <a:txBody>
                        <a:bodyPr/>
                        <a:lstStyle/>
                        <a:p>
                          <a:r>
                            <a:rPr lang="en-AU" dirty="0"/>
                            <a:t>0.16</a:t>
                          </a:r>
                        </a:p>
                      </a:txBody>
                      <a:tcPr/>
                    </a:tc>
                    <a:tc>
                      <a:txBody>
                        <a:bodyPr/>
                        <a:lstStyle/>
                        <a:p>
                          <a:r>
                            <a:rPr lang="en-AU" dirty="0"/>
                            <a:t>2.93</a:t>
                          </a:r>
                        </a:p>
                      </a:txBody>
                      <a:tcPr/>
                    </a:tc>
                    <a:tc>
                      <a:txBody>
                        <a:bodyPr/>
                        <a:lstStyle/>
                        <a:p>
                          <a:r>
                            <a:rPr lang="en-AU" dirty="0"/>
                            <a:t>1.1521</a:t>
                          </a:r>
                        </a:p>
                      </a:txBody>
                      <a:tcPr/>
                    </a:tc>
                    <a:extLst>
                      <a:ext uri="{0D108BD9-81ED-4DB2-BD59-A6C34878D82A}">
                        <a16:rowId xmlns:a16="http://schemas.microsoft.com/office/drawing/2014/main" val="391123102"/>
                      </a:ext>
                    </a:extLst>
                  </a:tr>
                  <a:tr h="370840">
                    <a:tc>
                      <a:txBody>
                        <a:bodyPr/>
                        <a:lstStyle/>
                        <a:p>
                          <a:r>
                            <a:rPr lang="en-AU" dirty="0"/>
                            <a:t>0.4-0.6</a:t>
                          </a:r>
                        </a:p>
                      </a:txBody>
                      <a:tcPr/>
                    </a:tc>
                    <a:tc>
                      <a:txBody>
                        <a:bodyPr/>
                        <a:lstStyle/>
                        <a:p>
                          <a:r>
                            <a:rPr lang="en-AU" dirty="0"/>
                            <a:t>0</a:t>
                          </a:r>
                        </a:p>
                      </a:txBody>
                      <a:tcPr/>
                    </a:tc>
                    <a:tc>
                      <a:txBody>
                        <a:bodyPr/>
                        <a:lstStyle/>
                        <a:p>
                          <a:r>
                            <a:rPr lang="en-AU" dirty="0"/>
                            <a:t>N/A</a:t>
                          </a:r>
                        </a:p>
                      </a:txBody>
                      <a:tcPr/>
                    </a:tc>
                    <a:tc>
                      <a:txBody>
                        <a:bodyPr/>
                        <a:lstStyle/>
                        <a:p>
                          <a:r>
                            <a:rPr lang="en-AU" dirty="0"/>
                            <a:t>1.0931</a:t>
                          </a:r>
                        </a:p>
                      </a:txBody>
                      <a:tcPr/>
                    </a:tc>
                    <a:extLst>
                      <a:ext uri="{0D108BD9-81ED-4DB2-BD59-A6C34878D82A}">
                        <a16:rowId xmlns:a16="http://schemas.microsoft.com/office/drawing/2014/main" val="2659214173"/>
                      </a:ext>
                    </a:extLst>
                  </a:tr>
                  <a:tr h="370840">
                    <a:tc>
                      <a:txBody>
                        <a:bodyPr/>
                        <a:lstStyle/>
                        <a:p>
                          <a:r>
                            <a:rPr lang="en-AU" dirty="0"/>
                            <a:t>0.6-0.8</a:t>
                          </a:r>
                        </a:p>
                      </a:txBody>
                      <a:tcPr/>
                    </a:tc>
                    <a:tc>
                      <a:txBody>
                        <a:bodyPr/>
                        <a:lstStyle/>
                        <a:p>
                          <a:r>
                            <a:rPr lang="en-AU" dirty="0"/>
                            <a:t>0</a:t>
                          </a:r>
                        </a:p>
                      </a:txBody>
                      <a:tcPr/>
                    </a:tc>
                    <a:tc>
                      <a:txBody>
                        <a:bodyPr/>
                        <a:lstStyle/>
                        <a:p>
                          <a:r>
                            <a:rPr lang="en-AU" dirty="0"/>
                            <a:t>N/A</a:t>
                          </a:r>
                        </a:p>
                      </a:txBody>
                      <a:tcPr/>
                    </a:tc>
                    <a:tc>
                      <a:txBody>
                        <a:bodyPr/>
                        <a:lstStyle/>
                        <a:p>
                          <a:r>
                            <a:rPr lang="en-AU" dirty="0"/>
                            <a:t>1.0628</a:t>
                          </a:r>
                        </a:p>
                      </a:txBody>
                      <a:tcPr/>
                    </a:tc>
                    <a:extLst>
                      <a:ext uri="{0D108BD9-81ED-4DB2-BD59-A6C34878D82A}">
                        <a16:rowId xmlns:a16="http://schemas.microsoft.com/office/drawing/2014/main" val="4214052524"/>
                      </a:ext>
                    </a:extLst>
                  </a:tr>
                  <a:tr h="370840">
                    <a:tc>
                      <a:txBody>
                        <a:bodyPr/>
                        <a:lstStyle/>
                        <a:p>
                          <a:r>
                            <a:rPr lang="en-AU" dirty="0"/>
                            <a:t>0.8-1</a:t>
                          </a:r>
                        </a:p>
                      </a:txBody>
                      <a:tcPr/>
                    </a:tc>
                    <a:tc>
                      <a:txBody>
                        <a:bodyPr/>
                        <a:lstStyle/>
                        <a:p>
                          <a:r>
                            <a:rPr lang="en-AU" dirty="0"/>
                            <a:t>0</a:t>
                          </a:r>
                        </a:p>
                      </a:txBody>
                      <a:tcPr/>
                    </a:tc>
                    <a:tc>
                      <a:txBody>
                        <a:bodyPr/>
                        <a:lstStyle/>
                        <a:p>
                          <a:r>
                            <a:rPr lang="en-AU" dirty="0"/>
                            <a:t>N/A</a:t>
                          </a:r>
                        </a:p>
                      </a:txBody>
                      <a:tcPr/>
                    </a:tc>
                    <a:tc>
                      <a:txBody>
                        <a:bodyPr/>
                        <a:lstStyle/>
                        <a:p>
                          <a:r>
                            <a:rPr lang="en-AU" dirty="0"/>
                            <a:t>1.027</a:t>
                          </a:r>
                        </a:p>
                      </a:txBody>
                      <a:tcPr/>
                    </a:tc>
                    <a:extLst>
                      <a:ext uri="{0D108BD9-81ED-4DB2-BD59-A6C34878D82A}">
                        <a16:rowId xmlns:a16="http://schemas.microsoft.com/office/drawing/2014/main" val="1368989359"/>
                      </a:ext>
                    </a:extLst>
                  </a:tr>
                </a:tbl>
              </a:graphicData>
            </a:graphic>
          </p:graphicFrame>
        </mc:Choice>
        <mc:Fallback>
          <p:graphicFrame>
            <p:nvGraphicFramePr>
              <p:cNvPr id="9" name="Table 6">
                <a:extLst>
                  <a:ext uri="{FF2B5EF4-FFF2-40B4-BE49-F238E27FC236}">
                    <a16:creationId xmlns:a16="http://schemas.microsoft.com/office/drawing/2014/main" id="{CF45DA83-3C30-77BC-6216-8C3E2AB6A070}"/>
                  </a:ext>
                </a:extLst>
              </p:cNvPr>
              <p:cNvGraphicFramePr>
                <a:graphicFrameLocks/>
              </p:cNvGraphicFramePr>
              <p:nvPr>
                <p:extLst>
                  <p:ext uri="{D42A27DB-BD31-4B8C-83A1-F6EECF244321}">
                    <p14:modId xmlns:p14="http://schemas.microsoft.com/office/powerpoint/2010/main" val="4134387172"/>
                  </p:ext>
                </p:extLst>
              </p:nvPr>
            </p:nvGraphicFramePr>
            <p:xfrm>
              <a:off x="282648" y="3651684"/>
              <a:ext cx="9717878" cy="2225040"/>
            </p:xfrm>
            <a:graphic>
              <a:graphicData uri="http://schemas.openxmlformats.org/drawingml/2006/table">
                <a:tbl>
                  <a:tblPr firstRow="1" bandRow="1">
                    <a:tableStyleId>{5C22544A-7EE6-4342-B048-85BDC9FD1C3A}</a:tableStyleId>
                  </a:tblPr>
                  <a:tblGrid>
                    <a:gridCol w="2521181">
                      <a:extLst>
                        <a:ext uri="{9D8B030D-6E8A-4147-A177-3AD203B41FA5}">
                          <a16:colId xmlns:a16="http://schemas.microsoft.com/office/drawing/2014/main" val="2866033197"/>
                        </a:ext>
                      </a:extLst>
                    </a:gridCol>
                    <a:gridCol w="2537994">
                      <a:extLst>
                        <a:ext uri="{9D8B030D-6E8A-4147-A177-3AD203B41FA5}">
                          <a16:colId xmlns:a16="http://schemas.microsoft.com/office/drawing/2014/main" val="551903149"/>
                        </a:ext>
                      </a:extLst>
                    </a:gridCol>
                    <a:gridCol w="2229234">
                      <a:extLst>
                        <a:ext uri="{9D8B030D-6E8A-4147-A177-3AD203B41FA5}">
                          <a16:colId xmlns:a16="http://schemas.microsoft.com/office/drawing/2014/main" val="1257078170"/>
                        </a:ext>
                      </a:extLst>
                    </a:gridCol>
                    <a:gridCol w="2429469">
                      <a:extLst>
                        <a:ext uri="{9D8B030D-6E8A-4147-A177-3AD203B41FA5}">
                          <a16:colId xmlns:a16="http://schemas.microsoft.com/office/drawing/2014/main" val="563729671"/>
                        </a:ext>
                      </a:extLst>
                    </a:gridCol>
                  </a:tblGrid>
                  <a:tr h="370840">
                    <a:tc>
                      <a:txBody>
                        <a:bodyPr/>
                        <a:lstStyle/>
                        <a:p>
                          <a:endParaRPr lang="en-US"/>
                        </a:p>
                      </a:txBody>
                      <a:tcPr>
                        <a:blipFill>
                          <a:blip r:embed="rId3"/>
                          <a:stretch>
                            <a:fillRect l="-242" t="-9836" r="-286232" b="-521311"/>
                          </a:stretch>
                        </a:blipFill>
                      </a:tcPr>
                    </a:tc>
                    <a:tc>
                      <a:txBody>
                        <a:bodyPr/>
                        <a:lstStyle/>
                        <a:p>
                          <a:r>
                            <a:rPr lang="en-AU" dirty="0"/>
                            <a:t>Violation Rate (%)</a:t>
                          </a:r>
                        </a:p>
                      </a:txBody>
                      <a:tcPr/>
                    </a:tc>
                    <a:tc>
                      <a:txBody>
                        <a:bodyPr/>
                        <a:lstStyle/>
                        <a:p>
                          <a:r>
                            <a:rPr lang="en-AU" dirty="0"/>
                            <a:t>Mean Violation</a:t>
                          </a:r>
                        </a:p>
                      </a:txBody>
                      <a:tcPr/>
                    </a:tc>
                    <a:tc>
                      <a:txBody>
                        <a:bodyPr/>
                        <a:lstStyle/>
                        <a:p>
                          <a:r>
                            <a:rPr lang="en-AU" dirty="0"/>
                            <a:t>Approximation Ratio</a:t>
                          </a:r>
                        </a:p>
                      </a:txBody>
                      <a:tcPr/>
                    </a:tc>
                    <a:extLst>
                      <a:ext uri="{0D108BD9-81ED-4DB2-BD59-A6C34878D82A}">
                        <a16:rowId xmlns:a16="http://schemas.microsoft.com/office/drawing/2014/main" val="1871134188"/>
                      </a:ext>
                    </a:extLst>
                  </a:tr>
                  <a:tr h="370840">
                    <a:tc>
                      <a:txBody>
                        <a:bodyPr/>
                        <a:lstStyle/>
                        <a:p>
                          <a:r>
                            <a:rPr lang="en-AU" dirty="0"/>
                            <a:t>0-0.2</a:t>
                          </a:r>
                        </a:p>
                      </a:txBody>
                      <a:tcPr/>
                    </a:tc>
                    <a:tc>
                      <a:txBody>
                        <a:bodyPr/>
                        <a:lstStyle/>
                        <a:p>
                          <a:r>
                            <a:rPr lang="en-AU" dirty="0"/>
                            <a:t>10.48</a:t>
                          </a:r>
                        </a:p>
                      </a:txBody>
                      <a:tcPr/>
                    </a:tc>
                    <a:tc>
                      <a:txBody>
                        <a:bodyPr/>
                        <a:lstStyle/>
                        <a:p>
                          <a:r>
                            <a:rPr lang="en-AU" dirty="0"/>
                            <a:t>195</a:t>
                          </a:r>
                        </a:p>
                      </a:txBody>
                      <a:tcPr/>
                    </a:tc>
                    <a:tc>
                      <a:txBody>
                        <a:bodyPr/>
                        <a:lstStyle/>
                        <a:p>
                          <a:r>
                            <a:rPr lang="en-AU" dirty="0"/>
                            <a:t>1.5643</a:t>
                          </a:r>
                        </a:p>
                      </a:txBody>
                      <a:tcPr/>
                    </a:tc>
                    <a:extLst>
                      <a:ext uri="{0D108BD9-81ED-4DB2-BD59-A6C34878D82A}">
                        <a16:rowId xmlns:a16="http://schemas.microsoft.com/office/drawing/2014/main" val="3588543615"/>
                      </a:ext>
                    </a:extLst>
                  </a:tr>
                  <a:tr h="370840">
                    <a:tc>
                      <a:txBody>
                        <a:bodyPr/>
                        <a:lstStyle/>
                        <a:p>
                          <a:r>
                            <a:rPr lang="en-AU" dirty="0"/>
                            <a:t>0.2-0.4</a:t>
                          </a:r>
                        </a:p>
                      </a:txBody>
                      <a:tcPr/>
                    </a:tc>
                    <a:tc>
                      <a:txBody>
                        <a:bodyPr/>
                        <a:lstStyle/>
                        <a:p>
                          <a:r>
                            <a:rPr lang="en-AU" dirty="0"/>
                            <a:t>0.16</a:t>
                          </a:r>
                        </a:p>
                      </a:txBody>
                      <a:tcPr/>
                    </a:tc>
                    <a:tc>
                      <a:txBody>
                        <a:bodyPr/>
                        <a:lstStyle/>
                        <a:p>
                          <a:r>
                            <a:rPr lang="en-AU" dirty="0"/>
                            <a:t>2.93</a:t>
                          </a:r>
                        </a:p>
                      </a:txBody>
                      <a:tcPr/>
                    </a:tc>
                    <a:tc>
                      <a:txBody>
                        <a:bodyPr/>
                        <a:lstStyle/>
                        <a:p>
                          <a:r>
                            <a:rPr lang="en-AU" dirty="0"/>
                            <a:t>1.1521</a:t>
                          </a:r>
                        </a:p>
                      </a:txBody>
                      <a:tcPr/>
                    </a:tc>
                    <a:extLst>
                      <a:ext uri="{0D108BD9-81ED-4DB2-BD59-A6C34878D82A}">
                        <a16:rowId xmlns:a16="http://schemas.microsoft.com/office/drawing/2014/main" val="391123102"/>
                      </a:ext>
                    </a:extLst>
                  </a:tr>
                  <a:tr h="370840">
                    <a:tc>
                      <a:txBody>
                        <a:bodyPr/>
                        <a:lstStyle/>
                        <a:p>
                          <a:r>
                            <a:rPr lang="en-AU" dirty="0"/>
                            <a:t>0.4-0.6</a:t>
                          </a:r>
                        </a:p>
                      </a:txBody>
                      <a:tcPr/>
                    </a:tc>
                    <a:tc>
                      <a:txBody>
                        <a:bodyPr/>
                        <a:lstStyle/>
                        <a:p>
                          <a:r>
                            <a:rPr lang="en-AU" dirty="0"/>
                            <a:t>0</a:t>
                          </a:r>
                        </a:p>
                      </a:txBody>
                      <a:tcPr/>
                    </a:tc>
                    <a:tc>
                      <a:txBody>
                        <a:bodyPr/>
                        <a:lstStyle/>
                        <a:p>
                          <a:r>
                            <a:rPr lang="en-AU" dirty="0"/>
                            <a:t>N/A</a:t>
                          </a:r>
                        </a:p>
                      </a:txBody>
                      <a:tcPr/>
                    </a:tc>
                    <a:tc>
                      <a:txBody>
                        <a:bodyPr/>
                        <a:lstStyle/>
                        <a:p>
                          <a:r>
                            <a:rPr lang="en-AU" dirty="0"/>
                            <a:t>1.0931</a:t>
                          </a:r>
                        </a:p>
                      </a:txBody>
                      <a:tcPr/>
                    </a:tc>
                    <a:extLst>
                      <a:ext uri="{0D108BD9-81ED-4DB2-BD59-A6C34878D82A}">
                        <a16:rowId xmlns:a16="http://schemas.microsoft.com/office/drawing/2014/main" val="2659214173"/>
                      </a:ext>
                    </a:extLst>
                  </a:tr>
                  <a:tr h="370840">
                    <a:tc>
                      <a:txBody>
                        <a:bodyPr/>
                        <a:lstStyle/>
                        <a:p>
                          <a:r>
                            <a:rPr lang="en-AU" dirty="0"/>
                            <a:t>0.6-0.8</a:t>
                          </a:r>
                        </a:p>
                      </a:txBody>
                      <a:tcPr/>
                    </a:tc>
                    <a:tc>
                      <a:txBody>
                        <a:bodyPr/>
                        <a:lstStyle/>
                        <a:p>
                          <a:r>
                            <a:rPr lang="en-AU" dirty="0"/>
                            <a:t>0</a:t>
                          </a:r>
                        </a:p>
                      </a:txBody>
                      <a:tcPr/>
                    </a:tc>
                    <a:tc>
                      <a:txBody>
                        <a:bodyPr/>
                        <a:lstStyle/>
                        <a:p>
                          <a:r>
                            <a:rPr lang="en-AU" dirty="0"/>
                            <a:t>N/A</a:t>
                          </a:r>
                        </a:p>
                      </a:txBody>
                      <a:tcPr/>
                    </a:tc>
                    <a:tc>
                      <a:txBody>
                        <a:bodyPr/>
                        <a:lstStyle/>
                        <a:p>
                          <a:r>
                            <a:rPr lang="en-AU" dirty="0"/>
                            <a:t>1.0628</a:t>
                          </a:r>
                        </a:p>
                      </a:txBody>
                      <a:tcPr/>
                    </a:tc>
                    <a:extLst>
                      <a:ext uri="{0D108BD9-81ED-4DB2-BD59-A6C34878D82A}">
                        <a16:rowId xmlns:a16="http://schemas.microsoft.com/office/drawing/2014/main" val="4214052524"/>
                      </a:ext>
                    </a:extLst>
                  </a:tr>
                  <a:tr h="370840">
                    <a:tc>
                      <a:txBody>
                        <a:bodyPr/>
                        <a:lstStyle/>
                        <a:p>
                          <a:r>
                            <a:rPr lang="en-AU" dirty="0"/>
                            <a:t>0.8-1</a:t>
                          </a:r>
                        </a:p>
                      </a:txBody>
                      <a:tcPr/>
                    </a:tc>
                    <a:tc>
                      <a:txBody>
                        <a:bodyPr/>
                        <a:lstStyle/>
                        <a:p>
                          <a:r>
                            <a:rPr lang="en-AU" dirty="0"/>
                            <a:t>0</a:t>
                          </a:r>
                        </a:p>
                      </a:txBody>
                      <a:tcPr/>
                    </a:tc>
                    <a:tc>
                      <a:txBody>
                        <a:bodyPr/>
                        <a:lstStyle/>
                        <a:p>
                          <a:r>
                            <a:rPr lang="en-AU" dirty="0"/>
                            <a:t>N/A</a:t>
                          </a:r>
                        </a:p>
                      </a:txBody>
                      <a:tcPr/>
                    </a:tc>
                    <a:tc>
                      <a:txBody>
                        <a:bodyPr/>
                        <a:lstStyle/>
                        <a:p>
                          <a:r>
                            <a:rPr lang="en-AU" dirty="0"/>
                            <a:t>1.027</a:t>
                          </a:r>
                        </a:p>
                      </a:txBody>
                      <a:tcPr/>
                    </a:tc>
                    <a:extLst>
                      <a:ext uri="{0D108BD9-81ED-4DB2-BD59-A6C34878D82A}">
                        <a16:rowId xmlns:a16="http://schemas.microsoft.com/office/drawing/2014/main" val="1368989359"/>
                      </a:ext>
                    </a:extLst>
                  </a:tr>
                </a:tbl>
              </a:graphicData>
            </a:graphic>
          </p:graphicFrame>
        </mc:Fallback>
      </mc:AlternateContent>
      <p:sp>
        <p:nvSpPr>
          <p:cNvPr id="10" name="TextBox 9">
            <a:extLst>
              <a:ext uri="{FF2B5EF4-FFF2-40B4-BE49-F238E27FC236}">
                <a16:creationId xmlns:a16="http://schemas.microsoft.com/office/drawing/2014/main" id="{50673E30-E8DE-E987-C860-1436EA3D6499}"/>
              </a:ext>
            </a:extLst>
          </p:cNvPr>
          <p:cNvSpPr txBox="1"/>
          <p:nvPr/>
        </p:nvSpPr>
        <p:spPr>
          <a:xfrm>
            <a:off x="2295949" y="6009755"/>
            <a:ext cx="5359079" cy="646331"/>
          </a:xfrm>
          <a:prstGeom prst="rect">
            <a:avLst/>
          </a:prstGeom>
          <a:noFill/>
        </p:spPr>
        <p:txBody>
          <a:bodyPr wrap="square" rtlCol="0">
            <a:spAutoFit/>
          </a:bodyPr>
          <a:lstStyle/>
          <a:p>
            <a:pPr algn="ctr"/>
            <a:r>
              <a:rPr lang="en-AU" b="1" dirty="0"/>
              <a:t>LDF Model Performance Breakdown by Capacity Relative to Total Item Weight</a:t>
            </a:r>
          </a:p>
        </p:txBody>
      </p:sp>
    </p:spTree>
    <p:extLst>
      <p:ext uri="{BB962C8B-B14F-4D97-AF65-F5344CB8AC3E}">
        <p14:creationId xmlns:p14="http://schemas.microsoft.com/office/powerpoint/2010/main" val="2818067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9AF2B-A045-D8BE-0550-4475727B65FE}"/>
              </a:ext>
            </a:extLst>
          </p:cNvPr>
          <p:cNvSpPr>
            <a:spLocks noGrp="1"/>
          </p:cNvSpPr>
          <p:nvPr>
            <p:ph type="title"/>
          </p:nvPr>
        </p:nvSpPr>
        <p:spPr/>
        <p:txBody>
          <a:bodyPr/>
          <a:lstStyle/>
          <a:p>
            <a:r>
              <a:rPr lang="en-AU" dirty="0"/>
              <a:t>Computation Times</a:t>
            </a:r>
          </a:p>
        </p:txBody>
      </p:sp>
      <p:sp>
        <p:nvSpPr>
          <p:cNvPr id="3" name="Content Placeholder 2">
            <a:extLst>
              <a:ext uri="{FF2B5EF4-FFF2-40B4-BE49-F238E27FC236}">
                <a16:creationId xmlns:a16="http://schemas.microsoft.com/office/drawing/2014/main" id="{8AC47693-9E7E-51D5-3A9C-5DDBFED37D90}"/>
              </a:ext>
            </a:extLst>
          </p:cNvPr>
          <p:cNvSpPr>
            <a:spLocks noGrp="1"/>
          </p:cNvSpPr>
          <p:nvPr>
            <p:ph idx="1"/>
          </p:nvPr>
        </p:nvSpPr>
        <p:spPr>
          <a:xfrm>
            <a:off x="676978" y="3463724"/>
            <a:ext cx="8596668" cy="2059671"/>
          </a:xfrm>
        </p:spPr>
        <p:txBody>
          <a:bodyPr/>
          <a:lstStyle/>
          <a:p>
            <a:r>
              <a:rPr lang="en-AU" dirty="0"/>
              <a:t>Training LDF models takes approximately 46% longer per epoch</a:t>
            </a:r>
            <a:endParaRPr lang="en-AU" b="1" dirty="0"/>
          </a:p>
          <a:p>
            <a:r>
              <a:rPr lang="en-AU" dirty="0"/>
              <a:t>Neural networks generate predictions in 1ms</a:t>
            </a:r>
          </a:p>
          <a:p>
            <a:r>
              <a:rPr lang="en-AU" dirty="0" err="1"/>
              <a:t>Gurobi</a:t>
            </a:r>
            <a:r>
              <a:rPr lang="en-AU" dirty="0"/>
              <a:t> solves the same instances in an average of 5.7ms</a:t>
            </a:r>
          </a:p>
          <a:p>
            <a:r>
              <a:rPr lang="en-AU" dirty="0"/>
              <a:t>All experiments run on an Intel i5-11400 processor</a:t>
            </a:r>
          </a:p>
          <a:p>
            <a:endParaRPr lang="en-AU" dirty="0"/>
          </a:p>
        </p:txBody>
      </p:sp>
      <p:graphicFrame>
        <p:nvGraphicFramePr>
          <p:cNvPr id="4" name="Table 7">
            <a:extLst>
              <a:ext uri="{FF2B5EF4-FFF2-40B4-BE49-F238E27FC236}">
                <a16:creationId xmlns:a16="http://schemas.microsoft.com/office/drawing/2014/main" id="{C65C9034-B413-F404-2C92-E980CF3FFE78}"/>
              </a:ext>
            </a:extLst>
          </p:cNvPr>
          <p:cNvGraphicFramePr>
            <a:graphicFrameLocks/>
          </p:cNvGraphicFramePr>
          <p:nvPr>
            <p:extLst>
              <p:ext uri="{D42A27DB-BD31-4B8C-83A1-F6EECF244321}">
                <p14:modId xmlns:p14="http://schemas.microsoft.com/office/powerpoint/2010/main" val="873700268"/>
              </p:ext>
            </p:extLst>
          </p:nvPr>
        </p:nvGraphicFramePr>
        <p:xfrm>
          <a:off x="677334" y="1763789"/>
          <a:ext cx="8596312" cy="1112520"/>
        </p:xfrm>
        <a:graphic>
          <a:graphicData uri="http://schemas.openxmlformats.org/drawingml/2006/table">
            <a:tbl>
              <a:tblPr firstRow="1" bandRow="1">
                <a:tableStyleId>{5C22544A-7EE6-4342-B048-85BDC9FD1C3A}</a:tableStyleId>
              </a:tblPr>
              <a:tblGrid>
                <a:gridCol w="2149078">
                  <a:extLst>
                    <a:ext uri="{9D8B030D-6E8A-4147-A177-3AD203B41FA5}">
                      <a16:colId xmlns:a16="http://schemas.microsoft.com/office/drawing/2014/main" val="3414213830"/>
                    </a:ext>
                  </a:extLst>
                </a:gridCol>
                <a:gridCol w="2149078">
                  <a:extLst>
                    <a:ext uri="{9D8B030D-6E8A-4147-A177-3AD203B41FA5}">
                      <a16:colId xmlns:a16="http://schemas.microsoft.com/office/drawing/2014/main" val="1842730349"/>
                    </a:ext>
                  </a:extLst>
                </a:gridCol>
                <a:gridCol w="2149078">
                  <a:extLst>
                    <a:ext uri="{9D8B030D-6E8A-4147-A177-3AD203B41FA5}">
                      <a16:colId xmlns:a16="http://schemas.microsoft.com/office/drawing/2014/main" val="3446888974"/>
                    </a:ext>
                  </a:extLst>
                </a:gridCol>
                <a:gridCol w="2149078">
                  <a:extLst>
                    <a:ext uri="{9D8B030D-6E8A-4147-A177-3AD203B41FA5}">
                      <a16:colId xmlns:a16="http://schemas.microsoft.com/office/drawing/2014/main" val="1299834867"/>
                    </a:ext>
                  </a:extLst>
                </a:gridCol>
              </a:tblGrid>
              <a:tr h="370840">
                <a:tc>
                  <a:txBody>
                    <a:bodyPr/>
                    <a:lstStyle/>
                    <a:p>
                      <a:endParaRPr lang="en-AU" dirty="0"/>
                    </a:p>
                  </a:txBody>
                  <a:tcPr/>
                </a:tc>
                <a:tc>
                  <a:txBody>
                    <a:bodyPr/>
                    <a:lstStyle/>
                    <a:p>
                      <a:r>
                        <a:rPr lang="en-AU" dirty="0"/>
                        <a:t>Unconstrained</a:t>
                      </a:r>
                    </a:p>
                  </a:txBody>
                  <a:tcPr/>
                </a:tc>
                <a:tc>
                  <a:txBody>
                    <a:bodyPr/>
                    <a:lstStyle/>
                    <a:p>
                      <a:r>
                        <a:rPr lang="en-AU" dirty="0"/>
                        <a:t>Pre-trained LDF</a:t>
                      </a:r>
                    </a:p>
                  </a:txBody>
                  <a:tcPr/>
                </a:tc>
                <a:tc>
                  <a:txBody>
                    <a:bodyPr/>
                    <a:lstStyle/>
                    <a:p>
                      <a:r>
                        <a:rPr lang="en-AU" dirty="0"/>
                        <a:t>LDF</a:t>
                      </a:r>
                    </a:p>
                  </a:txBody>
                  <a:tcPr/>
                </a:tc>
                <a:extLst>
                  <a:ext uri="{0D108BD9-81ED-4DB2-BD59-A6C34878D82A}">
                    <a16:rowId xmlns:a16="http://schemas.microsoft.com/office/drawing/2014/main" val="1348487490"/>
                  </a:ext>
                </a:extLst>
              </a:tr>
              <a:tr h="370840">
                <a:tc>
                  <a:txBody>
                    <a:bodyPr/>
                    <a:lstStyle/>
                    <a:p>
                      <a:r>
                        <a:rPr lang="en-AU" dirty="0"/>
                        <a:t>Epochs</a:t>
                      </a:r>
                    </a:p>
                  </a:txBody>
                  <a:tcPr/>
                </a:tc>
                <a:tc>
                  <a:txBody>
                    <a:bodyPr/>
                    <a:lstStyle/>
                    <a:p>
                      <a:r>
                        <a:rPr lang="en-AU" dirty="0"/>
                        <a:t>16</a:t>
                      </a:r>
                    </a:p>
                  </a:txBody>
                  <a:tcPr/>
                </a:tc>
                <a:tc>
                  <a:txBody>
                    <a:bodyPr/>
                    <a:lstStyle/>
                    <a:p>
                      <a:r>
                        <a:rPr lang="en-AU" dirty="0"/>
                        <a:t>46</a:t>
                      </a:r>
                    </a:p>
                  </a:txBody>
                  <a:tcPr/>
                </a:tc>
                <a:tc>
                  <a:txBody>
                    <a:bodyPr/>
                    <a:lstStyle/>
                    <a:p>
                      <a:r>
                        <a:rPr lang="en-AU" dirty="0"/>
                        <a:t>250</a:t>
                      </a:r>
                    </a:p>
                  </a:txBody>
                  <a:tcPr/>
                </a:tc>
                <a:extLst>
                  <a:ext uri="{0D108BD9-81ED-4DB2-BD59-A6C34878D82A}">
                    <a16:rowId xmlns:a16="http://schemas.microsoft.com/office/drawing/2014/main" val="439237715"/>
                  </a:ext>
                </a:extLst>
              </a:tr>
              <a:tr h="370840">
                <a:tc>
                  <a:txBody>
                    <a:bodyPr/>
                    <a:lstStyle/>
                    <a:p>
                      <a:r>
                        <a:rPr lang="en-AU" dirty="0"/>
                        <a:t>Time (Minutes)</a:t>
                      </a:r>
                    </a:p>
                  </a:txBody>
                  <a:tcPr/>
                </a:tc>
                <a:tc>
                  <a:txBody>
                    <a:bodyPr/>
                    <a:lstStyle/>
                    <a:p>
                      <a:r>
                        <a:rPr lang="en-AU" dirty="0"/>
                        <a:t>0.7</a:t>
                      </a:r>
                    </a:p>
                  </a:txBody>
                  <a:tcPr/>
                </a:tc>
                <a:tc>
                  <a:txBody>
                    <a:bodyPr/>
                    <a:lstStyle/>
                    <a:p>
                      <a:r>
                        <a:rPr lang="en-AU" dirty="0"/>
                        <a:t>2.6</a:t>
                      </a:r>
                    </a:p>
                  </a:txBody>
                  <a:tcPr/>
                </a:tc>
                <a:tc>
                  <a:txBody>
                    <a:bodyPr/>
                    <a:lstStyle/>
                    <a:p>
                      <a:r>
                        <a:rPr lang="en-AU" dirty="0"/>
                        <a:t>16</a:t>
                      </a:r>
                    </a:p>
                  </a:txBody>
                  <a:tcPr/>
                </a:tc>
                <a:extLst>
                  <a:ext uri="{0D108BD9-81ED-4DB2-BD59-A6C34878D82A}">
                    <a16:rowId xmlns:a16="http://schemas.microsoft.com/office/drawing/2014/main" val="1420195218"/>
                  </a:ext>
                </a:extLst>
              </a:tr>
            </a:tbl>
          </a:graphicData>
        </a:graphic>
      </p:graphicFrame>
    </p:spTree>
    <p:extLst>
      <p:ext uri="{BB962C8B-B14F-4D97-AF65-F5344CB8AC3E}">
        <p14:creationId xmlns:p14="http://schemas.microsoft.com/office/powerpoint/2010/main" val="1946354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904D3-98A3-032F-1D46-F22AB93EC5DB}"/>
              </a:ext>
            </a:extLst>
          </p:cNvPr>
          <p:cNvSpPr>
            <a:spLocks noGrp="1"/>
          </p:cNvSpPr>
          <p:nvPr>
            <p:ph type="title"/>
          </p:nvPr>
        </p:nvSpPr>
        <p:spPr/>
        <p:txBody>
          <a:bodyPr/>
          <a:lstStyle/>
          <a:p>
            <a:r>
              <a:rPr lang="en-AU" dirty="0"/>
              <a:t>Next Steps</a:t>
            </a:r>
          </a:p>
        </p:txBody>
      </p:sp>
      <p:sp>
        <p:nvSpPr>
          <p:cNvPr id="3" name="Content Placeholder 2">
            <a:extLst>
              <a:ext uri="{FF2B5EF4-FFF2-40B4-BE49-F238E27FC236}">
                <a16:creationId xmlns:a16="http://schemas.microsoft.com/office/drawing/2014/main" id="{C7F5091B-EF16-1EC6-6BCD-0D83BE24D039}"/>
              </a:ext>
            </a:extLst>
          </p:cNvPr>
          <p:cNvSpPr>
            <a:spLocks noGrp="1"/>
          </p:cNvSpPr>
          <p:nvPr>
            <p:ph idx="1"/>
          </p:nvPr>
        </p:nvSpPr>
        <p:spPr/>
        <p:txBody>
          <a:bodyPr/>
          <a:lstStyle/>
          <a:p>
            <a:r>
              <a:rPr lang="en-AU" dirty="0"/>
              <a:t>Class scheduling problem – Schedule classes for minimum cost, minimise electricity usage from grid, solar power &amp; batteries available</a:t>
            </a:r>
          </a:p>
          <a:p>
            <a:r>
              <a:rPr lang="en-AU" dirty="0"/>
              <a:t>Much higher complexity than Knapsack:</a:t>
            </a:r>
          </a:p>
          <a:p>
            <a:pPr lvl="1">
              <a:buFont typeface="Wingdings" panose="05000000000000000000" pitchFamily="2" charset="2"/>
              <a:buChar char="Ø"/>
            </a:pPr>
            <a:r>
              <a:rPr lang="en-AU" dirty="0"/>
              <a:t>Orders of magnitude more decision variables and constraints</a:t>
            </a:r>
          </a:p>
          <a:p>
            <a:pPr lvl="1">
              <a:buFont typeface="Wingdings" panose="05000000000000000000" pitchFamily="2" charset="2"/>
              <a:buChar char="Ø"/>
            </a:pPr>
            <a:r>
              <a:rPr lang="en-AU" dirty="0"/>
              <a:t>Continuous decision variables to track battery charge</a:t>
            </a:r>
          </a:p>
          <a:p>
            <a:pPr lvl="1">
              <a:buFont typeface="Wingdings" panose="05000000000000000000" pitchFamily="2" charset="2"/>
              <a:buChar char="Ø"/>
            </a:pPr>
            <a:r>
              <a:rPr lang="en-AU" dirty="0"/>
              <a:t>Equality constraints which must be strictly satisfied</a:t>
            </a:r>
          </a:p>
          <a:p>
            <a:r>
              <a:rPr lang="en-AU" dirty="0"/>
              <a:t>Difficult to generate training data, need to use Bunya HPC platform</a:t>
            </a:r>
          </a:p>
          <a:p>
            <a:endParaRPr lang="en-AU" dirty="0"/>
          </a:p>
        </p:txBody>
      </p:sp>
    </p:spTree>
    <p:extLst>
      <p:ext uri="{BB962C8B-B14F-4D97-AF65-F5344CB8AC3E}">
        <p14:creationId xmlns:p14="http://schemas.microsoft.com/office/powerpoint/2010/main" val="1823032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6AB8F-A78C-A98F-EA07-DB2E9AC423A8}"/>
              </a:ext>
            </a:extLst>
          </p:cNvPr>
          <p:cNvSpPr>
            <a:spLocks noGrp="1"/>
          </p:cNvSpPr>
          <p:nvPr>
            <p:ph type="title"/>
          </p:nvPr>
        </p:nvSpPr>
        <p:spPr/>
        <p:txBody>
          <a:bodyPr/>
          <a:lstStyle/>
          <a:p>
            <a:r>
              <a:rPr lang="en-AU" dirty="0"/>
              <a:t>Mathematical Optimisation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96E5908-C5DA-5714-DEE4-DB2FB079DAB6}"/>
                  </a:ext>
                </a:extLst>
              </p:cNvPr>
              <p:cNvSpPr>
                <a:spLocks noGrp="1"/>
              </p:cNvSpPr>
              <p:nvPr>
                <p:ph idx="1"/>
              </p:nvPr>
            </p:nvSpPr>
            <p:spPr>
              <a:xfrm>
                <a:off x="677333" y="2160589"/>
                <a:ext cx="8860205" cy="3880773"/>
              </a:xfrm>
            </p:spPr>
            <p:txBody>
              <a:bodyPr>
                <a:normAutofit/>
              </a:bodyPr>
              <a:lstStyle/>
              <a:p>
                <a:r>
                  <a:rPr lang="en-AU" dirty="0"/>
                  <a:t>Mathematical Optimisation is the selection of the best element in set, relative to some notion of optimality</a:t>
                </a:r>
              </a:p>
              <a:p>
                <a:pPr marL="0" indent="0" algn="ctr">
                  <a:buFont typeface="Wingdings 3" charset="2"/>
                  <a:buNone/>
                </a:pPr>
                <a14:m>
                  <m:oMathPara xmlns:m="http://schemas.openxmlformats.org/officeDocument/2006/math">
                    <m:oMathParaPr>
                      <m:jc m:val="centerGroup"/>
                    </m:oMathParaPr>
                    <m:oMath xmlns:m="http://schemas.openxmlformats.org/officeDocument/2006/math">
                      <m:limLow>
                        <m:limLowPr>
                          <m:ctrlPr>
                            <a:rPr lang="en-AU" sz="1800" i="1" smtClean="0">
                              <a:latin typeface="Cambria Math" panose="02040503050406030204" pitchFamily="18" charset="0"/>
                            </a:rPr>
                          </m:ctrlPr>
                        </m:limLowPr>
                        <m:e>
                          <m:r>
                            <m:rPr>
                              <m:sty m:val="p"/>
                            </m:rPr>
                            <a:rPr lang="en-AU" sz="1800" smtClean="0">
                              <a:latin typeface="Cambria Math" panose="02040503050406030204" pitchFamily="18" charset="0"/>
                            </a:rPr>
                            <m:t>min</m:t>
                          </m:r>
                        </m:e>
                        <m:lim>
                          <m:r>
                            <m:rPr>
                              <m:sty m:val="p"/>
                            </m:rPr>
                            <a:rPr lang="en-AU" sz="1800" smtClean="0">
                              <a:latin typeface="Cambria Math" panose="02040503050406030204" pitchFamily="18" charset="0"/>
                            </a:rPr>
                            <m:t>x</m:t>
                          </m:r>
                        </m:lim>
                      </m:limLow>
                      <m:r>
                        <a:rPr lang="en-AU" sz="1800" smtClean="0">
                          <a:latin typeface="Cambria Math" panose="02040503050406030204" pitchFamily="18" charset="0"/>
                        </a:rPr>
                        <m:t>  </m:t>
                      </m:r>
                      <m:r>
                        <m:rPr>
                          <m:sty m:val="p"/>
                        </m:rPr>
                        <a:rPr lang="en-AU" sz="1800" smtClean="0">
                          <a:latin typeface="Cambria Math" panose="02040503050406030204" pitchFamily="18" charset="0"/>
                        </a:rPr>
                        <m:t>f</m:t>
                      </m:r>
                      <m:r>
                        <a:rPr lang="en-AU" sz="1800" smtClean="0">
                          <a:latin typeface="Cambria Math" panose="02040503050406030204" pitchFamily="18" charset="0"/>
                        </a:rPr>
                        <m:t>(</m:t>
                      </m:r>
                      <m:r>
                        <m:rPr>
                          <m:sty m:val="p"/>
                        </m:rPr>
                        <a:rPr lang="en-AU" sz="1800" smtClean="0">
                          <a:latin typeface="Cambria Math" panose="02040503050406030204" pitchFamily="18" charset="0"/>
                        </a:rPr>
                        <m:t>x</m:t>
                      </m:r>
                      <m:r>
                        <a:rPr lang="en-AU" sz="1800" smtClean="0">
                          <a:latin typeface="Cambria Math" panose="02040503050406030204" pitchFamily="18" charset="0"/>
                        </a:rPr>
                        <m:t>)</m:t>
                      </m:r>
                    </m:oMath>
                  </m:oMathPara>
                </a14:m>
                <a:endParaRPr lang="en-AU" sz="1800" dirty="0"/>
              </a:p>
              <a:p>
                <a:pPr marL="0" indent="0" algn="ctr">
                  <a:buFont typeface="Wingdings 3" charset="2"/>
                  <a:buNone/>
                </a:pPr>
                <a:r>
                  <a:rPr lang="en-AU" sz="1800" dirty="0"/>
                  <a:t>   </a:t>
                </a:r>
                <a14:m>
                  <m:oMath xmlns:m="http://schemas.openxmlformats.org/officeDocument/2006/math">
                    <m:r>
                      <m:rPr>
                        <m:sty m:val="p"/>
                      </m:rPr>
                      <a:rPr lang="en-AU" sz="1800" smtClean="0">
                        <a:latin typeface="Cambria Math" panose="02040503050406030204" pitchFamily="18" charset="0"/>
                      </a:rPr>
                      <m:t>s</m:t>
                    </m:r>
                    <m:r>
                      <a:rPr lang="en-AU" sz="1800" smtClean="0">
                        <a:latin typeface="Cambria Math" panose="02040503050406030204" pitchFamily="18" charset="0"/>
                      </a:rPr>
                      <m:t>.</m:t>
                    </m:r>
                    <m:r>
                      <m:rPr>
                        <m:sty m:val="p"/>
                      </m:rPr>
                      <a:rPr lang="en-AU" sz="1800" smtClean="0">
                        <a:latin typeface="Cambria Math" panose="02040503050406030204" pitchFamily="18" charset="0"/>
                      </a:rPr>
                      <m:t>t</m:t>
                    </m:r>
                    <m:r>
                      <a:rPr lang="en-AU" sz="1800" smtClean="0">
                        <a:latin typeface="Cambria Math" panose="02040503050406030204" pitchFamily="18" charset="0"/>
                      </a:rPr>
                      <m:t>.   </m:t>
                    </m:r>
                    <m:r>
                      <a:rPr lang="en-AU" sz="1800" i="1" smtClean="0">
                        <a:latin typeface="Cambria Math" panose="02040503050406030204" pitchFamily="18" charset="0"/>
                      </a:rPr>
                      <m:t>𝑥</m:t>
                    </m:r>
                    <m:r>
                      <a:rPr lang="en-AU" sz="1800" i="1" smtClean="0">
                        <a:latin typeface="Cambria Math" panose="02040503050406030204" pitchFamily="18" charset="0"/>
                      </a:rPr>
                      <m:t>∈</m:t>
                    </m:r>
                    <m:r>
                      <a:rPr lang="en-AU" sz="1800" i="1" smtClean="0">
                        <a:latin typeface="Cambria Math" panose="02040503050406030204" pitchFamily="18" charset="0"/>
                      </a:rPr>
                      <m:t>𝐶</m:t>
                    </m:r>
                  </m:oMath>
                </a14:m>
                <a:br>
                  <a:rPr lang="en-AU" sz="1800" dirty="0"/>
                </a:br>
                <a:r>
                  <a:rPr lang="en-AU" sz="1800" dirty="0"/>
                  <a:t>            </a:t>
                </a:r>
                <a14:m>
                  <m:oMath xmlns:m="http://schemas.openxmlformats.org/officeDocument/2006/math">
                    <m:r>
                      <a:rPr lang="en-AU" sz="1800" b="0" i="1" smtClean="0">
                        <a:latin typeface="Cambria Math" panose="02040503050406030204" pitchFamily="18" charset="0"/>
                      </a:rPr>
                      <m:t>𝑥</m:t>
                    </m:r>
                    <m:r>
                      <a:rPr lang="en-AU" sz="1800" b="0" i="1" smtClean="0">
                        <a:latin typeface="Cambria Math" panose="02040503050406030204" pitchFamily="18" charset="0"/>
                      </a:rPr>
                      <m:t>∈</m:t>
                    </m:r>
                    <m:sSup>
                      <m:sSupPr>
                        <m:ctrlPr>
                          <a:rPr lang="en-AU" sz="1800" b="0" i="1" smtClean="0">
                            <a:latin typeface="Cambria Math" panose="02040503050406030204" pitchFamily="18" charset="0"/>
                          </a:rPr>
                        </m:ctrlPr>
                      </m:sSupPr>
                      <m:e>
                        <m:r>
                          <a:rPr lang="en-AU" sz="1800" b="0" i="1" smtClean="0">
                            <a:latin typeface="Cambria Math" panose="02040503050406030204" pitchFamily="18" charset="0"/>
                          </a:rPr>
                          <m:t>ℝ</m:t>
                        </m:r>
                      </m:e>
                      <m:sup>
                        <m:r>
                          <a:rPr lang="en-AU" sz="1800" b="0" i="1" smtClean="0">
                            <a:latin typeface="Cambria Math" panose="02040503050406030204" pitchFamily="18" charset="0"/>
                          </a:rPr>
                          <m:t>𝑛</m:t>
                        </m:r>
                      </m:sup>
                    </m:sSup>
                  </m:oMath>
                </a14:m>
                <a:endParaRPr lang="en-AU" dirty="0"/>
              </a:p>
              <a:p>
                <a:r>
                  <a:rPr lang="en-AU" dirty="0"/>
                  <a:t>Choose </a:t>
                </a:r>
                <a14:m>
                  <m:oMath xmlns:m="http://schemas.openxmlformats.org/officeDocument/2006/math">
                    <m:r>
                      <a:rPr lang="en-AU" b="0" i="1" smtClean="0">
                        <a:latin typeface="Cambria Math" panose="02040503050406030204" pitchFamily="18" charset="0"/>
                      </a:rPr>
                      <m:t>𝑥</m:t>
                    </m:r>
                  </m:oMath>
                </a14:m>
                <a:r>
                  <a:rPr lang="en-AU" dirty="0"/>
                  <a:t> in the constraint set </a:t>
                </a:r>
                <a14:m>
                  <m:oMath xmlns:m="http://schemas.openxmlformats.org/officeDocument/2006/math">
                    <m:r>
                      <a:rPr lang="en-AU" b="0" i="1" smtClean="0">
                        <a:latin typeface="Cambria Math" panose="02040503050406030204" pitchFamily="18" charset="0"/>
                      </a:rPr>
                      <m:t>𝐶</m:t>
                    </m:r>
                  </m:oMath>
                </a14:m>
                <a:r>
                  <a:rPr lang="en-AU" dirty="0"/>
                  <a:t> which minimises the objective function </a:t>
                </a:r>
                <a14:m>
                  <m:oMath xmlns:m="http://schemas.openxmlformats.org/officeDocument/2006/math">
                    <m:r>
                      <a:rPr lang="en-AU" b="0" i="1" smtClean="0">
                        <a:latin typeface="Cambria Math" panose="02040503050406030204" pitchFamily="18" charset="0"/>
                      </a:rPr>
                      <m:t>𝑓</m:t>
                    </m:r>
                    <m:d>
                      <m:dPr>
                        <m:ctrlPr>
                          <a:rPr lang="en-AU" b="0" i="1" smtClean="0">
                            <a:latin typeface="Cambria Math" panose="02040503050406030204" pitchFamily="18" charset="0"/>
                          </a:rPr>
                        </m:ctrlPr>
                      </m:dPr>
                      <m:e>
                        <m:r>
                          <a:rPr lang="en-AU" b="0" i="1" smtClean="0">
                            <a:latin typeface="Cambria Math" panose="02040503050406030204" pitchFamily="18" charset="0"/>
                          </a:rPr>
                          <m:t>𝑥</m:t>
                        </m:r>
                      </m:e>
                    </m:d>
                  </m:oMath>
                </a14:m>
                <a:endParaRPr lang="en-AU" dirty="0"/>
              </a:p>
              <a:p>
                <a:r>
                  <a:rPr lang="en-AU" dirty="0"/>
                  <a:t>Optimisation problems are common in quantitative fields, particularly in engineering, economics, operations research.</a:t>
                </a:r>
              </a:p>
              <a:p>
                <a:r>
                  <a:rPr lang="en-AU" dirty="0"/>
                  <a:t>Hard in the general case - solvers exploit the structure of the constraint set </a:t>
                </a:r>
                <a14:m>
                  <m:oMath xmlns:m="http://schemas.openxmlformats.org/officeDocument/2006/math">
                    <m:r>
                      <a:rPr lang="en-AU" b="0" i="1" smtClean="0">
                        <a:latin typeface="Cambria Math" panose="02040503050406030204" pitchFamily="18" charset="0"/>
                      </a:rPr>
                      <m:t>𝐶</m:t>
                    </m:r>
                  </m:oMath>
                </a14:m>
                <a:r>
                  <a:rPr lang="en-AU" dirty="0"/>
                  <a:t> and objective function </a:t>
                </a:r>
                <a14:m>
                  <m:oMath xmlns:m="http://schemas.openxmlformats.org/officeDocument/2006/math">
                    <m:r>
                      <a:rPr lang="en-AU" b="0" i="1" smtClean="0">
                        <a:latin typeface="Cambria Math" panose="02040503050406030204" pitchFamily="18" charset="0"/>
                      </a:rPr>
                      <m:t>𝑓</m:t>
                    </m:r>
                    <m:r>
                      <a:rPr lang="en-AU" b="0" i="1" smtClean="0">
                        <a:latin typeface="Cambria Math" panose="02040503050406030204" pitchFamily="18" charset="0"/>
                      </a:rPr>
                      <m:t>(</m:t>
                    </m:r>
                    <m:r>
                      <a:rPr lang="en-AU" b="0" i="1" smtClean="0">
                        <a:latin typeface="Cambria Math" panose="02040503050406030204" pitchFamily="18" charset="0"/>
                      </a:rPr>
                      <m:t>𝑥</m:t>
                    </m:r>
                    <m:r>
                      <a:rPr lang="en-AU" b="0" i="1" smtClean="0">
                        <a:latin typeface="Cambria Math" panose="02040503050406030204" pitchFamily="18" charset="0"/>
                      </a:rPr>
                      <m:t>)</m:t>
                    </m:r>
                  </m:oMath>
                </a14:m>
                <a:r>
                  <a:rPr lang="en-AU" dirty="0"/>
                  <a:t> </a:t>
                </a:r>
              </a:p>
            </p:txBody>
          </p:sp>
        </mc:Choice>
        <mc:Fallback>
          <p:sp>
            <p:nvSpPr>
              <p:cNvPr id="3" name="Content Placeholder 2">
                <a:extLst>
                  <a:ext uri="{FF2B5EF4-FFF2-40B4-BE49-F238E27FC236}">
                    <a16:creationId xmlns:a16="http://schemas.microsoft.com/office/drawing/2014/main" id="{E96E5908-C5DA-5714-DEE4-DB2FB079DAB6}"/>
                  </a:ext>
                </a:extLst>
              </p:cNvPr>
              <p:cNvSpPr>
                <a:spLocks noGrp="1" noRot="1" noChangeAspect="1" noMove="1" noResize="1" noEditPoints="1" noAdjustHandles="1" noChangeArrowheads="1" noChangeShapeType="1" noTextEdit="1"/>
              </p:cNvSpPr>
              <p:nvPr>
                <p:ph idx="1"/>
              </p:nvPr>
            </p:nvSpPr>
            <p:spPr>
              <a:xfrm>
                <a:off x="677333" y="2160589"/>
                <a:ext cx="8860205" cy="3880773"/>
              </a:xfrm>
              <a:blipFill>
                <a:blip r:embed="rId3"/>
                <a:stretch>
                  <a:fillRect l="-138" t="-942"/>
                </a:stretch>
              </a:blipFill>
            </p:spPr>
            <p:txBody>
              <a:bodyPr/>
              <a:lstStyle/>
              <a:p>
                <a:r>
                  <a:rPr lang="en-AU">
                    <a:noFill/>
                  </a:rPr>
                  <a:t> </a:t>
                </a:r>
              </a:p>
            </p:txBody>
          </p:sp>
        </mc:Fallback>
      </mc:AlternateContent>
    </p:spTree>
    <p:extLst>
      <p:ext uri="{BB962C8B-B14F-4D97-AF65-F5344CB8AC3E}">
        <p14:creationId xmlns:p14="http://schemas.microsoft.com/office/powerpoint/2010/main" val="252643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DB8B2-D9C8-40E8-653C-7AE7EABB08C6}"/>
              </a:ext>
            </a:extLst>
          </p:cNvPr>
          <p:cNvSpPr>
            <a:spLocks noGrp="1"/>
          </p:cNvSpPr>
          <p:nvPr>
            <p:ph type="title"/>
          </p:nvPr>
        </p:nvSpPr>
        <p:spPr/>
        <p:txBody>
          <a:bodyPr/>
          <a:lstStyle/>
          <a:p>
            <a:r>
              <a:rPr lang="en-AU" dirty="0"/>
              <a:t>Integer Programming</a:t>
            </a:r>
          </a:p>
        </p:txBody>
      </p:sp>
      <p:sp>
        <p:nvSpPr>
          <p:cNvPr id="3" name="Content Placeholder 2">
            <a:extLst>
              <a:ext uri="{FF2B5EF4-FFF2-40B4-BE49-F238E27FC236}">
                <a16:creationId xmlns:a16="http://schemas.microsoft.com/office/drawing/2014/main" id="{F4D334BC-3932-33F5-2B10-F0343C6CF1EA}"/>
              </a:ext>
            </a:extLst>
          </p:cNvPr>
          <p:cNvSpPr>
            <a:spLocks noGrp="1"/>
          </p:cNvSpPr>
          <p:nvPr>
            <p:ph idx="1"/>
          </p:nvPr>
        </p:nvSpPr>
        <p:spPr>
          <a:xfrm>
            <a:off x="677334" y="2160590"/>
            <a:ext cx="8596668" cy="767805"/>
          </a:xfrm>
        </p:spPr>
        <p:txBody>
          <a:bodyPr>
            <a:normAutofit/>
          </a:bodyPr>
          <a:lstStyle/>
          <a:p>
            <a:r>
              <a:rPr lang="en-AU" dirty="0"/>
              <a:t>Linear Programming – Linear objective function &amp; constraints</a:t>
            </a:r>
          </a:p>
          <a:p>
            <a:pPr marL="0" indent="0">
              <a:buNone/>
            </a:pPr>
            <a:endParaRPr lang="en-AU" dirty="0"/>
          </a:p>
          <a:p>
            <a:pPr marL="0" indent="0" algn="ctr">
              <a:buFont typeface="Wingdings 3" charset="2"/>
              <a:buNone/>
            </a:pPr>
            <a:endParaRPr lang="en-AU" sz="1800" dirty="0"/>
          </a:p>
          <a:p>
            <a:pPr marL="0" indent="0" algn="ctr">
              <a:buFont typeface="Wingdings 3" charset="2"/>
              <a:buNone/>
            </a:pPr>
            <a:endParaRPr lang="en-AU" sz="1800" dirty="0"/>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F79CFFCB-9BAF-A92F-7610-A4B39BB3B1C7}"/>
                  </a:ext>
                </a:extLst>
              </p:cNvPr>
              <p:cNvSpPr txBox="1"/>
              <p:nvPr/>
            </p:nvSpPr>
            <p:spPr>
              <a:xfrm>
                <a:off x="644325" y="2694741"/>
                <a:ext cx="4190034" cy="188186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func>
                        <m:funcPr>
                          <m:ctrlPr>
                            <a:rPr lang="en-AU" sz="1800" b="0" i="1" smtClean="0">
                              <a:latin typeface="Cambria Math" panose="02040503050406030204" pitchFamily="18" charset="0"/>
                            </a:rPr>
                          </m:ctrlPr>
                        </m:funcPr>
                        <m:fName>
                          <m:limLow>
                            <m:limLowPr>
                              <m:ctrlPr>
                                <a:rPr lang="en-AU" sz="1800" b="0" i="1" smtClean="0">
                                  <a:latin typeface="Cambria Math" panose="02040503050406030204" pitchFamily="18" charset="0"/>
                                </a:rPr>
                              </m:ctrlPr>
                            </m:limLowPr>
                            <m:e>
                              <m:r>
                                <m:rPr>
                                  <m:sty m:val="p"/>
                                </m:rPr>
                                <a:rPr lang="en-AU" sz="1800" b="0" i="0" smtClean="0">
                                  <a:latin typeface="Cambria Math" panose="02040503050406030204" pitchFamily="18" charset="0"/>
                                </a:rPr>
                                <m:t>min</m:t>
                              </m:r>
                            </m:e>
                            <m:lim>
                              <m:r>
                                <a:rPr lang="en-AU" sz="1800" b="0" i="1" smtClean="0">
                                  <a:latin typeface="Cambria Math" panose="02040503050406030204" pitchFamily="18" charset="0"/>
                                </a:rPr>
                                <m:t>𝑥</m:t>
                              </m:r>
                            </m:lim>
                          </m:limLow>
                        </m:fName>
                        <m:e>
                          <m:nary>
                            <m:naryPr>
                              <m:chr m:val="∑"/>
                              <m:ctrlPr>
                                <a:rPr lang="en-AU" sz="1800" b="0" i="1" smtClean="0">
                                  <a:latin typeface="Cambria Math" panose="02040503050406030204" pitchFamily="18" charset="0"/>
                                </a:rPr>
                              </m:ctrlPr>
                            </m:naryPr>
                            <m:sub>
                              <m:r>
                                <a:rPr lang="en-AU" sz="1800" b="0" i="1" smtClean="0">
                                  <a:latin typeface="Cambria Math" panose="02040503050406030204" pitchFamily="18" charset="0"/>
                                </a:rPr>
                                <m:t>𝑖</m:t>
                              </m:r>
                              <m:r>
                                <a:rPr lang="en-AU" sz="1800" b="0" i="1" smtClean="0">
                                  <a:latin typeface="Cambria Math" panose="02040503050406030204" pitchFamily="18" charset="0"/>
                                </a:rPr>
                                <m:t>=1</m:t>
                              </m:r>
                            </m:sub>
                            <m:sup>
                              <m:r>
                                <a:rPr lang="en-AU" sz="1800" b="0" i="1" smtClean="0">
                                  <a:latin typeface="Cambria Math" panose="02040503050406030204" pitchFamily="18" charset="0"/>
                                </a:rPr>
                                <m:t>𝑛</m:t>
                              </m:r>
                            </m:sup>
                            <m:e>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𝑐</m:t>
                                  </m:r>
                                </m:e>
                                <m:sub>
                                  <m:r>
                                    <a:rPr lang="en-AU" sz="1800" b="0" i="1" smtClean="0">
                                      <a:latin typeface="Cambria Math" panose="02040503050406030204" pitchFamily="18" charset="0"/>
                                    </a:rPr>
                                    <m:t>𝑖</m:t>
                                  </m:r>
                                </m:sub>
                              </m:sSub>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𝑥</m:t>
                                  </m:r>
                                </m:e>
                                <m:sub>
                                  <m:r>
                                    <a:rPr lang="en-AU" sz="1800" b="0" i="1" smtClean="0">
                                      <a:latin typeface="Cambria Math" panose="02040503050406030204" pitchFamily="18" charset="0"/>
                                    </a:rPr>
                                    <m:t>𝑖</m:t>
                                  </m:r>
                                </m:sub>
                              </m:sSub>
                            </m:e>
                          </m:nary>
                        </m:e>
                      </m:func>
                    </m:oMath>
                    <m:oMath xmlns:m="http://schemas.openxmlformats.org/officeDocument/2006/math">
                      <m:r>
                        <a:rPr lang="en-AU" sz="1800" b="0" i="1" smtClean="0">
                          <a:latin typeface="Cambria Math" panose="02040503050406030204" pitchFamily="18" charset="0"/>
                        </a:rPr>
                        <m:t>𝑠</m:t>
                      </m:r>
                      <m:r>
                        <a:rPr lang="en-AU" sz="1800" b="0" i="1" smtClean="0">
                          <a:latin typeface="Cambria Math" panose="02040503050406030204" pitchFamily="18" charset="0"/>
                        </a:rPr>
                        <m:t>.</m:t>
                      </m:r>
                      <m:r>
                        <a:rPr lang="en-AU" sz="1800" b="0" i="1" smtClean="0">
                          <a:latin typeface="Cambria Math" panose="02040503050406030204" pitchFamily="18" charset="0"/>
                        </a:rPr>
                        <m:t>𝑡</m:t>
                      </m:r>
                      <m:r>
                        <a:rPr lang="en-AU" sz="1800" b="0" i="1" smtClean="0">
                          <a:latin typeface="Cambria Math" panose="02040503050406030204" pitchFamily="18" charset="0"/>
                        </a:rPr>
                        <m:t>.  </m:t>
                      </m:r>
                      <m:nary>
                        <m:naryPr>
                          <m:chr m:val="∑"/>
                          <m:ctrlPr>
                            <a:rPr lang="en-AU" sz="1800" b="0" i="1" smtClean="0">
                              <a:latin typeface="Cambria Math" panose="02040503050406030204" pitchFamily="18" charset="0"/>
                            </a:rPr>
                          </m:ctrlPr>
                        </m:naryPr>
                        <m:sub>
                          <m:r>
                            <a:rPr lang="en-AU" sz="1800" b="0" i="1" smtClean="0">
                              <a:latin typeface="Cambria Math" panose="02040503050406030204" pitchFamily="18" charset="0"/>
                            </a:rPr>
                            <m:t>𝑖</m:t>
                          </m:r>
                          <m:r>
                            <a:rPr lang="en-AU" sz="1800" b="0" i="1" smtClean="0">
                              <a:latin typeface="Cambria Math" panose="02040503050406030204" pitchFamily="18" charset="0"/>
                            </a:rPr>
                            <m:t>=1</m:t>
                          </m:r>
                        </m:sub>
                        <m:sup>
                          <m:r>
                            <a:rPr lang="en-AU" sz="1800" b="0" i="1" smtClean="0">
                              <a:latin typeface="Cambria Math" panose="02040503050406030204" pitchFamily="18" charset="0"/>
                            </a:rPr>
                            <m:t>𝑛</m:t>
                          </m:r>
                        </m:sup>
                        <m:e>
                          <m:sSub>
                            <m:sSubPr>
                              <m:ctrlPr>
                                <a:rPr lang="en-AU" i="1">
                                  <a:latin typeface="Cambria Math" panose="02040503050406030204" pitchFamily="18" charset="0"/>
                                </a:rPr>
                              </m:ctrlPr>
                            </m:sSubPr>
                            <m:e>
                              <m:r>
                                <a:rPr lang="en-AU" i="1">
                                  <a:latin typeface="Cambria Math" panose="02040503050406030204" pitchFamily="18" charset="0"/>
                                </a:rPr>
                                <m:t>𝑎</m:t>
                              </m:r>
                            </m:e>
                            <m:sub>
                              <m:r>
                                <a:rPr lang="en-AU" b="0" i="1" smtClean="0">
                                  <a:latin typeface="Cambria Math" panose="02040503050406030204" pitchFamily="18" charset="0"/>
                                </a:rPr>
                                <m:t>𝑗𝑖</m:t>
                              </m:r>
                            </m:sub>
                          </m:sSub>
                          <m:sSub>
                            <m:sSubPr>
                              <m:ctrlPr>
                                <a:rPr lang="en-AU" i="1">
                                  <a:latin typeface="Cambria Math" panose="02040503050406030204" pitchFamily="18" charset="0"/>
                                </a:rPr>
                              </m:ctrlPr>
                            </m:sSubPr>
                            <m:e>
                              <m:r>
                                <a:rPr lang="en-AU" i="1">
                                  <a:latin typeface="Cambria Math" panose="02040503050406030204" pitchFamily="18" charset="0"/>
                                </a:rPr>
                                <m:t>𝑥</m:t>
                              </m:r>
                            </m:e>
                            <m:sub>
                              <m:r>
                                <a:rPr lang="en-AU" i="1">
                                  <a:latin typeface="Cambria Math" panose="02040503050406030204" pitchFamily="18" charset="0"/>
                                </a:rPr>
                                <m:t>𝑖</m:t>
                              </m:r>
                            </m:sub>
                          </m:sSub>
                        </m:e>
                      </m:nary>
                      <m:r>
                        <a:rPr lang="en-AU" sz="1800" b="0" i="1" smtClean="0">
                          <a:latin typeface="Cambria Math" panose="02040503050406030204" pitchFamily="18" charset="0"/>
                        </a:rPr>
                        <m:t>≤</m:t>
                      </m:r>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𝑏</m:t>
                          </m:r>
                        </m:e>
                        <m:sub>
                          <m:r>
                            <a:rPr lang="en-AU" sz="1800" b="0" i="1" smtClean="0">
                              <a:latin typeface="Cambria Math" panose="02040503050406030204" pitchFamily="18" charset="0"/>
                            </a:rPr>
                            <m:t>𝑗</m:t>
                          </m:r>
                        </m:sub>
                      </m:sSub>
                      <m:r>
                        <a:rPr lang="en-AU" sz="1800" b="0" i="1" smtClean="0">
                          <a:latin typeface="Cambria Math" panose="02040503050406030204" pitchFamily="18" charset="0"/>
                        </a:rPr>
                        <m:t>,  </m:t>
                      </m:r>
                      <m:r>
                        <a:rPr lang="en-AU" sz="1800" b="0" i="1" smtClean="0">
                          <a:latin typeface="Cambria Math" panose="02040503050406030204" pitchFamily="18" charset="0"/>
                        </a:rPr>
                        <m:t>𝑗</m:t>
                      </m:r>
                      <m:r>
                        <a:rPr lang="en-AU" sz="1800" b="0" i="1" smtClean="0">
                          <a:latin typeface="Cambria Math" panose="02040503050406030204" pitchFamily="18" charset="0"/>
                        </a:rPr>
                        <m:t>=1,…,</m:t>
                      </m:r>
                      <m:r>
                        <a:rPr lang="en-AU" sz="1800" b="0" i="1" smtClean="0">
                          <a:latin typeface="Cambria Math" panose="02040503050406030204" pitchFamily="18" charset="0"/>
                        </a:rPr>
                        <m:t>𝑚</m:t>
                      </m:r>
                    </m:oMath>
                    <m:oMath xmlns:m="http://schemas.openxmlformats.org/officeDocument/2006/math">
                      <m:r>
                        <a:rPr lang="en-AU" sz="1800" b="0" i="0" smtClean="0">
                          <a:latin typeface="Cambria Math" panose="02040503050406030204" pitchFamily="18" charset="0"/>
                        </a:rPr>
                        <m:t>        </m:t>
                      </m:r>
                      <m:r>
                        <a:rPr lang="en-AU" sz="1800" b="0" i="1" smtClean="0">
                          <a:latin typeface="Cambria Math" panose="02040503050406030204" pitchFamily="18" charset="0"/>
                        </a:rPr>
                        <m:t> </m:t>
                      </m:r>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          </m:t>
                          </m:r>
                          <m:r>
                            <a:rPr lang="en-AU" sz="1800" b="0" i="1" smtClean="0">
                              <a:latin typeface="Cambria Math" panose="02040503050406030204" pitchFamily="18" charset="0"/>
                            </a:rPr>
                            <m:t>𝑥</m:t>
                          </m:r>
                        </m:e>
                        <m:sub>
                          <m:r>
                            <a:rPr lang="en-AU" sz="1800" b="0" i="1" smtClean="0">
                              <a:latin typeface="Cambria Math" panose="02040503050406030204" pitchFamily="18" charset="0"/>
                            </a:rPr>
                            <m:t>𝑖</m:t>
                          </m:r>
                        </m:sub>
                      </m:sSub>
                      <m:r>
                        <a:rPr lang="en-AU" sz="1800" b="0" i="1" smtClean="0">
                          <a:latin typeface="Cambria Math" panose="02040503050406030204" pitchFamily="18" charset="0"/>
                        </a:rPr>
                        <m:t> ∈</m:t>
                      </m:r>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ℝ</m:t>
                          </m:r>
                        </m:e>
                        <m:sub>
                          <m:r>
                            <a:rPr lang="en-AU" sz="1800" b="0" i="1" smtClean="0">
                              <a:latin typeface="Cambria Math" panose="02040503050406030204" pitchFamily="18" charset="0"/>
                            </a:rPr>
                            <m:t>≥0</m:t>
                          </m:r>
                        </m:sub>
                      </m:sSub>
                      <m:r>
                        <a:rPr lang="en-AU" sz="1800" b="0" i="1" smtClean="0">
                          <a:latin typeface="Cambria Math" panose="02040503050406030204" pitchFamily="18" charset="0"/>
                        </a:rPr>
                        <m:t>,  </m:t>
                      </m:r>
                      <m:r>
                        <a:rPr lang="en-AU" sz="1800" b="0" i="1" smtClean="0">
                          <a:latin typeface="Cambria Math" panose="02040503050406030204" pitchFamily="18" charset="0"/>
                        </a:rPr>
                        <m:t>𝑖</m:t>
                      </m:r>
                      <m:r>
                        <a:rPr lang="en-AU" sz="1800" b="0" i="1" smtClean="0">
                          <a:latin typeface="Cambria Math" panose="02040503050406030204" pitchFamily="18" charset="0"/>
                        </a:rPr>
                        <m:t>=1,…,</m:t>
                      </m:r>
                      <m:r>
                        <a:rPr lang="en-AU" sz="1800" b="0" i="1" smtClean="0">
                          <a:latin typeface="Cambria Math" panose="02040503050406030204" pitchFamily="18" charset="0"/>
                        </a:rPr>
                        <m:t>𝑛</m:t>
                      </m:r>
                      <m:r>
                        <a:rPr lang="en-AU" sz="1800" b="0" i="1" smtClean="0">
                          <a:latin typeface="Cambria Math" panose="02040503050406030204" pitchFamily="18" charset="0"/>
                        </a:rPr>
                        <m:t> </m:t>
                      </m:r>
                    </m:oMath>
                  </m:oMathPara>
                </a14:m>
                <a:br>
                  <a:rPr lang="en-AU" sz="1800" b="0" dirty="0"/>
                </a:br>
                <a:endParaRPr lang="en-AU" dirty="0"/>
              </a:p>
            </p:txBody>
          </p:sp>
        </mc:Choice>
        <mc:Fallback>
          <p:sp>
            <p:nvSpPr>
              <p:cNvPr id="4" name="TextBox 3">
                <a:extLst>
                  <a:ext uri="{FF2B5EF4-FFF2-40B4-BE49-F238E27FC236}">
                    <a16:creationId xmlns:a16="http://schemas.microsoft.com/office/drawing/2014/main" id="{F79CFFCB-9BAF-A92F-7610-A4B39BB3B1C7}"/>
                  </a:ext>
                </a:extLst>
              </p:cNvPr>
              <p:cNvSpPr txBox="1">
                <a:spLocks noRot="1" noChangeAspect="1" noMove="1" noResize="1" noEditPoints="1" noAdjustHandles="1" noChangeArrowheads="1" noChangeShapeType="1" noTextEdit="1"/>
              </p:cNvSpPr>
              <p:nvPr/>
            </p:nvSpPr>
            <p:spPr>
              <a:xfrm>
                <a:off x="644325" y="2694741"/>
                <a:ext cx="4190034" cy="1881862"/>
              </a:xfrm>
              <a:prstGeom prst="rect">
                <a:avLst/>
              </a:prstGeom>
              <a:blipFill>
                <a:blip r:embed="rId3"/>
                <a:stretch>
                  <a:fillRect/>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E8CB74EF-1449-9833-247E-4E5F717DD5E4}"/>
                  </a:ext>
                </a:extLst>
              </p:cNvPr>
              <p:cNvSpPr txBox="1"/>
              <p:nvPr/>
            </p:nvSpPr>
            <p:spPr>
              <a:xfrm>
                <a:off x="3368233" y="5093825"/>
                <a:ext cx="4016415" cy="1847750"/>
              </a:xfrm>
              <a:prstGeom prst="rect">
                <a:avLst/>
              </a:prstGeom>
              <a:noFill/>
            </p:spPr>
            <p:txBody>
              <a:bodyPr wrap="square" rtlCol="0">
                <a:spAutoFit/>
              </a:bodyPr>
              <a:lstStyle/>
              <a:p>
                <a:pPr marL="0" indent="0">
                  <a:buNone/>
                </a:pPr>
                <a:endParaRPr lang="en-AU" dirty="0"/>
              </a:p>
              <a:p>
                <a:pPr marL="0" indent="0">
                  <a:buNone/>
                </a:pPr>
                <a14:m>
                  <m:oMathPara xmlns:m="http://schemas.openxmlformats.org/officeDocument/2006/math">
                    <m:oMathParaPr>
                      <m:jc m:val="centerGroup"/>
                    </m:oMathParaPr>
                    <m:oMath xmlns:m="http://schemas.openxmlformats.org/officeDocument/2006/math">
                      <m:limLow>
                        <m:limLowPr>
                          <m:ctrlPr>
                            <a:rPr lang="en-AU" sz="1800" i="1" smtClean="0">
                              <a:latin typeface="Cambria Math" panose="02040503050406030204" pitchFamily="18" charset="0"/>
                            </a:rPr>
                          </m:ctrlPr>
                        </m:limLowPr>
                        <m:e>
                          <m:r>
                            <m:rPr>
                              <m:sty m:val="p"/>
                            </m:rPr>
                            <a:rPr lang="en-AU" sz="1800" smtClean="0">
                              <a:latin typeface="Cambria Math" panose="02040503050406030204" pitchFamily="18" charset="0"/>
                            </a:rPr>
                            <m:t>min</m:t>
                          </m:r>
                        </m:e>
                        <m:lim>
                          <m:r>
                            <m:rPr>
                              <m:sty m:val="p"/>
                            </m:rPr>
                            <a:rPr lang="en-AU" sz="1800" smtClean="0">
                              <a:latin typeface="Cambria Math" panose="02040503050406030204" pitchFamily="18" charset="0"/>
                            </a:rPr>
                            <m:t>x</m:t>
                          </m:r>
                        </m:lim>
                      </m:limLow>
                      <m:r>
                        <a:rPr lang="en-AU" sz="1800" smtClean="0">
                          <a:latin typeface="Cambria Math" panose="02040503050406030204" pitchFamily="18" charset="0"/>
                        </a:rPr>
                        <m:t>  </m:t>
                      </m:r>
                      <m:sSup>
                        <m:sSupPr>
                          <m:ctrlPr>
                            <a:rPr lang="en-AU" sz="1800" b="0" i="1" smtClean="0">
                              <a:latin typeface="Cambria Math" panose="02040503050406030204" pitchFamily="18" charset="0"/>
                            </a:rPr>
                          </m:ctrlPr>
                        </m:sSupPr>
                        <m:e>
                          <m:r>
                            <m:rPr>
                              <m:sty m:val="p"/>
                            </m:rPr>
                            <a:rPr lang="en-AU" sz="1800" b="0" i="0" smtClean="0">
                              <a:latin typeface="Cambria Math" panose="02040503050406030204" pitchFamily="18" charset="0"/>
                            </a:rPr>
                            <m:t>c</m:t>
                          </m:r>
                        </m:e>
                        <m:sup>
                          <m:r>
                            <m:rPr>
                              <m:sty m:val="p"/>
                            </m:rPr>
                            <a:rPr lang="en-AU" sz="1800" b="0" i="0" smtClean="0">
                              <a:latin typeface="Cambria Math" panose="02040503050406030204" pitchFamily="18" charset="0"/>
                            </a:rPr>
                            <m:t>T</m:t>
                          </m:r>
                        </m:sup>
                      </m:sSup>
                      <m:r>
                        <m:rPr>
                          <m:sty m:val="p"/>
                        </m:rPr>
                        <a:rPr lang="en-AU" sz="1800" b="0" i="0" smtClean="0">
                          <a:latin typeface="Cambria Math" panose="02040503050406030204" pitchFamily="18" charset="0"/>
                        </a:rPr>
                        <m:t>x</m:t>
                      </m:r>
                    </m:oMath>
                    <m:oMath xmlns:m="http://schemas.openxmlformats.org/officeDocument/2006/math">
                      <m:r>
                        <a:rPr lang="en-AU" sz="1800" b="0" i="1" smtClean="0">
                          <a:latin typeface="Cambria Math" panose="02040503050406030204" pitchFamily="18" charset="0"/>
                        </a:rPr>
                        <m:t>𝑠</m:t>
                      </m:r>
                      <m:r>
                        <a:rPr lang="en-AU" sz="1800" b="0" i="1" smtClean="0">
                          <a:latin typeface="Cambria Math" panose="02040503050406030204" pitchFamily="18" charset="0"/>
                        </a:rPr>
                        <m:t>.</m:t>
                      </m:r>
                      <m:r>
                        <a:rPr lang="en-AU" sz="1800" b="0" i="1" smtClean="0">
                          <a:latin typeface="Cambria Math" panose="02040503050406030204" pitchFamily="18" charset="0"/>
                        </a:rPr>
                        <m:t>𝑡</m:t>
                      </m:r>
                      <m:r>
                        <a:rPr lang="en-AU" sz="1800" b="0" i="1" smtClean="0">
                          <a:latin typeface="Cambria Math" panose="02040503050406030204" pitchFamily="18" charset="0"/>
                        </a:rPr>
                        <m:t>.  </m:t>
                      </m:r>
                      <m:r>
                        <a:rPr lang="en-AU" sz="1800" b="0" i="1" smtClean="0">
                          <a:latin typeface="Cambria Math" panose="02040503050406030204" pitchFamily="18" charset="0"/>
                        </a:rPr>
                        <m:t>𝐴𝑥</m:t>
                      </m:r>
                      <m:r>
                        <a:rPr lang="en-AU" sz="1800" b="0" i="1" smtClean="0">
                          <a:latin typeface="Cambria Math" panose="02040503050406030204" pitchFamily="18" charset="0"/>
                        </a:rPr>
                        <m:t>≤</m:t>
                      </m:r>
                      <m:r>
                        <a:rPr lang="en-AU" sz="1800" b="0" i="1" smtClean="0">
                          <a:latin typeface="Cambria Math" panose="02040503050406030204" pitchFamily="18" charset="0"/>
                        </a:rPr>
                        <m:t>𝑏</m:t>
                      </m:r>
                    </m:oMath>
                    <m:oMath xmlns:m="http://schemas.openxmlformats.org/officeDocument/2006/math">
                      <m:r>
                        <a:rPr lang="en-AU" sz="1800" b="0" i="0" smtClean="0">
                          <a:latin typeface="Cambria Math" panose="02040503050406030204" pitchFamily="18" charset="0"/>
                        </a:rPr>
                        <m:t>            </m:t>
                      </m:r>
                      <m:r>
                        <a:rPr lang="en-AU" sz="1800" b="0" i="1" smtClean="0">
                          <a:latin typeface="Cambria Math" panose="02040503050406030204" pitchFamily="18" charset="0"/>
                        </a:rPr>
                        <m:t>𝑥</m:t>
                      </m:r>
                      <m:r>
                        <a:rPr lang="en-AU" sz="1800" b="0" i="1" smtClean="0">
                          <a:latin typeface="Cambria Math" panose="02040503050406030204" pitchFamily="18" charset="0"/>
                        </a:rPr>
                        <m:t>≥0</m:t>
                      </m:r>
                    </m:oMath>
                    <m:oMath xmlns:m="http://schemas.openxmlformats.org/officeDocument/2006/math">
                      <m:r>
                        <a:rPr lang="en-AU" sz="1800" b="0" i="0" smtClean="0">
                          <a:latin typeface="Cambria Math" panose="02040503050406030204" pitchFamily="18" charset="0"/>
                        </a:rPr>
                        <m:t>            </m:t>
                      </m:r>
                      <m:r>
                        <a:rPr lang="en-AU" sz="1800" b="0" i="1" smtClean="0">
                          <a:latin typeface="Cambria Math" panose="02040503050406030204" pitchFamily="18" charset="0"/>
                        </a:rPr>
                        <m:t>𝑥</m:t>
                      </m:r>
                      <m:r>
                        <a:rPr lang="en-AU" sz="1800" b="0" i="1" smtClean="0">
                          <a:latin typeface="Cambria Math" panose="02040503050406030204" pitchFamily="18" charset="0"/>
                        </a:rPr>
                        <m:t>∈</m:t>
                      </m:r>
                      <m:sSup>
                        <m:sSupPr>
                          <m:ctrlPr>
                            <a:rPr lang="en-AU" sz="1800" b="0" i="1" smtClean="0">
                              <a:latin typeface="Cambria Math" panose="02040503050406030204" pitchFamily="18" charset="0"/>
                            </a:rPr>
                          </m:ctrlPr>
                        </m:sSupPr>
                        <m:e>
                          <m:r>
                            <a:rPr lang="en-AU" sz="1800" b="0" i="1" smtClean="0">
                              <a:latin typeface="Cambria Math" panose="02040503050406030204" pitchFamily="18" charset="0"/>
                            </a:rPr>
                            <m:t>ℤ</m:t>
                          </m:r>
                        </m:e>
                        <m:sup>
                          <m:r>
                            <a:rPr lang="en-AU" sz="1800" b="0" i="1" smtClean="0">
                              <a:latin typeface="Cambria Math" panose="02040503050406030204" pitchFamily="18" charset="0"/>
                            </a:rPr>
                            <m:t>𝑛</m:t>
                          </m:r>
                        </m:sup>
                      </m:sSup>
                    </m:oMath>
                  </m:oMathPara>
                </a14:m>
                <a:endParaRPr lang="en-AU" dirty="0"/>
              </a:p>
              <a:p>
                <a:endParaRPr lang="en-AU" dirty="0"/>
              </a:p>
            </p:txBody>
          </p:sp>
        </mc:Choice>
        <mc:Fallback>
          <p:sp>
            <p:nvSpPr>
              <p:cNvPr id="5" name="TextBox 4">
                <a:extLst>
                  <a:ext uri="{FF2B5EF4-FFF2-40B4-BE49-F238E27FC236}">
                    <a16:creationId xmlns:a16="http://schemas.microsoft.com/office/drawing/2014/main" id="{E8CB74EF-1449-9833-247E-4E5F717DD5E4}"/>
                  </a:ext>
                </a:extLst>
              </p:cNvPr>
              <p:cNvSpPr txBox="1">
                <a:spLocks noRot="1" noChangeAspect="1" noMove="1" noResize="1" noEditPoints="1" noAdjustHandles="1" noChangeArrowheads="1" noChangeShapeType="1" noTextEdit="1"/>
              </p:cNvSpPr>
              <p:nvPr/>
            </p:nvSpPr>
            <p:spPr>
              <a:xfrm>
                <a:off x="3368233" y="5093825"/>
                <a:ext cx="4016415" cy="1847750"/>
              </a:xfrm>
              <a:prstGeom prst="rect">
                <a:avLst/>
              </a:prstGeom>
              <a:blipFill>
                <a:blip r:embed="rId4"/>
                <a:stretch>
                  <a:fillRect/>
                </a:stretch>
              </a:blipFill>
            </p:spPr>
            <p:txBody>
              <a:bodyPr/>
              <a:lstStyle/>
              <a:p>
                <a:r>
                  <a:rPr lang="en-AU">
                    <a:noFill/>
                  </a:rPr>
                  <a:t> </a:t>
                </a:r>
              </a:p>
            </p:txBody>
          </p:sp>
        </mc:Fallback>
      </mc:AlternateContent>
      <p:sp>
        <p:nvSpPr>
          <p:cNvPr id="6" name="Content Placeholder 2">
            <a:extLst>
              <a:ext uri="{FF2B5EF4-FFF2-40B4-BE49-F238E27FC236}">
                <a16:creationId xmlns:a16="http://schemas.microsoft.com/office/drawing/2014/main" id="{A00792ED-DBD4-42ED-5101-20B2AE1BA43E}"/>
              </a:ext>
            </a:extLst>
          </p:cNvPr>
          <p:cNvSpPr txBox="1">
            <a:spLocks/>
          </p:cNvSpPr>
          <p:nvPr/>
        </p:nvSpPr>
        <p:spPr>
          <a:xfrm>
            <a:off x="677334" y="5002053"/>
            <a:ext cx="8596668" cy="48808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AU" dirty="0"/>
              <a:t>Integer Programming – Further restrict x to the integers</a:t>
            </a:r>
          </a:p>
          <a:p>
            <a:pPr marL="0" indent="0">
              <a:buFont typeface="Wingdings 3" charset="2"/>
              <a:buNone/>
            </a:pPr>
            <a:endParaRPr lang="en-AU" dirty="0"/>
          </a:p>
          <a:p>
            <a:pPr marL="0" indent="0" algn="ctr">
              <a:buFont typeface="Wingdings 3" charset="2"/>
              <a:buNone/>
            </a:pPr>
            <a:endParaRPr lang="en-AU" dirty="0"/>
          </a:p>
          <a:p>
            <a:pPr marL="0" indent="0" algn="ctr">
              <a:buFont typeface="Wingdings 3" charset="2"/>
              <a:buNone/>
            </a:pPr>
            <a:endParaRPr lang="en-AU" dirty="0"/>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98003595-ABF6-66A8-B170-AC582A3C649E}"/>
                  </a:ext>
                </a:extLst>
              </p:cNvPr>
              <p:cNvSpPr txBox="1"/>
              <p:nvPr/>
            </p:nvSpPr>
            <p:spPr>
              <a:xfrm>
                <a:off x="5752617" y="3061838"/>
                <a:ext cx="2873202" cy="129375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limLow>
                        <m:limLowPr>
                          <m:ctrlPr>
                            <a:rPr lang="en-AU" sz="1800" i="1" smtClean="0">
                              <a:latin typeface="Cambria Math" panose="02040503050406030204" pitchFamily="18" charset="0"/>
                            </a:rPr>
                          </m:ctrlPr>
                        </m:limLowPr>
                        <m:e>
                          <m:r>
                            <m:rPr>
                              <m:sty m:val="p"/>
                            </m:rPr>
                            <a:rPr lang="en-AU" sz="1800" smtClean="0">
                              <a:latin typeface="Cambria Math" panose="02040503050406030204" pitchFamily="18" charset="0"/>
                            </a:rPr>
                            <m:t>min</m:t>
                          </m:r>
                        </m:e>
                        <m:lim>
                          <m:r>
                            <m:rPr>
                              <m:sty m:val="p"/>
                            </m:rPr>
                            <a:rPr lang="en-AU" sz="1800" smtClean="0">
                              <a:latin typeface="Cambria Math" panose="02040503050406030204" pitchFamily="18" charset="0"/>
                            </a:rPr>
                            <m:t>x</m:t>
                          </m:r>
                        </m:lim>
                      </m:limLow>
                      <m:r>
                        <a:rPr lang="en-AU" sz="1800" smtClean="0">
                          <a:latin typeface="Cambria Math" panose="02040503050406030204" pitchFamily="18" charset="0"/>
                        </a:rPr>
                        <m:t>  </m:t>
                      </m:r>
                      <m:sSup>
                        <m:sSupPr>
                          <m:ctrlPr>
                            <a:rPr lang="en-AU" sz="1800" b="0" i="1" smtClean="0">
                              <a:latin typeface="Cambria Math" panose="02040503050406030204" pitchFamily="18" charset="0"/>
                            </a:rPr>
                          </m:ctrlPr>
                        </m:sSupPr>
                        <m:e>
                          <m:r>
                            <m:rPr>
                              <m:sty m:val="p"/>
                            </m:rPr>
                            <a:rPr lang="en-AU" sz="1800" b="0" i="0" smtClean="0">
                              <a:latin typeface="Cambria Math" panose="02040503050406030204" pitchFamily="18" charset="0"/>
                            </a:rPr>
                            <m:t>c</m:t>
                          </m:r>
                        </m:e>
                        <m:sup>
                          <m:r>
                            <m:rPr>
                              <m:sty m:val="p"/>
                            </m:rPr>
                            <a:rPr lang="en-AU" sz="1800" b="0" i="0" smtClean="0">
                              <a:latin typeface="Cambria Math" panose="02040503050406030204" pitchFamily="18" charset="0"/>
                            </a:rPr>
                            <m:t>T</m:t>
                          </m:r>
                        </m:sup>
                      </m:sSup>
                      <m:r>
                        <m:rPr>
                          <m:sty m:val="p"/>
                        </m:rPr>
                        <a:rPr lang="en-AU" sz="1800" b="0" i="0" smtClean="0">
                          <a:latin typeface="Cambria Math" panose="02040503050406030204" pitchFamily="18" charset="0"/>
                        </a:rPr>
                        <m:t>x</m:t>
                      </m:r>
                    </m:oMath>
                    <m:oMath xmlns:m="http://schemas.openxmlformats.org/officeDocument/2006/math">
                      <m:r>
                        <a:rPr lang="en-AU" sz="1800" b="0" i="1" smtClean="0">
                          <a:latin typeface="Cambria Math" panose="02040503050406030204" pitchFamily="18" charset="0"/>
                        </a:rPr>
                        <m:t>𝑠</m:t>
                      </m:r>
                      <m:r>
                        <a:rPr lang="en-AU" sz="1800" b="0" i="1" smtClean="0">
                          <a:latin typeface="Cambria Math" panose="02040503050406030204" pitchFamily="18" charset="0"/>
                        </a:rPr>
                        <m:t>.</m:t>
                      </m:r>
                      <m:r>
                        <a:rPr lang="en-AU" sz="1800" b="0" i="1" smtClean="0">
                          <a:latin typeface="Cambria Math" panose="02040503050406030204" pitchFamily="18" charset="0"/>
                        </a:rPr>
                        <m:t>𝑡</m:t>
                      </m:r>
                      <m:r>
                        <a:rPr lang="en-AU" sz="1800" b="0" i="1" smtClean="0">
                          <a:latin typeface="Cambria Math" panose="02040503050406030204" pitchFamily="18" charset="0"/>
                        </a:rPr>
                        <m:t>.  </m:t>
                      </m:r>
                      <m:r>
                        <a:rPr lang="en-AU" sz="1800" b="0" i="1" smtClean="0">
                          <a:latin typeface="Cambria Math" panose="02040503050406030204" pitchFamily="18" charset="0"/>
                        </a:rPr>
                        <m:t>𝐴𝑥</m:t>
                      </m:r>
                      <m:r>
                        <a:rPr lang="en-AU" sz="1800" b="0" i="1" smtClean="0">
                          <a:latin typeface="Cambria Math" panose="02040503050406030204" pitchFamily="18" charset="0"/>
                        </a:rPr>
                        <m:t>≤</m:t>
                      </m:r>
                      <m:r>
                        <a:rPr lang="en-AU" sz="1800" b="0" i="1" smtClean="0">
                          <a:latin typeface="Cambria Math" panose="02040503050406030204" pitchFamily="18" charset="0"/>
                        </a:rPr>
                        <m:t>𝑏</m:t>
                      </m:r>
                    </m:oMath>
                    <m:oMath xmlns:m="http://schemas.openxmlformats.org/officeDocument/2006/math">
                      <m:r>
                        <a:rPr lang="en-AU" sz="1800" b="0" i="0" smtClean="0">
                          <a:latin typeface="Cambria Math" panose="02040503050406030204" pitchFamily="18" charset="0"/>
                        </a:rPr>
                        <m:t>            </m:t>
                      </m:r>
                      <m:r>
                        <a:rPr lang="en-AU" sz="1800" b="0" i="1" smtClean="0">
                          <a:latin typeface="Cambria Math" panose="02040503050406030204" pitchFamily="18" charset="0"/>
                        </a:rPr>
                        <m:t>𝑥</m:t>
                      </m:r>
                      <m:r>
                        <a:rPr lang="en-AU" sz="1800" b="0" i="1" smtClean="0">
                          <a:latin typeface="Cambria Math" panose="02040503050406030204" pitchFamily="18" charset="0"/>
                        </a:rPr>
                        <m:t>≥0</m:t>
                      </m:r>
                    </m:oMath>
                    <m:oMath xmlns:m="http://schemas.openxmlformats.org/officeDocument/2006/math">
                      <m:r>
                        <a:rPr lang="en-AU" sz="1800" b="0" i="0" smtClean="0">
                          <a:latin typeface="Cambria Math" panose="02040503050406030204" pitchFamily="18" charset="0"/>
                        </a:rPr>
                        <m:t>            </m:t>
                      </m:r>
                      <m:r>
                        <a:rPr lang="en-AU" sz="1800" b="0" i="1" smtClean="0">
                          <a:latin typeface="Cambria Math" panose="02040503050406030204" pitchFamily="18" charset="0"/>
                        </a:rPr>
                        <m:t>𝑥</m:t>
                      </m:r>
                      <m:r>
                        <a:rPr lang="en-AU" sz="1800" b="0" i="1" smtClean="0">
                          <a:latin typeface="Cambria Math" panose="02040503050406030204" pitchFamily="18" charset="0"/>
                        </a:rPr>
                        <m:t>∈</m:t>
                      </m:r>
                      <m:sSup>
                        <m:sSupPr>
                          <m:ctrlPr>
                            <a:rPr lang="en-AU" sz="1800" b="0" i="1" smtClean="0">
                              <a:latin typeface="Cambria Math" panose="02040503050406030204" pitchFamily="18" charset="0"/>
                            </a:rPr>
                          </m:ctrlPr>
                        </m:sSupPr>
                        <m:e>
                          <m:r>
                            <a:rPr lang="en-AU" sz="1800" b="0" i="1" smtClean="0">
                              <a:latin typeface="Cambria Math" panose="02040503050406030204" pitchFamily="18" charset="0"/>
                            </a:rPr>
                            <m:t>ℝ</m:t>
                          </m:r>
                        </m:e>
                        <m:sup>
                          <m:r>
                            <a:rPr lang="en-AU" sz="1800" b="0" i="1" smtClean="0">
                              <a:latin typeface="Cambria Math" panose="02040503050406030204" pitchFamily="18" charset="0"/>
                            </a:rPr>
                            <m:t>𝑛</m:t>
                          </m:r>
                        </m:sup>
                      </m:sSup>
                    </m:oMath>
                  </m:oMathPara>
                </a14:m>
                <a:endParaRPr lang="en-AU" dirty="0"/>
              </a:p>
            </p:txBody>
          </p:sp>
        </mc:Choice>
        <mc:Fallback>
          <p:sp>
            <p:nvSpPr>
              <p:cNvPr id="7" name="TextBox 6">
                <a:extLst>
                  <a:ext uri="{FF2B5EF4-FFF2-40B4-BE49-F238E27FC236}">
                    <a16:creationId xmlns:a16="http://schemas.microsoft.com/office/drawing/2014/main" id="{98003595-ABF6-66A8-B170-AC582A3C649E}"/>
                  </a:ext>
                </a:extLst>
              </p:cNvPr>
              <p:cNvSpPr txBox="1">
                <a:spLocks noRot="1" noChangeAspect="1" noMove="1" noResize="1" noEditPoints="1" noAdjustHandles="1" noChangeArrowheads="1" noChangeShapeType="1" noTextEdit="1"/>
              </p:cNvSpPr>
              <p:nvPr/>
            </p:nvSpPr>
            <p:spPr>
              <a:xfrm>
                <a:off x="5752617" y="3061838"/>
                <a:ext cx="2873202" cy="1293752"/>
              </a:xfrm>
              <a:prstGeom prst="rect">
                <a:avLst/>
              </a:prstGeom>
              <a:blipFill>
                <a:blip r:embed="rId5"/>
                <a:stretch>
                  <a:fillRect/>
                </a:stretch>
              </a:blipFill>
            </p:spPr>
            <p:txBody>
              <a:bodyPr/>
              <a:lstStyle/>
              <a:p>
                <a:r>
                  <a:rPr lang="en-AU">
                    <a:noFill/>
                  </a:rPr>
                  <a:t> </a:t>
                </a:r>
              </a:p>
            </p:txBody>
          </p:sp>
        </mc:Fallback>
      </mc:AlternateContent>
      <p:sp>
        <p:nvSpPr>
          <p:cNvPr id="8" name="Arrow: Left-Right 7">
            <a:extLst>
              <a:ext uri="{FF2B5EF4-FFF2-40B4-BE49-F238E27FC236}">
                <a16:creationId xmlns:a16="http://schemas.microsoft.com/office/drawing/2014/main" id="{C8DB5AE8-D123-D2C8-2911-1C216D99E045}"/>
              </a:ext>
            </a:extLst>
          </p:cNvPr>
          <p:cNvSpPr/>
          <p:nvPr/>
        </p:nvSpPr>
        <p:spPr>
          <a:xfrm>
            <a:off x="4834359" y="3574858"/>
            <a:ext cx="1261641" cy="40066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024918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BD586-CF14-9D41-6DF0-0FD6C93E11A8}"/>
              </a:ext>
            </a:extLst>
          </p:cNvPr>
          <p:cNvSpPr>
            <a:spLocks noGrp="1"/>
          </p:cNvSpPr>
          <p:nvPr>
            <p:ph type="title"/>
          </p:nvPr>
        </p:nvSpPr>
        <p:spPr/>
        <p:txBody>
          <a:bodyPr/>
          <a:lstStyle/>
          <a:p>
            <a:r>
              <a:rPr lang="en-AU" dirty="0"/>
              <a:t>Machine Learning (Supervised Learning)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67732C1-E1E1-D272-9317-6B80C9A32C11}"/>
                  </a:ext>
                </a:extLst>
              </p:cNvPr>
              <p:cNvSpPr>
                <a:spLocks noGrp="1"/>
              </p:cNvSpPr>
              <p:nvPr>
                <p:ph idx="1"/>
              </p:nvPr>
            </p:nvSpPr>
            <p:spPr/>
            <p:txBody>
              <a:bodyPr/>
              <a:lstStyle/>
              <a:p>
                <a:r>
                  <a:rPr lang="en-AU" dirty="0"/>
                  <a:t>Core goal – Approximate some function </a:t>
                </a:r>
                <a14:m>
                  <m:oMath xmlns:m="http://schemas.openxmlformats.org/officeDocument/2006/math">
                    <m:r>
                      <a:rPr lang="en-AU" b="0" i="1" smtClean="0">
                        <a:latin typeface="Cambria Math" panose="02040503050406030204" pitchFamily="18" charset="0"/>
                      </a:rPr>
                      <m:t>𝑓</m:t>
                    </m:r>
                  </m:oMath>
                </a14:m>
                <a:r>
                  <a:rPr lang="en-AU" dirty="0"/>
                  <a:t> using example data</a:t>
                </a:r>
              </a:p>
              <a:p>
                <a:r>
                  <a:rPr lang="en-AU" b="0" dirty="0"/>
                  <a:t>Given access to </a:t>
                </a:r>
                <a14:m>
                  <m:oMath xmlns:m="http://schemas.openxmlformats.org/officeDocument/2006/math">
                    <m:r>
                      <a:rPr lang="en-AU" b="0" i="1" smtClean="0">
                        <a:latin typeface="Cambria Math" panose="02040503050406030204" pitchFamily="18" charset="0"/>
                      </a:rPr>
                      <m:t>𝐷</m:t>
                    </m:r>
                    <m:r>
                      <a:rPr lang="en-AU" b="0" i="1" smtClean="0">
                        <a:latin typeface="Cambria Math" panose="02040503050406030204" pitchFamily="18" charset="0"/>
                      </a:rPr>
                      <m:t>=</m:t>
                    </m:r>
                    <m:d>
                      <m:dPr>
                        <m:begChr m:val="{"/>
                        <m:endChr m:val="}"/>
                        <m:ctrlPr>
                          <a:rPr lang="en-AU" b="0" i="1" smtClean="0">
                            <a:latin typeface="Cambria Math" panose="02040503050406030204" pitchFamily="18" charset="0"/>
                          </a:rPr>
                        </m:ctrlPr>
                      </m:dPr>
                      <m:e>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1</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𝑦</m:t>
                                </m:r>
                              </m:e>
                              <m:sub>
                                <m:r>
                                  <a:rPr lang="en-AU" b="0" i="1" smtClean="0">
                                    <a:latin typeface="Cambria Math" panose="02040503050406030204" pitchFamily="18" charset="0"/>
                                  </a:rPr>
                                  <m:t>1</m:t>
                                </m:r>
                              </m:sub>
                            </m:sSub>
                          </m:e>
                        </m:d>
                        <m:r>
                          <a:rPr lang="en-AU" b="0" i="1" smtClean="0">
                            <a:latin typeface="Cambria Math" panose="02040503050406030204" pitchFamily="18" charset="0"/>
                          </a:rPr>
                          <m:t>,…,</m:t>
                        </m:r>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𝑛</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𝑦</m:t>
                                </m:r>
                              </m:e>
                              <m:sub>
                                <m:r>
                                  <a:rPr lang="en-AU" b="0" i="1" smtClean="0">
                                    <a:latin typeface="Cambria Math" panose="02040503050406030204" pitchFamily="18" charset="0"/>
                                  </a:rPr>
                                  <m:t>𝑛</m:t>
                                </m:r>
                              </m:sub>
                            </m:sSub>
                          </m:e>
                        </m:d>
                      </m:e>
                    </m:d>
                  </m:oMath>
                </a14:m>
                <a:r>
                  <a:rPr lang="en-AU" dirty="0"/>
                  <a:t> where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𝑦</m:t>
                        </m:r>
                      </m:e>
                      <m:sub>
                        <m:r>
                          <a:rPr lang="en-AU" b="0" i="1" smtClean="0">
                            <a:latin typeface="Cambria Math" panose="02040503050406030204" pitchFamily="18" charset="0"/>
                          </a:rPr>
                          <m:t>𝑖</m:t>
                        </m:r>
                      </m:sub>
                    </m:sSub>
                    <m:r>
                      <a:rPr lang="en-AU" b="0" i="1" smtClean="0">
                        <a:latin typeface="Cambria Math" panose="02040503050406030204" pitchFamily="18" charset="0"/>
                      </a:rPr>
                      <m:t>=</m:t>
                    </m:r>
                    <m:r>
                      <a:rPr lang="en-AU" b="0" i="1" smtClean="0">
                        <a:latin typeface="Cambria Math" panose="02040503050406030204" pitchFamily="18" charset="0"/>
                      </a:rPr>
                      <m:t>𝑓</m:t>
                    </m:r>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𝑖</m:t>
                            </m:r>
                          </m:sub>
                        </m:sSub>
                      </m:e>
                    </m:d>
                  </m:oMath>
                </a14:m>
                <a:endParaRPr lang="en-AU" b="0" dirty="0"/>
              </a:p>
              <a:p>
                <a:r>
                  <a:rPr lang="en-AU" dirty="0"/>
                  <a:t>Find parameters </a:t>
                </a:r>
                <a14:m>
                  <m:oMath xmlns:m="http://schemas.openxmlformats.org/officeDocument/2006/math">
                    <m:r>
                      <a:rPr lang="en-AU" b="0" i="1" smtClean="0">
                        <a:latin typeface="Cambria Math" panose="02040503050406030204" pitchFamily="18" charset="0"/>
                      </a:rPr>
                      <m:t>𝑤</m:t>
                    </m:r>
                  </m:oMath>
                </a14:m>
                <a:r>
                  <a:rPr lang="en-AU" dirty="0"/>
                  <a:t> such that </a:t>
                </a:r>
                <a14:m>
                  <m:oMath xmlns:m="http://schemas.openxmlformats.org/officeDocument/2006/math">
                    <m:sSub>
                      <m:sSubPr>
                        <m:ctrlPr>
                          <a:rPr lang="en-AU" b="0" i="1" dirty="0" smtClean="0">
                            <a:latin typeface="Cambria Math" panose="02040503050406030204" pitchFamily="18" charset="0"/>
                          </a:rPr>
                        </m:ctrlPr>
                      </m:sSubPr>
                      <m:e>
                        <m:acc>
                          <m:accPr>
                            <m:chr m:val="̂"/>
                            <m:ctrlPr>
                              <a:rPr lang="en-AU" b="0" i="1" smtClean="0">
                                <a:latin typeface="Cambria Math" panose="02040503050406030204" pitchFamily="18" charset="0"/>
                              </a:rPr>
                            </m:ctrlPr>
                          </m:accPr>
                          <m:e>
                            <m:r>
                              <a:rPr lang="en-AU" b="0" i="1" smtClean="0">
                                <a:latin typeface="Cambria Math" panose="02040503050406030204" pitchFamily="18" charset="0"/>
                              </a:rPr>
                              <m:t>𝑓</m:t>
                            </m:r>
                          </m:e>
                        </m:acc>
                      </m:e>
                      <m:sub>
                        <m:r>
                          <a:rPr lang="en-AU" b="0" i="1" dirty="0" smtClean="0">
                            <a:latin typeface="Cambria Math" panose="02040503050406030204" pitchFamily="18" charset="0"/>
                          </a:rPr>
                          <m:t>𝑤</m:t>
                        </m:r>
                      </m:sub>
                    </m:sSub>
                    <m:r>
                      <a:rPr lang="en-AU" b="0" i="1" dirty="0" smtClean="0">
                        <a:latin typeface="Cambria Math" panose="02040503050406030204" pitchFamily="18" charset="0"/>
                      </a:rPr>
                      <m:t>≈</m:t>
                    </m:r>
                    <m:r>
                      <a:rPr lang="en-AU" b="0" i="1" dirty="0" smtClean="0">
                        <a:latin typeface="Cambria Math" panose="02040503050406030204" pitchFamily="18" charset="0"/>
                      </a:rPr>
                      <m:t>𝑓</m:t>
                    </m:r>
                  </m:oMath>
                </a14:m>
                <a:endParaRPr lang="en-AU" dirty="0"/>
              </a:p>
              <a:p>
                <a:pPr marL="0" indent="0">
                  <a:buNone/>
                </a:pPr>
                <a14:m>
                  <m:oMathPara xmlns:m="http://schemas.openxmlformats.org/officeDocument/2006/math">
                    <m:oMathParaPr>
                      <m:jc m:val="centerGroup"/>
                    </m:oMathParaPr>
                    <m:oMath xmlns:m="http://schemas.openxmlformats.org/officeDocument/2006/math">
                      <m:func>
                        <m:funcPr>
                          <m:ctrlPr>
                            <a:rPr lang="en-AU" b="0" i="1" smtClean="0">
                              <a:latin typeface="Cambria Math" panose="02040503050406030204" pitchFamily="18" charset="0"/>
                            </a:rPr>
                          </m:ctrlPr>
                        </m:funcPr>
                        <m:fName>
                          <m:limLow>
                            <m:limLowPr>
                              <m:ctrlPr>
                                <a:rPr lang="en-AU" b="0" i="1" smtClean="0">
                                  <a:latin typeface="Cambria Math" panose="02040503050406030204" pitchFamily="18" charset="0"/>
                                </a:rPr>
                              </m:ctrlPr>
                            </m:limLowPr>
                            <m:e>
                              <m:r>
                                <m:rPr>
                                  <m:sty m:val="p"/>
                                </m:rPr>
                                <a:rPr lang="en-AU" b="0" i="0" smtClean="0">
                                  <a:latin typeface="Cambria Math" panose="02040503050406030204" pitchFamily="18" charset="0"/>
                                </a:rPr>
                                <m:t>min</m:t>
                              </m:r>
                            </m:e>
                            <m:lim>
                              <m:r>
                                <a:rPr lang="en-AU" b="0" i="1" smtClean="0">
                                  <a:latin typeface="Cambria Math" panose="02040503050406030204" pitchFamily="18" charset="0"/>
                                </a:rPr>
                                <m:t>𝑤</m:t>
                              </m:r>
                            </m:lim>
                          </m:limLow>
                        </m:fName>
                        <m:e>
                          <m:f>
                            <m:fPr>
                              <m:ctrlPr>
                                <a:rPr lang="en-AU" b="0" i="1" smtClean="0">
                                  <a:latin typeface="Cambria Math" panose="02040503050406030204" pitchFamily="18" charset="0"/>
                                </a:rPr>
                              </m:ctrlPr>
                            </m:fPr>
                            <m:num>
                              <m:r>
                                <a:rPr lang="en-AU" b="0" i="1" smtClean="0">
                                  <a:latin typeface="Cambria Math" panose="02040503050406030204" pitchFamily="18" charset="0"/>
                                </a:rPr>
                                <m:t>1</m:t>
                              </m:r>
                            </m:num>
                            <m:den>
                              <m:r>
                                <a:rPr lang="en-AU" b="0" i="1" smtClean="0">
                                  <a:latin typeface="Cambria Math" panose="02040503050406030204" pitchFamily="18" charset="0"/>
                                </a:rPr>
                                <m:t>𝑛</m:t>
                              </m:r>
                            </m:den>
                          </m:f>
                          <m:nary>
                            <m:naryPr>
                              <m:chr m:val="∑"/>
                              <m:ctrlPr>
                                <a:rPr lang="en-AU" b="0" i="1" smtClean="0">
                                  <a:latin typeface="Cambria Math" panose="02040503050406030204" pitchFamily="18" charset="0"/>
                                </a:rPr>
                              </m:ctrlPr>
                            </m:naryPr>
                            <m:sub>
                              <m:r>
                                <a:rPr lang="en-AU" b="0" i="1" smtClean="0">
                                  <a:latin typeface="Cambria Math" panose="02040503050406030204" pitchFamily="18" charset="0"/>
                                </a:rPr>
                                <m:t>𝑖</m:t>
                              </m:r>
                              <m:r>
                                <a:rPr lang="en-AU" b="0" i="1" smtClean="0">
                                  <a:latin typeface="Cambria Math" panose="02040503050406030204" pitchFamily="18" charset="0"/>
                                </a:rPr>
                                <m:t>=1</m:t>
                              </m:r>
                            </m:sub>
                            <m:sup>
                              <m:r>
                                <a:rPr lang="en-AU" b="0" i="1" smtClean="0">
                                  <a:latin typeface="Cambria Math" panose="02040503050406030204" pitchFamily="18" charset="0"/>
                                </a:rPr>
                                <m:t>𝑛</m:t>
                              </m:r>
                            </m:sup>
                            <m:e>
                              <m:r>
                                <a:rPr lang="en-AU" i="1">
                                  <a:latin typeface="Cambria Math" panose="02040503050406030204" pitchFamily="18" charset="0"/>
                                  <a:ea typeface="Times New Roman" panose="02020603050405020304" pitchFamily="18" charset="0"/>
                                  <a:cs typeface="Times New Roman" panose="02020603050405020304" pitchFamily="18" charset="0"/>
                                </a:rPr>
                                <m:t>ℒ</m:t>
                              </m:r>
                              <m:d>
                                <m:dPr>
                                  <m:ctrlPr>
                                    <a:rPr lang="en-AU" i="1" smtClean="0">
                                      <a:latin typeface="Cambria Math" panose="02040503050406030204" pitchFamily="18" charset="0"/>
                                      <a:cs typeface="Times New Roman" panose="02020603050405020304" pitchFamily="18" charset="0"/>
                                    </a:rPr>
                                  </m:ctrlPr>
                                </m:dPr>
                                <m:e>
                                  <m:sSub>
                                    <m:sSubPr>
                                      <m:ctrlPr>
                                        <a:rPr lang="en-AU" i="1">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AU" i="1">
                                              <a:latin typeface="Cambria Math" panose="02040503050406030204" pitchFamily="18" charset="0"/>
                                              <a:ea typeface="Times New Roman" panose="02020603050405020304" pitchFamily="18" charset="0"/>
                                              <a:cs typeface="Times New Roman" panose="02020603050405020304" pitchFamily="18" charset="0"/>
                                            </a:rPr>
                                          </m:ctrlPr>
                                        </m:accPr>
                                        <m:e>
                                          <m:r>
                                            <a:rPr lang="en-AU" i="1">
                                              <a:latin typeface="Cambria Math" panose="02040503050406030204" pitchFamily="18" charset="0"/>
                                              <a:ea typeface="Times New Roman" panose="02020603050405020304" pitchFamily="18" charset="0"/>
                                              <a:cs typeface="Times New Roman" panose="02020603050405020304" pitchFamily="18" charset="0"/>
                                            </a:rPr>
                                            <m:t>𝑓</m:t>
                                          </m:r>
                                        </m:e>
                                      </m:acc>
                                    </m:e>
                                    <m:sub>
                                      <m:r>
                                        <a:rPr lang="en-AU" i="1">
                                          <a:latin typeface="Cambria Math" panose="02040503050406030204" pitchFamily="18" charset="0"/>
                                          <a:ea typeface="Times New Roman" panose="02020603050405020304" pitchFamily="18" charset="0"/>
                                          <a:cs typeface="Times New Roman" panose="02020603050405020304" pitchFamily="18" charset="0"/>
                                        </a:rPr>
                                        <m:t>𝑤</m:t>
                                      </m:r>
                                    </m:sub>
                                  </m:sSub>
                                  <m:d>
                                    <m:dPr>
                                      <m:ctrlPr>
                                        <a:rPr lang="en-AU" i="1">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AU" i="1">
                                              <a:latin typeface="Cambria Math" panose="02040503050406030204" pitchFamily="18" charset="0"/>
                                              <a:ea typeface="Times New Roman" panose="02020603050405020304" pitchFamily="18" charset="0"/>
                                              <a:cs typeface="Times New Roman" panose="02020603050405020304" pitchFamily="18" charset="0"/>
                                            </a:rPr>
                                          </m:ctrlPr>
                                        </m:sSubPr>
                                        <m:e>
                                          <m:r>
                                            <a:rPr lang="en-AU" i="1">
                                              <a:latin typeface="Cambria Math" panose="02040503050406030204" pitchFamily="18" charset="0"/>
                                              <a:ea typeface="Times New Roman" panose="02020603050405020304" pitchFamily="18" charset="0"/>
                                              <a:cs typeface="Times New Roman" panose="02020603050405020304" pitchFamily="18" charset="0"/>
                                            </a:rPr>
                                            <m:t>𝑥</m:t>
                                          </m:r>
                                        </m:e>
                                        <m:sub>
                                          <m:r>
                                            <a:rPr lang="en-AU" i="1">
                                              <a:latin typeface="Cambria Math" panose="02040503050406030204" pitchFamily="18" charset="0"/>
                                              <a:ea typeface="Times New Roman" panose="02020603050405020304" pitchFamily="18" charset="0"/>
                                              <a:cs typeface="Times New Roman" panose="02020603050405020304" pitchFamily="18" charset="0"/>
                                            </a:rPr>
                                            <m:t>𝑖</m:t>
                                          </m:r>
                                        </m:sub>
                                      </m:sSub>
                                    </m:e>
                                  </m:d>
                                  <m:r>
                                    <a:rPr lang="en-AU"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AU" i="1">
                                          <a:latin typeface="Cambria Math" panose="02040503050406030204" pitchFamily="18" charset="0"/>
                                          <a:ea typeface="Times New Roman" panose="02020603050405020304" pitchFamily="18" charset="0"/>
                                          <a:cs typeface="Times New Roman" panose="02020603050405020304" pitchFamily="18" charset="0"/>
                                        </a:rPr>
                                      </m:ctrlPr>
                                    </m:sSubPr>
                                    <m:e>
                                      <m:r>
                                        <a:rPr lang="en-AU" i="1">
                                          <a:latin typeface="Cambria Math" panose="02040503050406030204" pitchFamily="18" charset="0"/>
                                          <a:ea typeface="Times New Roman" panose="02020603050405020304" pitchFamily="18" charset="0"/>
                                          <a:cs typeface="Times New Roman" panose="02020603050405020304" pitchFamily="18" charset="0"/>
                                        </a:rPr>
                                        <m:t>𝑦</m:t>
                                      </m:r>
                                    </m:e>
                                    <m:sub>
                                      <m:r>
                                        <a:rPr lang="en-AU" i="1">
                                          <a:latin typeface="Cambria Math" panose="02040503050406030204" pitchFamily="18" charset="0"/>
                                          <a:ea typeface="Times New Roman" panose="02020603050405020304" pitchFamily="18" charset="0"/>
                                          <a:cs typeface="Times New Roman" panose="02020603050405020304" pitchFamily="18" charset="0"/>
                                        </a:rPr>
                                        <m:t>𝑖</m:t>
                                      </m:r>
                                    </m:sub>
                                  </m:sSub>
                                </m:e>
                              </m:d>
                            </m:e>
                          </m:nary>
                        </m:e>
                      </m:func>
                    </m:oMath>
                  </m:oMathPara>
                </a14:m>
                <a:endParaRPr lang="en-AU" dirty="0"/>
              </a:p>
              <a:p>
                <a:r>
                  <a:rPr lang="en-AU" dirty="0"/>
                  <a:t>Loss function </a:t>
                </a:r>
                <a14:m>
                  <m:oMath xmlns:m="http://schemas.openxmlformats.org/officeDocument/2006/math">
                    <m:r>
                      <a:rPr lang="en-AU" i="1" smtClean="0">
                        <a:latin typeface="Cambria Math" panose="02040503050406030204" pitchFamily="18" charset="0"/>
                        <a:ea typeface="Times New Roman" panose="02020603050405020304" pitchFamily="18" charset="0"/>
                        <a:cs typeface="Times New Roman" panose="02020603050405020304" pitchFamily="18" charset="0"/>
                      </a:rPr>
                      <m:t>ℒ</m:t>
                    </m:r>
                  </m:oMath>
                </a14:m>
                <a:r>
                  <a:rPr lang="en-AU" dirty="0"/>
                  <a:t> quantifies error in model output</a:t>
                </a:r>
              </a:p>
              <a:p>
                <a:pPr marL="0" indent="0">
                  <a:buNone/>
                </a:pPr>
                <a:endParaRPr lang="en-AU" dirty="0"/>
              </a:p>
            </p:txBody>
          </p:sp>
        </mc:Choice>
        <mc:Fallback>
          <p:sp>
            <p:nvSpPr>
              <p:cNvPr id="3" name="Content Placeholder 2">
                <a:extLst>
                  <a:ext uri="{FF2B5EF4-FFF2-40B4-BE49-F238E27FC236}">
                    <a16:creationId xmlns:a16="http://schemas.microsoft.com/office/drawing/2014/main" id="{167732C1-E1E1-D272-9317-6B80C9A32C11}"/>
                  </a:ext>
                </a:extLst>
              </p:cNvPr>
              <p:cNvSpPr>
                <a:spLocks noGrp="1" noRot="1" noChangeAspect="1" noMove="1" noResize="1" noEditPoints="1" noAdjustHandles="1" noChangeArrowheads="1" noChangeShapeType="1" noTextEdit="1"/>
              </p:cNvSpPr>
              <p:nvPr>
                <p:ph idx="1"/>
              </p:nvPr>
            </p:nvSpPr>
            <p:spPr>
              <a:blipFill>
                <a:blip r:embed="rId3"/>
                <a:stretch>
                  <a:fillRect l="-142" t="-942"/>
                </a:stretch>
              </a:blipFill>
            </p:spPr>
            <p:txBody>
              <a:bodyPr/>
              <a:lstStyle/>
              <a:p>
                <a:r>
                  <a:rPr lang="en-AU">
                    <a:noFill/>
                  </a:rPr>
                  <a:t> </a:t>
                </a:r>
              </a:p>
            </p:txBody>
          </p:sp>
        </mc:Fallback>
      </mc:AlternateContent>
    </p:spTree>
    <p:extLst>
      <p:ext uri="{BB962C8B-B14F-4D97-AF65-F5344CB8AC3E}">
        <p14:creationId xmlns:p14="http://schemas.microsoft.com/office/powerpoint/2010/main" val="2215026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66775-546F-7E4D-C759-CE48AD092043}"/>
              </a:ext>
            </a:extLst>
          </p:cNvPr>
          <p:cNvSpPr>
            <a:spLocks noGrp="1"/>
          </p:cNvSpPr>
          <p:nvPr>
            <p:ph type="title"/>
          </p:nvPr>
        </p:nvSpPr>
        <p:spPr/>
        <p:txBody>
          <a:bodyPr/>
          <a:lstStyle/>
          <a:p>
            <a:r>
              <a:rPr lang="en-AU" dirty="0"/>
              <a:t>Machine Learning for Constrained Optimisation</a:t>
            </a:r>
          </a:p>
        </p:txBody>
      </p:sp>
      <p:sp>
        <p:nvSpPr>
          <p:cNvPr id="3" name="Content Placeholder 2">
            <a:extLst>
              <a:ext uri="{FF2B5EF4-FFF2-40B4-BE49-F238E27FC236}">
                <a16:creationId xmlns:a16="http://schemas.microsoft.com/office/drawing/2014/main" id="{15A96156-D562-D6F6-46EA-3E8897933413}"/>
              </a:ext>
            </a:extLst>
          </p:cNvPr>
          <p:cNvSpPr>
            <a:spLocks noGrp="1"/>
          </p:cNvSpPr>
          <p:nvPr>
            <p:ph idx="1"/>
          </p:nvPr>
        </p:nvSpPr>
        <p:spPr/>
        <p:txBody>
          <a:bodyPr/>
          <a:lstStyle/>
          <a:p>
            <a:r>
              <a:rPr lang="en-AU" dirty="0"/>
              <a:t>Solving optimisation problems can be computationally expensive </a:t>
            </a:r>
          </a:p>
          <a:p>
            <a:r>
              <a:rPr lang="en-AU" dirty="0"/>
              <a:t>Generating solutions may be infeasible under strict time constraints</a:t>
            </a:r>
          </a:p>
          <a:p>
            <a:r>
              <a:rPr lang="en-AU" dirty="0"/>
              <a:t>Machine learning models may be able to able to approximate solutions at a much lower computational cost</a:t>
            </a:r>
          </a:p>
          <a:p>
            <a:r>
              <a:rPr lang="en-AU" dirty="0"/>
              <a:t>Main Obstacles:</a:t>
            </a:r>
          </a:p>
          <a:p>
            <a:pPr lvl="1"/>
            <a:r>
              <a:rPr lang="en-AU" dirty="0"/>
              <a:t>Generating training data may be infeasible</a:t>
            </a:r>
          </a:p>
          <a:p>
            <a:pPr lvl="1"/>
            <a:r>
              <a:rPr lang="en-AU" dirty="0"/>
              <a:t>ML models are traditionally unable to enforce constraints on outputs</a:t>
            </a:r>
          </a:p>
          <a:p>
            <a:r>
              <a:rPr lang="en-AU" dirty="0"/>
              <a:t>The Lagrangian Dual Framework (LDF) is one proposed method to encourage constraint satisfaction in predicted solutions</a:t>
            </a:r>
          </a:p>
          <a:p>
            <a:endParaRPr lang="en-AU" dirty="0"/>
          </a:p>
          <a:p>
            <a:endParaRPr lang="en-AU" dirty="0"/>
          </a:p>
        </p:txBody>
      </p:sp>
    </p:spTree>
    <p:extLst>
      <p:ext uri="{BB962C8B-B14F-4D97-AF65-F5344CB8AC3E}">
        <p14:creationId xmlns:p14="http://schemas.microsoft.com/office/powerpoint/2010/main" val="3110918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7E1A2-8AE3-B823-BEA0-EFA12A8EBCCA}"/>
              </a:ext>
            </a:extLst>
          </p:cNvPr>
          <p:cNvSpPr>
            <a:spLocks noGrp="1"/>
          </p:cNvSpPr>
          <p:nvPr>
            <p:ph type="title"/>
          </p:nvPr>
        </p:nvSpPr>
        <p:spPr/>
        <p:txBody>
          <a:bodyPr/>
          <a:lstStyle/>
          <a:p>
            <a:r>
              <a:rPr lang="en-AU" dirty="0"/>
              <a:t>Lagrangian Relaxation</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4D026837-F48B-6139-964A-FAD52AB97897}"/>
                  </a:ext>
                </a:extLst>
              </p:cNvPr>
              <p:cNvSpPr>
                <a:spLocks noGrp="1"/>
              </p:cNvSpPr>
              <p:nvPr>
                <p:ph idx="1"/>
              </p:nvPr>
            </p:nvSpPr>
            <p:spPr>
              <a:xfrm>
                <a:off x="777834" y="2953305"/>
                <a:ext cx="8395668" cy="3100254"/>
              </a:xfrm>
            </p:spPr>
            <p:txBody>
              <a:bodyPr>
                <a:normAutofit/>
              </a:bodyPr>
              <a:lstStyle/>
              <a:p>
                <a:r>
                  <a:rPr lang="en-AU" dirty="0"/>
                  <a:t>Relax constraints into the objective function</a:t>
                </a:r>
              </a:p>
              <a:p>
                <a:r>
                  <a:rPr lang="en-AU" dirty="0"/>
                  <a:t>Introduce Lagrange Multipliers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𝜆</m:t>
                        </m:r>
                        <m:r>
                          <a:rPr lang="en-AU" b="0" i="1" smtClean="0">
                            <a:latin typeface="Cambria Math" panose="02040503050406030204" pitchFamily="18" charset="0"/>
                          </a:rPr>
                          <m:t>={</m:t>
                        </m:r>
                        <m:r>
                          <a:rPr lang="en-AU" b="0" i="1" smtClean="0">
                            <a:latin typeface="Cambria Math" panose="02040503050406030204" pitchFamily="18" charset="0"/>
                          </a:rPr>
                          <m:t>𝜆</m:t>
                        </m:r>
                      </m:e>
                      <m:sub>
                        <m:r>
                          <a:rPr lang="en-AU" b="0" i="1" smtClean="0">
                            <a:latin typeface="Cambria Math" panose="02040503050406030204" pitchFamily="18" charset="0"/>
                          </a:rPr>
                          <m:t>1</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𝜆</m:t>
                        </m:r>
                      </m:e>
                      <m:sub>
                        <m:r>
                          <a:rPr lang="en-AU" b="0" i="1" smtClean="0">
                            <a:latin typeface="Cambria Math" panose="02040503050406030204" pitchFamily="18" charset="0"/>
                          </a:rPr>
                          <m:t>𝑚</m:t>
                        </m:r>
                      </m:sub>
                    </m:sSub>
                    <m:r>
                      <a:rPr lang="en-AU" b="0" i="1" smtClean="0">
                        <a:latin typeface="Cambria Math" panose="02040503050406030204" pitchFamily="18" charset="0"/>
                      </a:rPr>
                      <m:t>}</m:t>
                    </m:r>
                  </m:oMath>
                </a14:m>
                <a:r>
                  <a:rPr lang="en-AU" dirty="0"/>
                  <a:t> to penalise constraint violation</a:t>
                </a:r>
              </a:p>
              <a:p>
                <a14:m>
                  <m:oMath xmlns:m="http://schemas.openxmlformats.org/officeDocument/2006/math">
                    <m:r>
                      <a:rPr lang="en-AU" b="0" i="1" smtClean="0">
                        <a:latin typeface="Cambria Math" panose="02040503050406030204" pitchFamily="18" charset="0"/>
                      </a:rPr>
                      <m:t>𝐿𝑅</m:t>
                    </m:r>
                    <m:r>
                      <a:rPr lang="en-AU" b="0" i="1" smtClean="0">
                        <a:latin typeface="Cambria Math" panose="02040503050406030204" pitchFamily="18" charset="0"/>
                      </a:rPr>
                      <m:t>(</m:t>
                    </m:r>
                    <m:r>
                      <a:rPr lang="en-AU" b="0" i="1" smtClean="0">
                        <a:latin typeface="Cambria Math" panose="02040503050406030204" pitchFamily="18" charset="0"/>
                      </a:rPr>
                      <m:t>𝜆</m:t>
                    </m:r>
                    <m:r>
                      <a:rPr lang="en-AU" b="0" i="1" smtClean="0">
                        <a:latin typeface="Cambria Math" panose="02040503050406030204" pitchFamily="18" charset="0"/>
                      </a:rPr>
                      <m:t>)</m:t>
                    </m:r>
                  </m:oMath>
                </a14:m>
                <a:r>
                  <a:rPr lang="en-AU" b="0" dirty="0"/>
                  <a:t> is a lower bound for </a:t>
                </a:r>
                <a14:m>
                  <m:oMath xmlns:m="http://schemas.openxmlformats.org/officeDocument/2006/math">
                    <m:r>
                      <a:rPr lang="en-AU" b="0" i="1" smtClean="0">
                        <a:latin typeface="Cambria Math" panose="02040503050406030204" pitchFamily="18" charset="0"/>
                      </a:rPr>
                      <m:t>𝑃</m:t>
                    </m:r>
                  </m:oMath>
                </a14:m>
                <a:r>
                  <a:rPr lang="en-AU" b="0" dirty="0"/>
                  <a:t>. i.e. </a:t>
                </a:r>
                <a14:m>
                  <m:oMath xmlns:m="http://schemas.openxmlformats.org/officeDocument/2006/math">
                    <m:r>
                      <a:rPr lang="en-AU" b="0" i="1" smtClean="0">
                        <a:latin typeface="Cambria Math" panose="02040503050406030204" pitchFamily="18" charset="0"/>
                      </a:rPr>
                      <m:t>𝐿𝑅</m:t>
                    </m:r>
                    <m:d>
                      <m:dPr>
                        <m:ctrlPr>
                          <a:rPr lang="en-AU" b="0" i="1" smtClean="0">
                            <a:latin typeface="Cambria Math" panose="02040503050406030204" pitchFamily="18" charset="0"/>
                          </a:rPr>
                        </m:ctrlPr>
                      </m:dPr>
                      <m:e>
                        <m:r>
                          <a:rPr lang="en-AU" b="0" i="1" smtClean="0">
                            <a:latin typeface="Cambria Math" panose="02040503050406030204" pitchFamily="18" charset="0"/>
                          </a:rPr>
                          <m:t>𝜆</m:t>
                        </m:r>
                      </m:e>
                    </m:d>
                    <m:r>
                      <a:rPr lang="en-AU" b="0" i="1" smtClean="0">
                        <a:latin typeface="Cambria Math" panose="02040503050406030204" pitchFamily="18" charset="0"/>
                      </a:rPr>
                      <m:t>≤</m:t>
                    </m:r>
                    <m:r>
                      <a:rPr lang="en-AU" b="0" i="1" smtClean="0">
                        <a:latin typeface="Cambria Math" panose="02040503050406030204" pitchFamily="18" charset="0"/>
                      </a:rPr>
                      <m:t>𝑃</m:t>
                    </m:r>
                  </m:oMath>
                </a14:m>
                <a:r>
                  <a:rPr lang="en-AU" dirty="0"/>
                  <a:t> for any </a:t>
                </a:r>
                <a14:m>
                  <m:oMath xmlns:m="http://schemas.openxmlformats.org/officeDocument/2006/math">
                    <m:r>
                      <a:rPr lang="en-AU" b="0" i="1" smtClean="0">
                        <a:latin typeface="Cambria Math" panose="02040503050406030204" pitchFamily="18" charset="0"/>
                      </a:rPr>
                      <m:t>𝜆</m:t>
                    </m:r>
                    <m:r>
                      <a:rPr lang="en-AU" b="0" i="1" smtClean="0">
                        <a:latin typeface="Cambria Math" panose="02040503050406030204" pitchFamily="18" charset="0"/>
                      </a:rPr>
                      <m:t>≥0</m:t>
                    </m:r>
                  </m:oMath>
                </a14:m>
                <a:endParaRPr lang="en-AU" b="0" dirty="0"/>
              </a:p>
              <a:p>
                <a:r>
                  <a:rPr lang="en-AU" dirty="0"/>
                  <a:t>W</a:t>
                </a:r>
                <a:r>
                  <a:rPr lang="en-AU" b="0" dirty="0"/>
                  <a:t>ant to find </a:t>
                </a:r>
                <a14:m>
                  <m:oMath xmlns:m="http://schemas.openxmlformats.org/officeDocument/2006/math">
                    <m:r>
                      <a:rPr lang="en-AU" b="0" i="1" smtClean="0">
                        <a:latin typeface="Cambria Math" panose="02040503050406030204" pitchFamily="18" charset="0"/>
                      </a:rPr>
                      <m:t>𝜆</m:t>
                    </m:r>
                  </m:oMath>
                </a14:m>
                <a:r>
                  <a:rPr lang="en-AU" b="0" dirty="0"/>
                  <a:t> which gives the tightest bound</a:t>
                </a:r>
              </a:p>
              <a:p>
                <a:pPr marL="0" indent="0">
                  <a:buNone/>
                </a:pPr>
                <a14:m>
                  <m:oMathPara xmlns:m="http://schemas.openxmlformats.org/officeDocument/2006/math">
                    <m:oMathParaPr>
                      <m:jc m:val="centerGroup"/>
                    </m:oMathParaPr>
                    <m:oMath xmlns:m="http://schemas.openxmlformats.org/officeDocument/2006/math">
                      <m:r>
                        <a:rPr lang="en-AU" sz="2400" b="0" i="1" smtClean="0">
                          <a:latin typeface="Cambria Math" panose="02040503050406030204" pitchFamily="18" charset="0"/>
                        </a:rPr>
                        <m:t>𝐿𝐷</m:t>
                      </m:r>
                      <m:r>
                        <a:rPr lang="en-AU" sz="2400" b="0" i="1" smtClean="0">
                          <a:latin typeface="Cambria Math" panose="02040503050406030204" pitchFamily="18" charset="0"/>
                        </a:rPr>
                        <m:t>=</m:t>
                      </m:r>
                      <m:func>
                        <m:funcPr>
                          <m:ctrlPr>
                            <a:rPr lang="en-AU" sz="2400" b="0" i="1" smtClean="0">
                              <a:latin typeface="Cambria Math" panose="02040503050406030204" pitchFamily="18" charset="0"/>
                            </a:rPr>
                          </m:ctrlPr>
                        </m:funcPr>
                        <m:fName>
                          <m:limLow>
                            <m:limLowPr>
                              <m:ctrlPr>
                                <a:rPr lang="en-AU" sz="2400" b="0" i="1" smtClean="0">
                                  <a:latin typeface="Cambria Math" panose="02040503050406030204" pitchFamily="18" charset="0"/>
                                </a:rPr>
                              </m:ctrlPr>
                            </m:limLowPr>
                            <m:e>
                              <m:r>
                                <m:rPr>
                                  <m:sty m:val="p"/>
                                </m:rPr>
                                <a:rPr lang="en-AU" sz="2400" b="0" i="0" smtClean="0">
                                  <a:latin typeface="Cambria Math" panose="02040503050406030204" pitchFamily="18" charset="0"/>
                                </a:rPr>
                                <m:t>max</m:t>
                              </m:r>
                            </m:e>
                            <m:lim>
                              <m:r>
                                <a:rPr lang="en-AU" sz="2400" b="0" i="1" smtClean="0">
                                  <a:latin typeface="Cambria Math" panose="02040503050406030204" pitchFamily="18" charset="0"/>
                                </a:rPr>
                                <m:t>𝜆</m:t>
                              </m:r>
                              <m:r>
                                <a:rPr lang="en-AU" sz="2400" b="0" i="1" smtClean="0">
                                  <a:latin typeface="Cambria Math" panose="02040503050406030204" pitchFamily="18" charset="0"/>
                                </a:rPr>
                                <m:t>≥0</m:t>
                              </m:r>
                            </m:lim>
                          </m:limLow>
                        </m:fName>
                        <m:e>
                          <m:r>
                            <a:rPr lang="en-AU" sz="2400" b="0" i="1" smtClean="0">
                              <a:latin typeface="Cambria Math" panose="02040503050406030204" pitchFamily="18" charset="0"/>
                            </a:rPr>
                            <m:t>𝐿𝑅</m:t>
                          </m:r>
                          <m:r>
                            <a:rPr lang="en-AU" sz="2400" b="0" i="1" smtClean="0">
                              <a:latin typeface="Cambria Math" panose="02040503050406030204" pitchFamily="18" charset="0"/>
                            </a:rPr>
                            <m:t>(</m:t>
                          </m:r>
                          <m:r>
                            <a:rPr lang="en-AU" sz="2400" b="0" i="1" smtClean="0">
                              <a:latin typeface="Cambria Math" panose="02040503050406030204" pitchFamily="18" charset="0"/>
                            </a:rPr>
                            <m:t>𝜆</m:t>
                          </m:r>
                          <m:r>
                            <a:rPr lang="en-AU" sz="2400" b="0" i="1" smtClean="0">
                              <a:latin typeface="Cambria Math" panose="02040503050406030204" pitchFamily="18" charset="0"/>
                            </a:rPr>
                            <m:t>)</m:t>
                          </m:r>
                        </m:e>
                      </m:func>
                    </m:oMath>
                  </m:oMathPara>
                </a14:m>
                <a:endParaRPr lang="en-AU" sz="1600" b="0" dirty="0"/>
              </a:p>
              <a:p>
                <a:r>
                  <a:rPr lang="en-AU" b="0" dirty="0"/>
                  <a:t>Use method of </a:t>
                </a:r>
                <a:r>
                  <a:rPr lang="en-AU" b="0" dirty="0" err="1"/>
                  <a:t>subgradient</a:t>
                </a:r>
                <a:r>
                  <a:rPr lang="en-AU" b="0" dirty="0"/>
                  <a:t> optimisation to solve for </a:t>
                </a:r>
                <a14:m>
                  <m:oMath xmlns:m="http://schemas.openxmlformats.org/officeDocument/2006/math">
                    <m:r>
                      <a:rPr lang="en-AU" b="0" i="1" smtClean="0">
                        <a:latin typeface="Cambria Math" panose="02040503050406030204" pitchFamily="18" charset="0"/>
                      </a:rPr>
                      <m:t>𝜆</m:t>
                    </m:r>
                  </m:oMath>
                </a14:m>
                <a:r>
                  <a:rPr lang="en-AU" b="0" dirty="0"/>
                  <a:t> and </a:t>
                </a:r>
                <a14:m>
                  <m:oMath xmlns:m="http://schemas.openxmlformats.org/officeDocument/2006/math">
                    <m:r>
                      <a:rPr lang="en-AU" b="0" i="1" smtClean="0">
                        <a:latin typeface="Cambria Math" panose="02040503050406030204" pitchFamily="18" charset="0"/>
                      </a:rPr>
                      <m:t>𝑥</m:t>
                    </m:r>
                  </m:oMath>
                </a14:m>
                <a:r>
                  <a:rPr lang="en-AU" b="0" dirty="0"/>
                  <a:t>.</a:t>
                </a:r>
              </a:p>
              <a:p>
                <a:pPr marL="0" indent="0">
                  <a:buNone/>
                </a:pPr>
                <a:endParaRPr lang="en-AU" b="0" dirty="0"/>
              </a:p>
              <a:p>
                <a:pPr marL="0" indent="0">
                  <a:buNone/>
                </a:pPr>
                <a:endParaRPr lang="en-AU" b="0" dirty="0"/>
              </a:p>
              <a:p>
                <a:endParaRPr lang="en-AU" dirty="0"/>
              </a:p>
              <a:p>
                <a:endParaRPr lang="en-AU" dirty="0"/>
              </a:p>
              <a:p>
                <a:endParaRPr lang="en-AU" dirty="0"/>
              </a:p>
              <a:p>
                <a:endParaRPr lang="en-AU" dirty="0"/>
              </a:p>
              <a:p>
                <a:endParaRPr lang="en-AU" dirty="0"/>
              </a:p>
              <a:p>
                <a:endParaRPr lang="en-AU" dirty="0"/>
              </a:p>
              <a:p>
                <a:endParaRPr lang="en-AU" dirty="0"/>
              </a:p>
            </p:txBody>
          </p:sp>
        </mc:Choice>
        <mc:Fallback>
          <p:sp>
            <p:nvSpPr>
              <p:cNvPr id="9" name="Content Placeholder 2">
                <a:extLst>
                  <a:ext uri="{FF2B5EF4-FFF2-40B4-BE49-F238E27FC236}">
                    <a16:creationId xmlns:a16="http://schemas.microsoft.com/office/drawing/2014/main" id="{4D026837-F48B-6139-964A-FAD52AB97897}"/>
                  </a:ext>
                </a:extLst>
              </p:cNvPr>
              <p:cNvSpPr>
                <a:spLocks noGrp="1" noRot="1" noChangeAspect="1" noMove="1" noResize="1" noEditPoints="1" noAdjustHandles="1" noChangeArrowheads="1" noChangeShapeType="1" noTextEdit="1"/>
              </p:cNvSpPr>
              <p:nvPr>
                <p:ph idx="1"/>
              </p:nvPr>
            </p:nvSpPr>
            <p:spPr>
              <a:xfrm>
                <a:off x="777834" y="2953305"/>
                <a:ext cx="8395668" cy="3100254"/>
              </a:xfrm>
              <a:blipFill>
                <a:blip r:embed="rId3"/>
                <a:stretch>
                  <a:fillRect l="-218" t="-1179"/>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5" name="Content Placeholder 2">
                <a:extLst>
                  <a:ext uri="{FF2B5EF4-FFF2-40B4-BE49-F238E27FC236}">
                    <a16:creationId xmlns:a16="http://schemas.microsoft.com/office/drawing/2014/main" id="{005DC0FE-00C5-2596-66C1-86BF9779AF75}"/>
                  </a:ext>
                </a:extLst>
              </p:cNvPr>
              <p:cNvSpPr txBox="1">
                <a:spLocks/>
              </p:cNvSpPr>
              <p:nvPr/>
            </p:nvSpPr>
            <p:spPr>
              <a:xfrm>
                <a:off x="-744638" y="1704335"/>
                <a:ext cx="3963596" cy="942285"/>
              </a:xfrm>
              <a:prstGeom prst="rect">
                <a:avLst/>
              </a:prstGeom>
            </p:spPr>
            <p:txBody>
              <a:bodyPr vert="horz" lIns="91440" tIns="45720" rIns="91440" bIns="45720" rtlCol="0">
                <a:normAutofit fontScale="40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14:m>
                  <m:oMath xmlns:m="http://schemas.openxmlformats.org/officeDocument/2006/math">
                    <m:r>
                      <m:rPr>
                        <m:sty m:val="p"/>
                      </m:rPr>
                      <a:rPr lang="en-AU" sz="5500" b="0" i="0" smtClean="0">
                        <a:latin typeface="Cambria Math" panose="02040503050406030204" pitchFamily="18" charset="0"/>
                      </a:rPr>
                      <m:t>P</m:t>
                    </m:r>
                    <m:r>
                      <a:rPr lang="en-AU" sz="5500" b="0" i="0" smtClean="0">
                        <a:latin typeface="Cambria Math" panose="02040503050406030204" pitchFamily="18" charset="0"/>
                      </a:rPr>
                      <m:t>=</m:t>
                    </m:r>
                    <m:limLow>
                      <m:limLowPr>
                        <m:ctrlPr>
                          <a:rPr lang="en-AU" sz="5500" smtClean="0">
                            <a:latin typeface="Cambria Math" panose="02040503050406030204" pitchFamily="18" charset="0"/>
                          </a:rPr>
                        </m:ctrlPr>
                      </m:limLowPr>
                      <m:e>
                        <m:r>
                          <m:rPr>
                            <m:sty m:val="p"/>
                          </m:rPr>
                          <a:rPr lang="en-AU" sz="5500" smtClean="0">
                            <a:latin typeface="Cambria Math" panose="02040503050406030204" pitchFamily="18" charset="0"/>
                          </a:rPr>
                          <m:t>min</m:t>
                        </m:r>
                      </m:e>
                      <m:lim>
                        <m:r>
                          <m:rPr>
                            <m:sty m:val="p"/>
                          </m:rPr>
                          <a:rPr lang="en-AU" sz="5500" smtClean="0">
                            <a:latin typeface="Cambria Math" panose="02040503050406030204" pitchFamily="18" charset="0"/>
                          </a:rPr>
                          <m:t>x</m:t>
                        </m:r>
                      </m:lim>
                    </m:limLow>
                    <m:r>
                      <a:rPr lang="en-AU" sz="5500" b="0" i="0" smtClean="0">
                        <a:latin typeface="Cambria Math" panose="02040503050406030204" pitchFamily="18" charset="0"/>
                      </a:rPr>
                      <m:t> </m:t>
                    </m:r>
                    <m:r>
                      <m:rPr>
                        <m:sty m:val="p"/>
                      </m:rPr>
                      <a:rPr lang="en-AU" sz="5500" b="0" i="0" smtClean="0">
                        <a:latin typeface="Cambria Math" panose="02040503050406030204" pitchFamily="18" charset="0"/>
                      </a:rPr>
                      <m:t>f</m:t>
                    </m:r>
                    <m:r>
                      <a:rPr lang="en-AU" sz="5500" b="0" i="0" smtClean="0">
                        <a:latin typeface="Cambria Math" panose="02040503050406030204" pitchFamily="18" charset="0"/>
                      </a:rPr>
                      <m:t>(</m:t>
                    </m:r>
                    <m:r>
                      <m:rPr>
                        <m:sty m:val="p"/>
                      </m:rPr>
                      <a:rPr lang="en-AU" sz="5500" b="0" i="0" smtClean="0">
                        <a:latin typeface="Cambria Math" panose="02040503050406030204" pitchFamily="18" charset="0"/>
                      </a:rPr>
                      <m:t>x</m:t>
                    </m:r>
                    <m:r>
                      <a:rPr lang="en-AU" sz="5500" b="0" i="0" smtClean="0">
                        <a:latin typeface="Cambria Math" panose="02040503050406030204" pitchFamily="18" charset="0"/>
                      </a:rPr>
                      <m:t>)</m:t>
                    </m:r>
                  </m:oMath>
                </a14:m>
                <a:r>
                  <a:rPr lang="en-AU" sz="5500" dirty="0"/>
                  <a:t> </a:t>
                </a:r>
              </a:p>
              <a:p>
                <a:pPr marL="0" indent="0" algn="ctr">
                  <a:buFont typeface="Wingdings 3" charset="2"/>
                  <a:buNone/>
                </a:pPr>
                <a:r>
                  <a:rPr lang="en-AU" sz="5500" dirty="0"/>
                  <a:t>    </a:t>
                </a:r>
                <a14:m>
                  <m:oMath xmlns:m="http://schemas.openxmlformats.org/officeDocument/2006/math">
                    <m:r>
                      <m:rPr>
                        <m:sty m:val="p"/>
                      </m:rPr>
                      <a:rPr lang="en-AU" sz="5500" smtClean="0">
                        <a:latin typeface="Cambria Math" panose="02040503050406030204" pitchFamily="18" charset="0"/>
                      </a:rPr>
                      <m:t>s</m:t>
                    </m:r>
                    <m:r>
                      <a:rPr lang="en-AU" sz="5500" smtClean="0">
                        <a:latin typeface="Cambria Math" panose="02040503050406030204" pitchFamily="18" charset="0"/>
                      </a:rPr>
                      <m:t>.</m:t>
                    </m:r>
                    <m:r>
                      <m:rPr>
                        <m:sty m:val="p"/>
                      </m:rPr>
                      <a:rPr lang="en-AU" sz="5500" smtClean="0">
                        <a:latin typeface="Cambria Math" panose="02040503050406030204" pitchFamily="18" charset="0"/>
                      </a:rPr>
                      <m:t>t</m:t>
                    </m:r>
                    <m:r>
                      <a:rPr lang="en-AU" sz="5500" smtClean="0">
                        <a:latin typeface="Cambria Math" panose="02040503050406030204" pitchFamily="18" charset="0"/>
                      </a:rPr>
                      <m:t>.      </m:t>
                    </m:r>
                    <m:sSub>
                      <m:sSubPr>
                        <m:ctrlPr>
                          <a:rPr lang="en-AU" sz="5500" b="0" i="1" smtClean="0">
                            <a:latin typeface="Cambria Math" panose="02040503050406030204" pitchFamily="18" charset="0"/>
                          </a:rPr>
                        </m:ctrlPr>
                      </m:sSubPr>
                      <m:e>
                        <m:r>
                          <a:rPr lang="en-AU" sz="5500" b="0" i="1" smtClean="0">
                            <a:latin typeface="Cambria Math" panose="02040503050406030204" pitchFamily="18" charset="0"/>
                          </a:rPr>
                          <m:t>𝑔</m:t>
                        </m:r>
                      </m:e>
                      <m:sub>
                        <m:r>
                          <a:rPr lang="en-AU" sz="5500" b="0" i="1" smtClean="0">
                            <a:latin typeface="Cambria Math" panose="02040503050406030204" pitchFamily="18" charset="0"/>
                          </a:rPr>
                          <m:t>𝑗</m:t>
                        </m:r>
                      </m:sub>
                    </m:sSub>
                    <m:r>
                      <a:rPr lang="en-AU" sz="5500" b="0" i="1" smtClean="0">
                        <a:latin typeface="Cambria Math" panose="02040503050406030204" pitchFamily="18" charset="0"/>
                      </a:rPr>
                      <m:t>(</m:t>
                    </m:r>
                    <m:r>
                      <a:rPr lang="en-AU" sz="5500" b="0" i="1" smtClean="0">
                        <a:latin typeface="Cambria Math" panose="02040503050406030204" pitchFamily="18" charset="0"/>
                      </a:rPr>
                      <m:t>𝑥</m:t>
                    </m:r>
                    <m:r>
                      <a:rPr lang="en-AU" sz="5500" b="0" i="1" smtClean="0">
                        <a:latin typeface="Cambria Math" panose="02040503050406030204" pitchFamily="18" charset="0"/>
                      </a:rPr>
                      <m:t>)≤0</m:t>
                    </m:r>
                  </m:oMath>
                </a14:m>
                <a:endParaRPr lang="en-AU" sz="5500" dirty="0">
                  <a:latin typeface="Cambria Math" panose="02040503050406030204" pitchFamily="18" charset="0"/>
                </a:endParaRPr>
              </a:p>
              <a:p>
                <a:pPr marL="0" indent="0" algn="ctr">
                  <a:buFont typeface="Wingdings 3" charset="2"/>
                  <a:buNone/>
                </a:pPr>
                <a:endParaRPr lang="en-AU" sz="5500" dirty="0"/>
              </a:p>
              <a:p>
                <a:pPr marL="0" indent="0" algn="ctr">
                  <a:buFont typeface="Wingdings 3" charset="2"/>
                  <a:buNone/>
                </a:pPr>
                <a:endParaRPr lang="en-AU" sz="2800" dirty="0"/>
              </a:p>
              <a:p>
                <a:pPr marL="0" indent="0" algn="ctr">
                  <a:buFont typeface="Wingdings 3" charset="2"/>
                  <a:buNone/>
                </a:pPr>
                <a:endParaRPr lang="en-AU" sz="2800" dirty="0"/>
              </a:p>
              <a:p>
                <a:endParaRPr lang="en-AU" dirty="0"/>
              </a:p>
              <a:p>
                <a:endParaRPr lang="en-AU" dirty="0"/>
              </a:p>
            </p:txBody>
          </p:sp>
        </mc:Choice>
        <mc:Fallback>
          <p:sp>
            <p:nvSpPr>
              <p:cNvPr id="5" name="Content Placeholder 2">
                <a:extLst>
                  <a:ext uri="{FF2B5EF4-FFF2-40B4-BE49-F238E27FC236}">
                    <a16:creationId xmlns:a16="http://schemas.microsoft.com/office/drawing/2014/main" id="{005DC0FE-00C5-2596-66C1-86BF9779AF75}"/>
                  </a:ext>
                </a:extLst>
              </p:cNvPr>
              <p:cNvSpPr txBox="1">
                <a:spLocks noRot="1" noChangeAspect="1" noMove="1" noResize="1" noEditPoints="1" noAdjustHandles="1" noChangeArrowheads="1" noChangeShapeType="1" noTextEdit="1"/>
              </p:cNvSpPr>
              <p:nvPr/>
            </p:nvSpPr>
            <p:spPr>
              <a:xfrm>
                <a:off x="-744638" y="1704335"/>
                <a:ext cx="3963596" cy="942285"/>
              </a:xfrm>
              <a:prstGeom prst="rect">
                <a:avLst/>
              </a:prstGeom>
              <a:blipFill>
                <a:blip r:embed="rId4"/>
                <a:stretch>
                  <a:fillRect t="-1948"/>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A83C6F69-DD05-62BF-AD74-15F8CD60AA14}"/>
                  </a:ext>
                </a:extLst>
              </p:cNvPr>
              <p:cNvSpPr txBox="1">
                <a:spLocks/>
              </p:cNvSpPr>
              <p:nvPr/>
            </p:nvSpPr>
            <p:spPr>
              <a:xfrm>
                <a:off x="4029186" y="1512256"/>
                <a:ext cx="4443482" cy="14430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func>
                        <m:funcPr>
                          <m:ctrlPr>
                            <a:rPr lang="en-AU" sz="2600" i="1" smtClean="0">
                              <a:latin typeface="Cambria Math" panose="02040503050406030204" pitchFamily="18" charset="0"/>
                            </a:rPr>
                          </m:ctrlPr>
                        </m:funcPr>
                        <m:fName>
                          <m:r>
                            <a:rPr lang="en-AU" sz="2600" b="0" i="1" smtClean="0">
                              <a:latin typeface="Cambria Math" panose="02040503050406030204" pitchFamily="18" charset="0"/>
                            </a:rPr>
                            <m:t>𝐿𝑅</m:t>
                          </m:r>
                          <m:d>
                            <m:dPr>
                              <m:ctrlPr>
                                <a:rPr lang="en-AU" sz="2600" b="0" i="1" smtClean="0">
                                  <a:latin typeface="Cambria Math" panose="02040503050406030204" pitchFamily="18" charset="0"/>
                                </a:rPr>
                              </m:ctrlPr>
                            </m:dPr>
                            <m:e>
                              <m:r>
                                <a:rPr lang="en-AU" sz="2600" b="0" i="1" smtClean="0">
                                  <a:latin typeface="Cambria Math" panose="02040503050406030204" pitchFamily="18" charset="0"/>
                                </a:rPr>
                                <m:t>𝜆</m:t>
                              </m:r>
                            </m:e>
                          </m:d>
                          <m:r>
                            <a:rPr lang="en-AU" sz="2600" b="0" i="1" smtClean="0">
                              <a:latin typeface="Cambria Math" panose="02040503050406030204" pitchFamily="18" charset="0"/>
                            </a:rPr>
                            <m:t>= </m:t>
                          </m:r>
                          <m:limLow>
                            <m:limLowPr>
                              <m:ctrlPr>
                                <a:rPr lang="en-AU" sz="2600" i="1" smtClean="0">
                                  <a:latin typeface="Cambria Math" panose="02040503050406030204" pitchFamily="18" charset="0"/>
                                </a:rPr>
                              </m:ctrlPr>
                            </m:limLowPr>
                            <m:e>
                              <m:r>
                                <m:rPr>
                                  <m:sty m:val="p"/>
                                </m:rPr>
                                <a:rPr lang="en-AU" sz="2600" smtClean="0">
                                  <a:latin typeface="Cambria Math" panose="02040503050406030204" pitchFamily="18" charset="0"/>
                                </a:rPr>
                                <m:t>min</m:t>
                              </m:r>
                            </m:e>
                            <m:lim>
                              <m:r>
                                <m:rPr>
                                  <m:sty m:val="p"/>
                                </m:rPr>
                                <a:rPr lang="en-AU" sz="2600" smtClean="0">
                                  <a:latin typeface="Cambria Math" panose="02040503050406030204" pitchFamily="18" charset="0"/>
                                </a:rPr>
                                <m:t>x</m:t>
                              </m:r>
                            </m:lim>
                          </m:limLow>
                          <m:r>
                            <a:rPr lang="en-AU" sz="2600" b="0" i="1" smtClean="0">
                              <a:latin typeface="Cambria Math" panose="02040503050406030204" pitchFamily="18" charset="0"/>
                            </a:rPr>
                            <m:t>  </m:t>
                          </m:r>
                        </m:fName>
                        <m:e>
                          <m:r>
                            <a:rPr lang="en-AU" sz="2600" b="0" i="1" smtClean="0">
                              <a:latin typeface="Cambria Math" panose="02040503050406030204" pitchFamily="18" charset="0"/>
                            </a:rPr>
                            <m:t>𝑓</m:t>
                          </m:r>
                          <m:r>
                            <a:rPr lang="en-AU" sz="2600" b="0" i="1" smtClean="0">
                              <a:latin typeface="Cambria Math" panose="02040503050406030204" pitchFamily="18" charset="0"/>
                            </a:rPr>
                            <m:t>(</m:t>
                          </m:r>
                          <m:r>
                            <a:rPr lang="en-AU" sz="2600" b="0" i="1" smtClean="0">
                              <a:latin typeface="Cambria Math" panose="02040503050406030204" pitchFamily="18" charset="0"/>
                            </a:rPr>
                            <m:t>𝑥</m:t>
                          </m:r>
                          <m:r>
                            <a:rPr lang="en-AU" sz="2600" b="0" i="1" smtClean="0">
                              <a:latin typeface="Cambria Math" panose="02040503050406030204" pitchFamily="18" charset="0"/>
                            </a:rPr>
                            <m:t>)+</m:t>
                          </m:r>
                          <m:nary>
                            <m:naryPr>
                              <m:chr m:val="∑"/>
                              <m:ctrlPr>
                                <a:rPr lang="en-AU" sz="2600" b="0" i="1" smtClean="0">
                                  <a:latin typeface="Cambria Math" panose="02040503050406030204" pitchFamily="18" charset="0"/>
                                </a:rPr>
                              </m:ctrlPr>
                            </m:naryPr>
                            <m:sub>
                              <m:r>
                                <m:rPr>
                                  <m:brk m:alnAt="23"/>
                                </m:rPr>
                                <a:rPr lang="en-AU" sz="2600" b="0" i="1" smtClean="0">
                                  <a:latin typeface="Cambria Math" panose="02040503050406030204" pitchFamily="18" charset="0"/>
                                </a:rPr>
                                <m:t>𝑗</m:t>
                              </m:r>
                              <m:r>
                                <a:rPr lang="en-AU" sz="2600" b="0" i="1" smtClean="0">
                                  <a:latin typeface="Cambria Math" panose="02040503050406030204" pitchFamily="18" charset="0"/>
                                </a:rPr>
                                <m:t>=1</m:t>
                              </m:r>
                            </m:sub>
                            <m:sup>
                              <m:r>
                                <a:rPr lang="en-AU" sz="2600" b="0" i="1" smtClean="0">
                                  <a:latin typeface="Cambria Math" panose="02040503050406030204" pitchFamily="18" charset="0"/>
                                </a:rPr>
                                <m:t>𝑚</m:t>
                              </m:r>
                            </m:sup>
                            <m:e>
                              <m:sSub>
                                <m:sSubPr>
                                  <m:ctrlPr>
                                    <a:rPr lang="en-AU" sz="2600" b="0" i="1" smtClean="0">
                                      <a:latin typeface="Cambria Math" panose="02040503050406030204" pitchFamily="18" charset="0"/>
                                    </a:rPr>
                                  </m:ctrlPr>
                                </m:sSubPr>
                                <m:e>
                                  <m:r>
                                    <a:rPr lang="en-AU" sz="2600" b="0" i="1" smtClean="0">
                                      <a:latin typeface="Cambria Math" panose="02040503050406030204" pitchFamily="18" charset="0"/>
                                    </a:rPr>
                                    <m:t>𝜆</m:t>
                                  </m:r>
                                </m:e>
                                <m:sub>
                                  <m:r>
                                    <a:rPr lang="en-AU" sz="2600" b="0" i="1" smtClean="0">
                                      <a:latin typeface="Cambria Math" panose="02040503050406030204" pitchFamily="18" charset="0"/>
                                    </a:rPr>
                                    <m:t>𝑗</m:t>
                                  </m:r>
                                </m:sub>
                              </m:sSub>
                              <m:r>
                                <m:rPr>
                                  <m:sty m:val="p"/>
                                </m:rPr>
                                <a:rPr lang="en-AU" sz="2600" b="0" i="0" smtClean="0">
                                  <a:latin typeface="Cambria Math" panose="02040503050406030204" pitchFamily="18" charset="0"/>
                                </a:rPr>
                                <m:t>max</m:t>
                              </m:r>
                              <m:r>
                                <a:rPr lang="en-AU" sz="2600" b="0" i="1" smtClean="0">
                                  <a:latin typeface="Cambria Math" panose="02040503050406030204" pitchFamily="18" charset="0"/>
                                </a:rPr>
                                <m:t>⁡(</m:t>
                              </m:r>
                              <m:sSub>
                                <m:sSubPr>
                                  <m:ctrlPr>
                                    <a:rPr lang="en-AU" sz="2600" b="0" i="1" smtClean="0">
                                      <a:latin typeface="Cambria Math" panose="02040503050406030204" pitchFamily="18" charset="0"/>
                                    </a:rPr>
                                  </m:ctrlPr>
                                </m:sSubPr>
                                <m:e>
                                  <m:r>
                                    <a:rPr lang="en-AU" sz="2600" b="0" i="1" smtClean="0">
                                      <a:latin typeface="Cambria Math" panose="02040503050406030204" pitchFamily="18" charset="0"/>
                                    </a:rPr>
                                    <m:t>0,</m:t>
                                  </m:r>
                                  <m:r>
                                    <a:rPr lang="en-AU" sz="2600" b="0" i="1" smtClean="0">
                                      <a:latin typeface="Cambria Math" panose="02040503050406030204" pitchFamily="18" charset="0"/>
                                    </a:rPr>
                                    <m:t>𝑔</m:t>
                                  </m:r>
                                </m:e>
                                <m:sub>
                                  <m:r>
                                    <a:rPr lang="en-AU" sz="2600" b="0" i="1" smtClean="0">
                                      <a:latin typeface="Cambria Math" panose="02040503050406030204" pitchFamily="18" charset="0"/>
                                    </a:rPr>
                                    <m:t>𝑗</m:t>
                                  </m:r>
                                </m:sub>
                              </m:sSub>
                              <m:d>
                                <m:dPr>
                                  <m:ctrlPr>
                                    <a:rPr lang="en-AU" sz="2600" b="0" i="1" smtClean="0">
                                      <a:latin typeface="Cambria Math" panose="02040503050406030204" pitchFamily="18" charset="0"/>
                                    </a:rPr>
                                  </m:ctrlPr>
                                </m:dPr>
                                <m:e>
                                  <m:r>
                                    <a:rPr lang="en-AU" sz="2600" b="0" i="1" smtClean="0">
                                      <a:latin typeface="Cambria Math" panose="02040503050406030204" pitchFamily="18" charset="0"/>
                                    </a:rPr>
                                    <m:t>𝑥</m:t>
                                  </m:r>
                                </m:e>
                              </m:d>
                              <m:r>
                                <a:rPr lang="en-AU" sz="2600" b="0" i="1" smtClean="0">
                                  <a:latin typeface="Cambria Math" panose="02040503050406030204" pitchFamily="18" charset="0"/>
                                </a:rPr>
                                <m:t>)</m:t>
                              </m:r>
                            </m:e>
                          </m:nary>
                          <m:r>
                            <a:rPr lang="en-AU" sz="2600" b="0" i="1" smtClean="0">
                              <a:latin typeface="Cambria Math" panose="02040503050406030204" pitchFamily="18" charset="0"/>
                            </a:rPr>
                            <m:t> </m:t>
                          </m:r>
                        </m:e>
                      </m:func>
                    </m:oMath>
                  </m:oMathPara>
                </a14:m>
                <a:endParaRPr lang="en-AU" sz="900" dirty="0"/>
              </a:p>
              <a:p>
                <a:endParaRPr lang="en-AU" sz="900" dirty="0"/>
              </a:p>
            </p:txBody>
          </p:sp>
        </mc:Choice>
        <mc:Fallback>
          <p:sp>
            <p:nvSpPr>
              <p:cNvPr id="6" name="Content Placeholder 2">
                <a:extLst>
                  <a:ext uri="{FF2B5EF4-FFF2-40B4-BE49-F238E27FC236}">
                    <a16:creationId xmlns:a16="http://schemas.microsoft.com/office/drawing/2014/main" id="{A83C6F69-DD05-62BF-AD74-15F8CD60AA14}"/>
                  </a:ext>
                </a:extLst>
              </p:cNvPr>
              <p:cNvSpPr txBox="1">
                <a:spLocks noRot="1" noChangeAspect="1" noMove="1" noResize="1" noEditPoints="1" noAdjustHandles="1" noChangeArrowheads="1" noChangeShapeType="1" noTextEdit="1"/>
              </p:cNvSpPr>
              <p:nvPr/>
            </p:nvSpPr>
            <p:spPr>
              <a:xfrm>
                <a:off x="4029186" y="1512256"/>
                <a:ext cx="4443482" cy="1443062"/>
              </a:xfrm>
              <a:prstGeom prst="rect">
                <a:avLst/>
              </a:prstGeom>
              <a:blipFill>
                <a:blip r:embed="rId5"/>
                <a:stretch>
                  <a:fillRect r="-33745"/>
                </a:stretch>
              </a:blipFill>
            </p:spPr>
            <p:txBody>
              <a:bodyPr/>
              <a:lstStyle/>
              <a:p>
                <a:r>
                  <a:rPr lang="en-AU">
                    <a:noFill/>
                  </a:rPr>
                  <a:t> </a:t>
                </a:r>
              </a:p>
            </p:txBody>
          </p:sp>
        </mc:Fallback>
      </mc:AlternateContent>
      <p:sp>
        <p:nvSpPr>
          <p:cNvPr id="7" name="Arrow: Right 6">
            <a:extLst>
              <a:ext uri="{FF2B5EF4-FFF2-40B4-BE49-F238E27FC236}">
                <a16:creationId xmlns:a16="http://schemas.microsoft.com/office/drawing/2014/main" id="{B9C08BBE-4AD0-2B92-CA05-9D898925403A}"/>
              </a:ext>
            </a:extLst>
          </p:cNvPr>
          <p:cNvSpPr/>
          <p:nvPr/>
        </p:nvSpPr>
        <p:spPr>
          <a:xfrm>
            <a:off x="2536051" y="1833928"/>
            <a:ext cx="1365813" cy="6250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551126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4A098-21C7-FB35-9E53-BE16A7FE6761}"/>
              </a:ext>
            </a:extLst>
          </p:cNvPr>
          <p:cNvSpPr>
            <a:spLocks noGrp="1"/>
          </p:cNvSpPr>
          <p:nvPr>
            <p:ph type="title"/>
          </p:nvPr>
        </p:nvSpPr>
        <p:spPr/>
        <p:txBody>
          <a:bodyPr/>
          <a:lstStyle/>
          <a:p>
            <a:r>
              <a:rPr lang="en-AU" dirty="0"/>
              <a:t>The Lagrangian Dual Framework</a:t>
            </a:r>
          </a:p>
        </p:txBody>
      </p:sp>
      <mc:AlternateContent xmlns:mc="http://schemas.openxmlformats.org/markup-compatibility/2006">
        <mc:Choice xmlns:a14="http://schemas.microsoft.com/office/drawing/2010/main" Requires="a14">
          <p:sp>
            <p:nvSpPr>
              <p:cNvPr id="7" name="Content Placeholder 2">
                <a:extLst>
                  <a:ext uri="{FF2B5EF4-FFF2-40B4-BE49-F238E27FC236}">
                    <a16:creationId xmlns:a16="http://schemas.microsoft.com/office/drawing/2014/main" id="{F13C9F6B-B1A1-0B20-DE81-AD9662CBBCD9}"/>
                  </a:ext>
                </a:extLst>
              </p:cNvPr>
              <p:cNvSpPr>
                <a:spLocks noGrp="1"/>
              </p:cNvSpPr>
              <p:nvPr>
                <p:ph idx="1"/>
              </p:nvPr>
            </p:nvSpPr>
            <p:spPr>
              <a:xfrm>
                <a:off x="492139" y="1603674"/>
                <a:ext cx="5816064" cy="2482189"/>
              </a:xfrm>
            </p:spPr>
            <p:txBody>
              <a:bodyPr>
                <a:normAutofit/>
              </a:bodyPr>
              <a:lstStyle/>
              <a:p>
                <a:r>
                  <a:rPr lang="en-AU" dirty="0"/>
                  <a:t>Parameterise optimisation problem by </a:t>
                </a:r>
                <a14:m>
                  <m:oMath xmlns:m="http://schemas.openxmlformats.org/officeDocument/2006/math">
                    <m:r>
                      <a:rPr lang="en-AU" b="0" i="1" smtClean="0">
                        <a:latin typeface="Cambria Math" panose="02040503050406030204" pitchFamily="18" charset="0"/>
                      </a:rPr>
                      <m:t>𝑑</m:t>
                    </m:r>
                    <m:r>
                      <a:rPr lang="en-AU" b="0" i="1" smtClean="0">
                        <a:latin typeface="Cambria Math" panose="02040503050406030204" pitchFamily="18" charset="0"/>
                      </a:rPr>
                      <m:t>=(</m:t>
                    </m:r>
                    <m:r>
                      <a:rPr lang="en-AU" b="0" i="1" smtClean="0">
                        <a:latin typeface="Cambria Math" panose="02040503050406030204" pitchFamily="18" charset="0"/>
                      </a:rPr>
                      <m:t>𝐴</m:t>
                    </m:r>
                    <m:r>
                      <a:rPr lang="en-AU" b="0" i="1" smtClean="0">
                        <a:latin typeface="Cambria Math" panose="02040503050406030204" pitchFamily="18" charset="0"/>
                      </a:rPr>
                      <m:t>,</m:t>
                    </m:r>
                    <m:r>
                      <a:rPr lang="en-AU" b="0" i="1" smtClean="0">
                        <a:latin typeface="Cambria Math" panose="02040503050406030204" pitchFamily="18" charset="0"/>
                      </a:rPr>
                      <m:t>𝑏</m:t>
                    </m:r>
                    <m:r>
                      <a:rPr lang="en-AU" b="0" i="1" smtClean="0">
                        <a:latin typeface="Cambria Math" panose="02040503050406030204" pitchFamily="18" charset="0"/>
                      </a:rPr>
                      <m:t>,</m:t>
                    </m:r>
                    <m:r>
                      <a:rPr lang="en-AU" b="0" i="1" smtClean="0">
                        <a:latin typeface="Cambria Math" panose="02040503050406030204" pitchFamily="18" charset="0"/>
                      </a:rPr>
                      <m:t>𝑐</m:t>
                    </m:r>
                    <m:r>
                      <a:rPr lang="en-AU" b="0" i="1" smtClean="0">
                        <a:latin typeface="Cambria Math" panose="02040503050406030204" pitchFamily="18" charset="0"/>
                      </a:rPr>
                      <m:t>)</m:t>
                    </m:r>
                  </m:oMath>
                </a14:m>
                <a:endParaRPr lang="en-AU" dirty="0"/>
              </a:p>
              <a:p>
                <a:r>
                  <a:rPr lang="en-AU" dirty="0"/>
                  <a:t>Goal is to learn parametric model </a:t>
                </a:r>
                <a14:m>
                  <m:oMath xmlns:m="http://schemas.openxmlformats.org/officeDocument/2006/math">
                    <m:sSub>
                      <m:sSubPr>
                        <m:ctrlPr>
                          <a:rPr lang="en-AU" i="1"/>
                        </m:ctrlPr>
                      </m:sSubPr>
                      <m:e>
                        <m:r>
                          <a:rPr lang="en-AU" i="1"/>
                          <m:t>ℳ</m:t>
                        </m:r>
                      </m:e>
                      <m:sub>
                        <m:r>
                          <a:rPr lang="en-AU" i="1"/>
                          <m:t>𝑤</m:t>
                        </m:r>
                      </m:sub>
                    </m:sSub>
                  </m:oMath>
                </a14:m>
                <a:r>
                  <a:rPr lang="en-AU" dirty="0"/>
                  <a:t> such that </a:t>
                </a:r>
                <a14:m>
                  <m:oMath xmlns:m="http://schemas.openxmlformats.org/officeDocument/2006/math">
                    <m:sSub>
                      <m:sSubPr>
                        <m:ctrlPr>
                          <a:rPr lang="en-AU" i="1"/>
                        </m:ctrlPr>
                      </m:sSubPr>
                      <m:e>
                        <m:r>
                          <a:rPr lang="en-AU" i="1"/>
                          <m:t>ℳ</m:t>
                        </m:r>
                      </m:e>
                      <m:sub>
                        <m:r>
                          <a:rPr lang="en-AU" i="1"/>
                          <m:t>𝑤</m:t>
                        </m:r>
                      </m:sub>
                    </m:sSub>
                    <m:r>
                      <a:rPr lang="en-AU" b="0" i="1" smtClean="0">
                        <a:latin typeface="Cambria Math" panose="02040503050406030204" pitchFamily="18" charset="0"/>
                      </a:rPr>
                      <m:t>(</m:t>
                    </m:r>
                    <m:r>
                      <a:rPr lang="en-AU" b="0" i="1" smtClean="0">
                        <a:latin typeface="Cambria Math" panose="02040503050406030204" pitchFamily="18" charset="0"/>
                      </a:rPr>
                      <m:t>𝑑</m:t>
                    </m:r>
                    <m:r>
                      <a:rPr lang="en-AU" b="0" i="1" smtClean="0">
                        <a:latin typeface="Cambria Math" panose="02040503050406030204" pitchFamily="18" charset="0"/>
                      </a:rPr>
                      <m:t>)≈</m:t>
                    </m:r>
                    <m:r>
                      <a:rPr lang="en-AU" i="1">
                        <a:latin typeface="Cambria Math" panose="02040503050406030204" pitchFamily="18" charset="0"/>
                        <a:ea typeface="Calibri" panose="020F0502020204030204" pitchFamily="34" charset="0"/>
                        <a:cs typeface="Times New Roman" panose="02020603050405020304" pitchFamily="18" charset="0"/>
                      </a:rPr>
                      <m:t>𝒪</m:t>
                    </m:r>
                    <m:r>
                      <a:rPr lang="en-AU" b="0" i="1" smtClean="0">
                        <a:latin typeface="Cambria Math" panose="02040503050406030204" pitchFamily="18" charset="0"/>
                        <a:ea typeface="Calibri" panose="020F0502020204030204" pitchFamily="34" charset="0"/>
                        <a:cs typeface="Times New Roman" panose="02020603050405020304" pitchFamily="18" charset="0"/>
                      </a:rPr>
                      <m:t>(</m:t>
                    </m:r>
                    <m:r>
                      <a:rPr lang="en-AU" b="0" i="1" smtClean="0">
                        <a:latin typeface="Cambria Math" panose="02040503050406030204" pitchFamily="18" charset="0"/>
                        <a:ea typeface="Calibri" panose="020F0502020204030204" pitchFamily="34" charset="0"/>
                        <a:cs typeface="Times New Roman" panose="02020603050405020304" pitchFamily="18" charset="0"/>
                      </a:rPr>
                      <m:t>𝑑</m:t>
                    </m:r>
                    <m:r>
                      <a:rPr lang="en-AU" b="0" i="1" smtClean="0">
                        <a:latin typeface="Cambria Math" panose="02040503050406030204" pitchFamily="18" charset="0"/>
                        <a:ea typeface="Calibri" panose="020F0502020204030204" pitchFamily="34" charset="0"/>
                        <a:cs typeface="Times New Roman" panose="02020603050405020304" pitchFamily="18" charset="0"/>
                      </a:rPr>
                      <m:t>)</m:t>
                    </m:r>
                  </m:oMath>
                </a14:m>
                <a:r>
                  <a:rPr lang="en-AU" dirty="0"/>
                  <a:t>. </a:t>
                </a:r>
              </a:p>
              <a:p>
                <a:r>
                  <a:rPr lang="en-AU" dirty="0"/>
                  <a:t>Denote set of data </a:t>
                </a:r>
                <a14:m>
                  <m:oMath xmlns:m="http://schemas.openxmlformats.org/officeDocument/2006/math">
                    <m:r>
                      <a:rPr lang="en-AU" b="0" i="1" smtClean="0">
                        <a:latin typeface="Cambria Math" panose="02040503050406030204" pitchFamily="18" charset="0"/>
                      </a:rPr>
                      <m:t>𝐷</m:t>
                    </m:r>
                    <m:r>
                      <a:rPr lang="en-AU" b="0" i="1" smtClean="0">
                        <a:latin typeface="Cambria Math" panose="02040503050406030204" pitchFamily="18" charset="0"/>
                      </a:rPr>
                      <m:t>={</m:t>
                    </m:r>
                    <m:d>
                      <m:dPr>
                        <m:endChr m:val="}"/>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𝑑</m:t>
                            </m:r>
                          </m:e>
                          <m:sub>
                            <m:r>
                              <a:rPr lang="en-AU" b="0" i="1" smtClean="0">
                                <a:latin typeface="Cambria Math" panose="02040503050406030204" pitchFamily="18" charset="0"/>
                              </a:rPr>
                              <m:t>𝑙</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𝑦</m:t>
                            </m:r>
                          </m:e>
                          <m:sub>
                            <m:r>
                              <a:rPr lang="en-AU" b="0" i="1" smtClean="0">
                                <a:latin typeface="Cambria Math" panose="02040503050406030204" pitchFamily="18" charset="0"/>
                              </a:rPr>
                              <m:t>𝑙</m:t>
                            </m:r>
                          </m:sub>
                        </m:sSub>
                        <m:r>
                          <a:rPr lang="en-AU" b="0" i="1" smtClean="0">
                            <a:latin typeface="Cambria Math" panose="02040503050406030204" pitchFamily="18" charset="0"/>
                          </a:rPr>
                          <m:t>=</m:t>
                        </m:r>
                        <m:r>
                          <a:rPr lang="en-AU" i="1">
                            <a:latin typeface="Cambria Math" panose="02040503050406030204" pitchFamily="18" charset="0"/>
                            <a:ea typeface="Calibri" panose="020F0502020204030204" pitchFamily="34" charset="0"/>
                            <a:cs typeface="Times New Roman" panose="02020603050405020304" pitchFamily="18" charset="0"/>
                          </a:rPr>
                          <m:t>𝒪</m:t>
                        </m:r>
                        <m:d>
                          <m:dPr>
                            <m:ctrlPr>
                              <a:rPr lang="en-AU" b="0" i="1" smtClean="0">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AU" b="0" i="1" smtClean="0">
                                    <a:latin typeface="Cambria Math" panose="02040503050406030204" pitchFamily="18" charset="0"/>
                                    <a:ea typeface="Calibri" panose="020F0502020204030204" pitchFamily="34" charset="0"/>
                                    <a:cs typeface="Times New Roman" panose="02020603050405020304" pitchFamily="18" charset="0"/>
                                  </a:rPr>
                                </m:ctrlPr>
                              </m:sSubPr>
                              <m:e>
                                <m:r>
                                  <a:rPr lang="en-AU" b="0" i="1" smtClean="0">
                                    <a:latin typeface="Cambria Math" panose="02040503050406030204" pitchFamily="18" charset="0"/>
                                    <a:ea typeface="Calibri" panose="020F0502020204030204" pitchFamily="34" charset="0"/>
                                    <a:cs typeface="Times New Roman" panose="02020603050405020304" pitchFamily="18" charset="0"/>
                                  </a:rPr>
                                  <m:t>𝑑</m:t>
                                </m:r>
                              </m:e>
                              <m:sub>
                                <m:r>
                                  <a:rPr lang="en-AU" b="0" i="1" smtClean="0">
                                    <a:latin typeface="Cambria Math" panose="02040503050406030204" pitchFamily="18" charset="0"/>
                                    <a:ea typeface="Calibri" panose="020F0502020204030204" pitchFamily="34" charset="0"/>
                                    <a:cs typeface="Times New Roman" panose="02020603050405020304" pitchFamily="18" charset="0"/>
                                  </a:rPr>
                                  <m:t>𝑙</m:t>
                                </m:r>
                              </m:sub>
                            </m:sSub>
                          </m:e>
                        </m:d>
                      </m:e>
                    </m:d>
                    <m:r>
                      <a:rPr lang="en-AU" b="0" i="1" smtClean="0">
                        <a:latin typeface="Cambria Math" panose="02040503050406030204" pitchFamily="18" charset="0"/>
                        <a:ea typeface="Calibri" panose="020F0502020204030204" pitchFamily="34" charset="0"/>
                        <a:cs typeface="Times New Roman" panose="02020603050405020304" pitchFamily="18" charset="0"/>
                      </a:rPr>
                      <m:t>,  </m:t>
                    </m:r>
                    <m:r>
                      <a:rPr lang="en-AU" b="0" i="1" smtClean="0">
                        <a:latin typeface="Cambria Math" panose="02040503050406030204" pitchFamily="18" charset="0"/>
                        <a:ea typeface="Calibri" panose="020F0502020204030204" pitchFamily="34" charset="0"/>
                        <a:cs typeface="Times New Roman" panose="02020603050405020304" pitchFamily="18" charset="0"/>
                      </a:rPr>
                      <m:t>𝑙</m:t>
                    </m:r>
                    <m:r>
                      <a:rPr lang="en-AU" b="0" i="1" smtClean="0">
                        <a:latin typeface="Cambria Math" panose="02040503050406030204" pitchFamily="18" charset="0"/>
                        <a:ea typeface="Calibri" panose="020F0502020204030204" pitchFamily="34" charset="0"/>
                        <a:cs typeface="Times New Roman" panose="02020603050405020304" pitchFamily="18" charset="0"/>
                      </a:rPr>
                      <m:t>=1,…,</m:t>
                    </m:r>
                    <m:r>
                      <a:rPr lang="en-AU" b="0" i="1" smtClean="0">
                        <a:latin typeface="Cambria Math" panose="02040503050406030204" pitchFamily="18" charset="0"/>
                        <a:ea typeface="Calibri" panose="020F0502020204030204" pitchFamily="34" charset="0"/>
                        <a:cs typeface="Times New Roman" panose="02020603050405020304" pitchFamily="18" charset="0"/>
                      </a:rPr>
                      <m:t>𝑆</m:t>
                    </m:r>
                  </m:oMath>
                </a14:m>
                <a:r>
                  <a:rPr lang="en-AU" b="0" dirty="0">
                    <a:ea typeface="Calibri" panose="020F0502020204030204" pitchFamily="34" charset="0"/>
                    <a:cs typeface="Times New Roman" panose="02020603050405020304" pitchFamily="18" charset="0"/>
                  </a:rPr>
                  <a:t>    and </a:t>
                </a:r>
                <a14:m>
                  <m:oMath xmlns:m="http://schemas.openxmlformats.org/officeDocument/2006/math">
                    <m:sSub>
                      <m:sSubPr>
                        <m:ctrlPr>
                          <a:rPr lang="en-AU" i="1">
                            <a:latin typeface="Cambria Math" panose="02040503050406030204" pitchFamily="18" charset="0"/>
                          </a:rPr>
                        </m:ctrlPr>
                      </m:sSubPr>
                      <m:e>
                        <m:sSub>
                          <m:sSubPr>
                            <m:ctrlPr>
                              <a:rPr lang="en-AU" i="1">
                                <a:latin typeface="Cambria Math" panose="02040503050406030204" pitchFamily="18" charset="0"/>
                              </a:rPr>
                            </m:ctrlPr>
                          </m:sSubPr>
                          <m:e>
                            <m:acc>
                              <m:accPr>
                                <m:chr m:val="̂"/>
                                <m:ctrlPr>
                                  <a:rPr lang="en-AU" i="1">
                                    <a:latin typeface="Cambria Math" panose="02040503050406030204" pitchFamily="18" charset="0"/>
                                  </a:rPr>
                                </m:ctrlPr>
                              </m:accPr>
                              <m:e>
                                <m:r>
                                  <a:rPr lang="en-AU" i="1">
                                    <a:latin typeface="Cambria Math" panose="02040503050406030204" pitchFamily="18" charset="0"/>
                                  </a:rPr>
                                  <m:t>𝑦</m:t>
                                </m:r>
                              </m:e>
                            </m:acc>
                          </m:e>
                          <m:sub>
                            <m:r>
                              <a:rPr lang="en-AU" i="1">
                                <a:latin typeface="Cambria Math" panose="02040503050406030204" pitchFamily="18" charset="0"/>
                              </a:rPr>
                              <m:t>𝑙</m:t>
                            </m:r>
                          </m:sub>
                        </m:sSub>
                        <m:d>
                          <m:dPr>
                            <m:ctrlPr>
                              <a:rPr lang="en-AU" i="1">
                                <a:latin typeface="Cambria Math" panose="02040503050406030204" pitchFamily="18" charset="0"/>
                              </a:rPr>
                            </m:ctrlPr>
                          </m:dPr>
                          <m:e>
                            <m:r>
                              <a:rPr lang="en-AU" i="1">
                                <a:latin typeface="Cambria Math" panose="02040503050406030204" pitchFamily="18" charset="0"/>
                              </a:rPr>
                              <m:t>𝑤</m:t>
                            </m:r>
                            <m:r>
                              <a:rPr lang="en-AU" i="1">
                                <a:latin typeface="Cambria Math" panose="02040503050406030204" pitchFamily="18" charset="0"/>
                              </a:rPr>
                              <m:t>,</m:t>
                            </m:r>
                            <m:sSub>
                              <m:sSubPr>
                                <m:ctrlPr>
                                  <a:rPr lang="en-AU" i="1">
                                    <a:latin typeface="Cambria Math" panose="02040503050406030204" pitchFamily="18" charset="0"/>
                                  </a:rPr>
                                </m:ctrlPr>
                              </m:sSubPr>
                              <m:e>
                                <m:r>
                                  <a:rPr lang="en-AU" i="1">
                                    <a:latin typeface="Cambria Math" panose="02040503050406030204" pitchFamily="18" charset="0"/>
                                  </a:rPr>
                                  <m:t>𝑑</m:t>
                                </m:r>
                              </m:e>
                              <m:sub>
                                <m:r>
                                  <a:rPr lang="en-AU" i="1">
                                    <a:latin typeface="Cambria Math" panose="02040503050406030204" pitchFamily="18" charset="0"/>
                                  </a:rPr>
                                  <m:t>𝑙</m:t>
                                </m:r>
                              </m:sub>
                            </m:sSub>
                          </m:e>
                        </m:d>
                        <m:r>
                          <m:rPr>
                            <m:nor/>
                          </m:rPr>
                          <a:rPr lang="en-AU" dirty="0">
                            <a:ea typeface="Calibri" panose="020F0502020204030204" pitchFamily="34" charset="0"/>
                            <a:cs typeface="Times New Roman" panose="02020603050405020304" pitchFamily="18" charset="0"/>
                          </a:rPr>
                          <m:t> </m:t>
                        </m:r>
                        <m:r>
                          <a:rPr lang="en-AU" b="0" i="1" dirty="0" smtClean="0">
                            <a:latin typeface="Cambria Math" panose="02040503050406030204" pitchFamily="18" charset="0"/>
                            <a:ea typeface="Calibri" panose="020F0502020204030204" pitchFamily="34" charset="0"/>
                            <a:cs typeface="Times New Roman" panose="02020603050405020304" pitchFamily="18" charset="0"/>
                          </a:rPr>
                          <m:t>=</m:t>
                        </m:r>
                        <m:r>
                          <a:rPr lang="en-AU" i="1">
                            <a:latin typeface="Cambria Math" panose="02040503050406030204" pitchFamily="18" charset="0"/>
                          </a:rPr>
                          <m:t>ℳ</m:t>
                        </m:r>
                      </m:e>
                      <m:sub>
                        <m:r>
                          <a:rPr lang="en-AU" i="1">
                            <a:latin typeface="Cambria Math" panose="02040503050406030204" pitchFamily="18" charset="0"/>
                          </a:rPr>
                          <m:t>𝑤</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𝑑</m:t>
                        </m:r>
                      </m:e>
                      <m:sub>
                        <m:r>
                          <a:rPr lang="en-AU" b="0" i="1" smtClean="0">
                            <a:latin typeface="Cambria Math" panose="02040503050406030204" pitchFamily="18" charset="0"/>
                          </a:rPr>
                          <m:t>𝑙</m:t>
                        </m:r>
                      </m:sub>
                    </m:sSub>
                    <m:r>
                      <a:rPr lang="en-AU" b="0" i="1" smtClean="0">
                        <a:latin typeface="Cambria Math" panose="02040503050406030204" pitchFamily="18" charset="0"/>
                      </a:rPr>
                      <m:t>)</m:t>
                    </m:r>
                  </m:oMath>
                </a14:m>
                <a:endParaRPr lang="en-AU" dirty="0">
                  <a:ea typeface="Calibri" panose="020F0502020204030204" pitchFamily="34" charset="0"/>
                  <a:cs typeface="Times New Roman" panose="02020603050405020304" pitchFamily="18" charset="0"/>
                </a:endParaRPr>
              </a:p>
              <a:p>
                <a:r>
                  <a:rPr lang="en-AU" dirty="0">
                    <a:ea typeface="Calibri" panose="020F0502020204030204" pitchFamily="34" charset="0"/>
                    <a:cs typeface="Times New Roman" panose="02020603050405020304" pitchFamily="18" charset="0"/>
                  </a:rPr>
                  <a:t>Learning Problem - Minimise loss over all samples while satisfying constraints for all samples</a:t>
                </a:r>
                <a:endParaRPr lang="en-AU" b="0" dirty="0">
                  <a:ea typeface="Calibri" panose="020F0502020204030204" pitchFamily="34" charset="0"/>
                  <a:cs typeface="Times New Roman" panose="02020603050405020304" pitchFamily="18" charset="0"/>
                </a:endParaRPr>
              </a:p>
              <a:p>
                <a:endParaRPr lang="en-AU" b="0" dirty="0">
                  <a:ea typeface="Calibri" panose="020F0502020204030204" pitchFamily="34" charset="0"/>
                  <a:cs typeface="Times New Roman" panose="02020603050405020304" pitchFamily="18" charset="0"/>
                </a:endParaRPr>
              </a:p>
              <a:p>
                <a:pPr marL="0" indent="0">
                  <a:buNone/>
                </a:pPr>
                <a:endParaRPr lang="en-AU" dirty="0"/>
              </a:p>
              <a:p>
                <a:endParaRPr lang="en-AU" dirty="0"/>
              </a:p>
            </p:txBody>
          </p:sp>
        </mc:Choice>
        <mc:Fallback>
          <p:sp>
            <p:nvSpPr>
              <p:cNvPr id="7" name="Content Placeholder 2">
                <a:extLst>
                  <a:ext uri="{FF2B5EF4-FFF2-40B4-BE49-F238E27FC236}">
                    <a16:creationId xmlns:a16="http://schemas.microsoft.com/office/drawing/2014/main" id="{F13C9F6B-B1A1-0B20-DE81-AD9662CBBCD9}"/>
                  </a:ext>
                </a:extLst>
              </p:cNvPr>
              <p:cNvSpPr>
                <a:spLocks noGrp="1" noRot="1" noChangeAspect="1" noMove="1" noResize="1" noEditPoints="1" noAdjustHandles="1" noChangeArrowheads="1" noChangeShapeType="1" noTextEdit="1"/>
              </p:cNvSpPr>
              <p:nvPr>
                <p:ph idx="1"/>
              </p:nvPr>
            </p:nvSpPr>
            <p:spPr>
              <a:xfrm>
                <a:off x="492139" y="1603674"/>
                <a:ext cx="5816064" cy="2482189"/>
              </a:xfrm>
              <a:blipFill>
                <a:blip r:embed="rId3"/>
                <a:stretch>
                  <a:fillRect l="-314" t="-1474" b="-246"/>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5A8C8C50-67C6-003E-7994-E98258358B3D}"/>
                  </a:ext>
                </a:extLst>
              </p:cNvPr>
              <p:cNvSpPr txBox="1"/>
              <p:nvPr/>
            </p:nvSpPr>
            <p:spPr>
              <a:xfrm>
                <a:off x="5197033" y="1603673"/>
                <a:ext cx="5129513" cy="163365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AU" sz="1800" i="1" smtClean="0">
                          <a:effectLst/>
                          <a:latin typeface="Cambria Math" panose="02040503050406030204" pitchFamily="18" charset="0"/>
                          <a:ea typeface="Calibri" panose="020F0502020204030204" pitchFamily="34" charset="0"/>
                          <a:cs typeface="Times New Roman" panose="02020603050405020304" pitchFamily="18" charset="0"/>
                        </a:rPr>
                        <m:t>𝒪</m:t>
                      </m:r>
                      <m:d>
                        <m:dPr>
                          <m:ctrlPr>
                            <a:rPr lang="en-AU"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AU" sz="1800" b="0" i="1" smtClean="0">
                              <a:effectLst/>
                              <a:latin typeface="Cambria Math" panose="02040503050406030204" pitchFamily="18" charset="0"/>
                              <a:ea typeface="Calibri" panose="020F0502020204030204" pitchFamily="34" charset="0"/>
                              <a:cs typeface="Times New Roman" panose="02020603050405020304" pitchFamily="18" charset="0"/>
                            </a:rPr>
                            <m:t>𝑑</m:t>
                          </m:r>
                        </m:e>
                      </m:d>
                      <m:r>
                        <a:rPr lang="en-AU" sz="1800" i="1">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AU" sz="18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limLow>
                            <m:limLowPr>
                              <m:ctrlPr>
                                <a:rPr lang="en-AU" sz="1800" i="1">
                                  <a:effectLst/>
                                  <a:latin typeface="Cambria Math" panose="02040503050406030204" pitchFamily="18" charset="0"/>
                                  <a:ea typeface="Times New Roman" panose="02020603050405020304" pitchFamily="18" charset="0"/>
                                  <a:cs typeface="Times New Roman" panose="02020603050405020304" pitchFamily="18" charset="0"/>
                                </a:rPr>
                              </m:ctrlPr>
                            </m:limLowPr>
                            <m:e>
                              <m:r>
                                <m:rPr>
                                  <m:sty m:val="p"/>
                                </m:rPr>
                                <a:rPr lang="en-AU" sz="1800">
                                  <a:effectLst/>
                                  <a:latin typeface="Cambria Math" panose="02040503050406030204" pitchFamily="18" charset="0"/>
                                  <a:ea typeface="Calibri" panose="020F0502020204030204" pitchFamily="34" charset="0"/>
                                  <a:cs typeface="Times New Roman" panose="02020603050405020304" pitchFamily="18" charset="0"/>
                                </a:rPr>
                                <m:t>argmin</m:t>
                              </m:r>
                            </m:e>
                            <m:lim>
                              <m:r>
                                <a:rPr lang="en-AU" sz="1800" i="1">
                                  <a:effectLst/>
                                  <a:latin typeface="Cambria Math" panose="02040503050406030204" pitchFamily="18" charset="0"/>
                                  <a:ea typeface="Times New Roman" panose="02020603050405020304" pitchFamily="18" charset="0"/>
                                  <a:cs typeface="Times New Roman" panose="02020603050405020304" pitchFamily="18" charset="0"/>
                                </a:rPr>
                                <m:t>𝑥</m:t>
                              </m:r>
                            </m:lim>
                          </m:limLow>
                        </m:fName>
                        <m:e>
                          <m:sSup>
                            <m:sSupPr>
                              <m:ctrlPr>
                                <a:rPr lang="en-AU" sz="18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AU" sz="1800" b="0" i="1" smtClean="0">
                                  <a:effectLst/>
                                  <a:latin typeface="Cambria Math" panose="02040503050406030204" pitchFamily="18" charset="0"/>
                                  <a:ea typeface="Times New Roman" panose="02020603050405020304" pitchFamily="18" charset="0"/>
                                  <a:cs typeface="Times New Roman" panose="02020603050405020304" pitchFamily="18" charset="0"/>
                                </a:rPr>
                                <m:t>𝑐</m:t>
                              </m:r>
                            </m:e>
                            <m:sup>
                              <m:r>
                                <a:rPr lang="en-AU" sz="1800" b="0" i="1" smtClean="0">
                                  <a:effectLst/>
                                  <a:latin typeface="Cambria Math" panose="02040503050406030204" pitchFamily="18" charset="0"/>
                                  <a:ea typeface="Times New Roman" panose="02020603050405020304" pitchFamily="18" charset="0"/>
                                  <a:cs typeface="Times New Roman" panose="02020603050405020304" pitchFamily="18" charset="0"/>
                                </a:rPr>
                                <m:t>𝑇</m:t>
                              </m:r>
                            </m:sup>
                          </m:sSup>
                          <m:r>
                            <a:rPr lang="en-AU" sz="1800" b="0" i="1" smtClean="0">
                              <a:effectLst/>
                              <a:latin typeface="Cambria Math" panose="02040503050406030204" pitchFamily="18" charset="0"/>
                              <a:ea typeface="Times New Roman" panose="02020603050405020304" pitchFamily="18" charset="0"/>
                              <a:cs typeface="Times New Roman" panose="02020603050405020304" pitchFamily="18" charset="0"/>
                            </a:rPr>
                            <m:t>𝑥</m:t>
                          </m:r>
                        </m:e>
                      </m:func>
                    </m:oMath>
                    <m:oMath xmlns:m="http://schemas.openxmlformats.org/officeDocument/2006/math">
                      <m:r>
                        <a:rPr lang="en-AU" sz="1800" i="1">
                          <a:effectLst/>
                          <a:latin typeface="Cambria Math" panose="02040503050406030204" pitchFamily="18" charset="0"/>
                          <a:ea typeface="Times New Roman" panose="02020603050405020304" pitchFamily="18" charset="0"/>
                          <a:cs typeface="Times New Roman" panose="02020603050405020304" pitchFamily="18" charset="0"/>
                        </a:rPr>
                        <m:t>𝑠</m:t>
                      </m:r>
                      <m:r>
                        <a:rPr lang="en-AU"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AU" sz="18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n-AU"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AU" sz="1800" b="0" i="1" smtClean="0">
                          <a:effectLst/>
                          <a:latin typeface="Cambria Math" panose="02040503050406030204" pitchFamily="18" charset="0"/>
                          <a:ea typeface="Times New Roman" panose="02020603050405020304" pitchFamily="18" charset="0"/>
                          <a:cs typeface="Times New Roman" panose="02020603050405020304" pitchFamily="18" charset="0"/>
                        </a:rPr>
                        <m:t>𝐴𝑥</m:t>
                      </m:r>
                      <m:r>
                        <a:rPr lang="en-AU" sz="18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AU" sz="1800" b="0" i="1" smtClean="0">
                          <a:effectLst/>
                          <a:latin typeface="Cambria Math" panose="02040503050406030204" pitchFamily="18" charset="0"/>
                          <a:ea typeface="Times New Roman" panose="02020603050405020304" pitchFamily="18" charset="0"/>
                          <a:cs typeface="Times New Roman" panose="02020603050405020304" pitchFamily="18" charset="0"/>
                        </a:rPr>
                        <m:t>𝑏</m:t>
                      </m:r>
                      <m:r>
                        <a:rPr lang="en-AU"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AU" sz="1800">
                          <a:effectLst/>
                          <a:latin typeface="Cambria Math" panose="02040503050406030204" pitchFamily="18" charset="0"/>
                          <a:ea typeface="Times New Roman" panose="02020603050405020304" pitchFamily="18" charset="0"/>
                          <a:cs typeface="Times New Roman" panose="02020603050405020304" pitchFamily="18" charset="0"/>
                        </a:rPr>
                        <m:t>≤</m:t>
                      </m:r>
                      <m:r>
                        <a:rPr lang="en-AU" sz="1800" i="1">
                          <a:effectLst/>
                          <a:latin typeface="Cambria Math" panose="02040503050406030204" pitchFamily="18" charset="0"/>
                          <a:ea typeface="Times New Roman" panose="02020603050405020304" pitchFamily="18" charset="0"/>
                          <a:cs typeface="Times New Roman" panose="02020603050405020304" pitchFamily="18" charset="0"/>
                        </a:rPr>
                        <m:t>0</m:t>
                      </m:r>
                    </m:oMath>
                    <m:oMath xmlns:m="http://schemas.openxmlformats.org/officeDocument/2006/math">
                      <m:r>
                        <a:rPr lang="en-AU"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AU"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AU" sz="1800" i="1">
                          <a:effectLst/>
                          <a:latin typeface="Cambria Math" panose="02040503050406030204" pitchFamily="18" charset="0"/>
                          <a:ea typeface="Times New Roman" panose="02020603050405020304" pitchFamily="18" charset="0"/>
                          <a:cs typeface="Times New Roman" panose="02020603050405020304" pitchFamily="18" charset="0"/>
                        </a:rPr>
                        <m:t>𝑥</m:t>
                      </m:r>
                      <m:r>
                        <a:rPr lang="en-AU"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AU" sz="1800">
                          <a:effectLst/>
                          <a:latin typeface="Cambria Math" panose="02040503050406030204" pitchFamily="18" charset="0"/>
                          <a:ea typeface="Times New Roman" panose="02020603050405020304" pitchFamily="18" charset="0"/>
                          <a:cs typeface="Times New Roman" panose="02020603050405020304" pitchFamily="18" charset="0"/>
                        </a:rPr>
                        <m:t>≥</m:t>
                      </m:r>
                      <m:r>
                        <a:rPr lang="en-AU" sz="1800" i="1">
                          <a:effectLst/>
                          <a:latin typeface="Cambria Math" panose="02040503050406030204" pitchFamily="18" charset="0"/>
                          <a:ea typeface="Times New Roman" panose="02020603050405020304" pitchFamily="18" charset="0"/>
                          <a:cs typeface="Times New Roman" panose="02020603050405020304" pitchFamily="18" charset="0"/>
                        </a:rPr>
                        <m:t>0</m:t>
                      </m:r>
                    </m:oMath>
                  </m:oMathPara>
                </a14:m>
                <a:br>
                  <a:rPr lang="en-AU" sz="1800" i="1" dirty="0">
                    <a:effectLst/>
                    <a:latin typeface="Cambria Math" panose="02040503050406030204" pitchFamily="18" charset="0"/>
                    <a:ea typeface="Times New Roman" panose="02020603050405020304" pitchFamily="18" charset="0"/>
                    <a:cs typeface="Times New Roman" panose="02020603050405020304" pitchFamily="18" charset="0"/>
                  </a:rPr>
                </a:br>
                <a:r>
                  <a:rPr lang="en-AU" sz="1800" i="1" dirty="0">
                    <a:effectLst/>
                    <a:latin typeface="Cambria Math" panose="02040503050406030204" pitchFamily="18" charset="0"/>
                    <a:ea typeface="Times New Roman" panose="02020603050405020304" pitchFamily="18" charset="0"/>
                    <a:cs typeface="Times New Roman" panose="02020603050405020304" pitchFamily="18" charset="0"/>
                  </a:rPr>
                  <a:t>                                                        </a:t>
                </a:r>
                <a14:m>
                  <m:oMath xmlns:m="http://schemas.openxmlformats.org/officeDocument/2006/math">
                    <m:r>
                      <a:rPr lang="en-AU"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AU" sz="1800" b="0" i="1" smtClean="0">
                        <a:effectLst/>
                        <a:latin typeface="Cambria Math" panose="02040503050406030204" pitchFamily="18" charset="0"/>
                        <a:ea typeface="Times New Roman" panose="02020603050405020304" pitchFamily="18" charset="0"/>
                        <a:cs typeface="Times New Roman" panose="02020603050405020304" pitchFamily="18" charset="0"/>
                      </a:rPr>
                      <m:t>𝑥</m:t>
                    </m:r>
                    <m:r>
                      <a:rPr lang="en-AU" sz="1800" b="0" i="1" smtClean="0">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AU" sz="18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AU" sz="1800" b="0" i="1" smtClean="0">
                            <a:effectLst/>
                            <a:latin typeface="Cambria Math" panose="02040503050406030204" pitchFamily="18" charset="0"/>
                            <a:ea typeface="Times New Roman" panose="02020603050405020304" pitchFamily="18" charset="0"/>
                            <a:cs typeface="Times New Roman" panose="02020603050405020304" pitchFamily="18" charset="0"/>
                          </a:rPr>
                          <m:t>ℤ</m:t>
                        </m:r>
                      </m:e>
                      <m:sup>
                        <m:r>
                          <a:rPr lang="en-AU" sz="1800" b="0" i="1" smtClean="0">
                            <a:effectLst/>
                            <a:latin typeface="Cambria Math" panose="02040503050406030204" pitchFamily="18" charset="0"/>
                            <a:ea typeface="Times New Roman" panose="02020603050405020304" pitchFamily="18" charset="0"/>
                            <a:cs typeface="Times New Roman" panose="02020603050405020304" pitchFamily="18" charset="0"/>
                          </a:rPr>
                          <m:t>𝑛</m:t>
                        </m:r>
                      </m:sup>
                    </m:sSup>
                  </m:oMath>
                </a14:m>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AU" dirty="0"/>
              </a:p>
            </p:txBody>
          </p:sp>
        </mc:Choice>
        <mc:Fallback>
          <p:sp>
            <p:nvSpPr>
              <p:cNvPr id="4" name="TextBox 3">
                <a:extLst>
                  <a:ext uri="{FF2B5EF4-FFF2-40B4-BE49-F238E27FC236}">
                    <a16:creationId xmlns:a16="http://schemas.microsoft.com/office/drawing/2014/main" id="{5A8C8C50-67C6-003E-7994-E98258358B3D}"/>
                  </a:ext>
                </a:extLst>
              </p:cNvPr>
              <p:cNvSpPr txBox="1">
                <a:spLocks noRot="1" noChangeAspect="1" noMove="1" noResize="1" noEditPoints="1" noAdjustHandles="1" noChangeArrowheads="1" noChangeShapeType="1" noTextEdit="1"/>
              </p:cNvSpPr>
              <p:nvPr/>
            </p:nvSpPr>
            <p:spPr>
              <a:xfrm>
                <a:off x="5197033" y="1603673"/>
                <a:ext cx="5129513" cy="1633652"/>
              </a:xfrm>
              <a:prstGeom prst="rect">
                <a:avLst/>
              </a:prstGeom>
              <a:blipFill>
                <a:blip r:embed="rId4"/>
                <a:stretch>
                  <a:fillRect/>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3CAE2045-D55D-D8A7-4021-3242DBDF034F}"/>
                  </a:ext>
                </a:extLst>
              </p:cNvPr>
              <p:cNvSpPr txBox="1"/>
              <p:nvPr/>
            </p:nvSpPr>
            <p:spPr>
              <a:xfrm>
                <a:off x="1865452" y="3954583"/>
                <a:ext cx="6663161" cy="1336584"/>
              </a:xfrm>
              <a:prstGeom prst="rect">
                <a:avLst/>
              </a:prstGeom>
              <a:noFill/>
            </p:spPr>
            <p:txBody>
              <a:bodyPr wrap="square" rtlCol="0">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p>
                        <m:sSupPr>
                          <m:ctrlPr>
                            <a:rPr lang="en-AU"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AU" sz="1800" i="1">
                              <a:effectLst/>
                              <a:latin typeface="Cambria Math" panose="02040503050406030204" pitchFamily="18" charset="0"/>
                              <a:ea typeface="Times New Roman" panose="02020603050405020304" pitchFamily="18" charset="0"/>
                              <a:cs typeface="Times New Roman" panose="02020603050405020304" pitchFamily="18" charset="0"/>
                            </a:rPr>
                            <m:t>𝑤</m:t>
                          </m:r>
                        </m:e>
                        <m:sup>
                          <m:r>
                            <a:rPr lang="en-AU" sz="1800" i="1">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en-AU" sz="1800" i="1">
                          <a:effectLst/>
                          <a:latin typeface="Cambria Math" panose="02040503050406030204" pitchFamily="18" charset="0"/>
                          <a:ea typeface="Times New Roman" panose="02020603050405020304" pitchFamily="18" charset="0"/>
                          <a:cs typeface="Times New Roman" panose="02020603050405020304" pitchFamily="18" charset="0"/>
                        </a:rPr>
                        <m:t>=</m:t>
                      </m:r>
                      <m:limLow>
                        <m:limLowPr>
                          <m:ctrlPr>
                            <a:rPr lang="en-AU" i="1">
                              <a:latin typeface="Cambria Math" panose="02040503050406030204" pitchFamily="18" charset="0"/>
                              <a:ea typeface="Times New Roman" panose="02020603050405020304" pitchFamily="18" charset="0"/>
                              <a:cs typeface="Times New Roman" panose="02020603050405020304" pitchFamily="18" charset="0"/>
                            </a:rPr>
                          </m:ctrlPr>
                        </m:limLowPr>
                        <m:e>
                          <m:r>
                            <m:rPr>
                              <m:sty m:val="p"/>
                            </m:rPr>
                            <a:rPr lang="en-AU">
                              <a:latin typeface="Cambria Math" panose="02040503050406030204" pitchFamily="18" charset="0"/>
                              <a:ea typeface="Calibri" panose="020F0502020204030204" pitchFamily="34" charset="0"/>
                              <a:cs typeface="Times New Roman" panose="02020603050405020304" pitchFamily="18" charset="0"/>
                            </a:rPr>
                            <m:t>argmin</m:t>
                          </m:r>
                        </m:e>
                        <m:lim>
                          <m:r>
                            <a:rPr lang="en-AU" b="0" i="1" smtClean="0">
                              <a:latin typeface="Cambria Math" panose="02040503050406030204" pitchFamily="18" charset="0"/>
                              <a:ea typeface="Calibri" panose="020F0502020204030204" pitchFamily="34" charset="0"/>
                              <a:cs typeface="Times New Roman" panose="02020603050405020304" pitchFamily="18" charset="0"/>
                            </a:rPr>
                            <m:t>𝑤</m:t>
                          </m:r>
                        </m:lim>
                      </m:limLow>
                      <m:nary>
                        <m:naryPr>
                          <m:chr m:val="∑"/>
                          <m:ctrlPr>
                            <a:rPr lang="en-AU" sz="18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AU" sz="1800" i="1">
                              <a:effectLst/>
                              <a:latin typeface="Cambria Math" panose="02040503050406030204" pitchFamily="18" charset="0"/>
                              <a:ea typeface="Times New Roman" panose="02020603050405020304" pitchFamily="18" charset="0"/>
                              <a:cs typeface="Times New Roman" panose="02020603050405020304" pitchFamily="18" charset="0"/>
                            </a:rPr>
                            <m:t>𝑙</m:t>
                          </m:r>
                          <m:r>
                            <a:rPr lang="en-AU" sz="1800"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AU" sz="1800" b="0" i="1" smtClean="0">
                              <a:effectLst/>
                              <a:latin typeface="Cambria Math" panose="02040503050406030204" pitchFamily="18" charset="0"/>
                              <a:ea typeface="Times New Roman" panose="02020603050405020304" pitchFamily="18" charset="0"/>
                              <a:cs typeface="Times New Roman" panose="02020603050405020304" pitchFamily="18" charset="0"/>
                            </a:rPr>
                            <m:t>𝑆</m:t>
                          </m:r>
                        </m:sup>
                        <m:e>
                          <m:r>
                            <a:rPr lang="en-AU" sz="1800" i="1">
                              <a:effectLst/>
                              <a:latin typeface="Cambria Math" panose="02040503050406030204" pitchFamily="18" charset="0"/>
                              <a:ea typeface="Times New Roman" panose="02020603050405020304" pitchFamily="18" charset="0"/>
                              <a:cs typeface="Times New Roman" panose="02020603050405020304" pitchFamily="18" charset="0"/>
                            </a:rPr>
                            <m:t>ℒ</m:t>
                          </m:r>
                          <m:d>
                            <m:dPr>
                              <m:ctrlPr>
                                <a:rPr lang="en-AU"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AU" sz="1800" b="0" i="1" smtClean="0">
                                      <a:effectLst/>
                                      <a:latin typeface="Cambria Math" panose="02040503050406030204" pitchFamily="18" charset="0"/>
                                      <a:cs typeface="Times New Roman" panose="02020603050405020304" pitchFamily="18" charset="0"/>
                                    </a:rPr>
                                  </m:ctrlPr>
                                </m:sSubPr>
                                <m:e>
                                  <m:acc>
                                    <m:accPr>
                                      <m:chr m:val="̂"/>
                                      <m:ctrlPr>
                                        <a:rPr lang="en-AU" sz="1800" b="0" i="1" smtClean="0">
                                          <a:effectLst/>
                                          <a:latin typeface="Cambria Math" panose="02040503050406030204" pitchFamily="18" charset="0"/>
                                          <a:cs typeface="Times New Roman" panose="02020603050405020304" pitchFamily="18" charset="0"/>
                                        </a:rPr>
                                      </m:ctrlPr>
                                    </m:accPr>
                                    <m:e>
                                      <m:r>
                                        <a:rPr lang="en-AU" sz="1800" b="0" i="1" smtClean="0">
                                          <a:effectLst/>
                                          <a:latin typeface="Cambria Math" panose="02040503050406030204" pitchFamily="18" charset="0"/>
                                          <a:cs typeface="Times New Roman" panose="02020603050405020304" pitchFamily="18" charset="0"/>
                                        </a:rPr>
                                        <m:t>𝑦</m:t>
                                      </m:r>
                                    </m:e>
                                  </m:acc>
                                </m:e>
                                <m:sub>
                                  <m:r>
                                    <a:rPr lang="en-AU" sz="1800" b="0" i="1" smtClean="0">
                                      <a:effectLst/>
                                      <a:latin typeface="Cambria Math" panose="02040503050406030204" pitchFamily="18" charset="0"/>
                                      <a:cs typeface="Times New Roman" panose="02020603050405020304" pitchFamily="18" charset="0"/>
                                    </a:rPr>
                                    <m:t>𝑙</m:t>
                                  </m:r>
                                </m:sub>
                              </m:sSub>
                              <m:r>
                                <a:rPr lang="en-AU"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AU"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A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AU" sz="18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AU" sz="1800" i="1">
                                      <a:effectLst/>
                                      <a:latin typeface="Cambria Math" panose="02040503050406030204" pitchFamily="18" charset="0"/>
                                      <a:ea typeface="Times New Roman" panose="02020603050405020304" pitchFamily="18" charset="0"/>
                                      <a:cs typeface="Times New Roman" panose="02020603050405020304" pitchFamily="18" charset="0"/>
                                    </a:rPr>
                                    <m:t>𝑙</m:t>
                                  </m:r>
                                </m:sub>
                              </m:sSub>
                            </m:e>
                          </m:d>
                        </m:e>
                      </m:nary>
                    </m:oMath>
                    <m:oMath xmlns:m="http://schemas.openxmlformats.org/officeDocument/2006/math">
                      <m:r>
                        <a:rPr lang="en-AU" sz="1800" b="0" i="1" smtClean="0">
                          <a:effectLst/>
                          <a:latin typeface="Cambria Math" panose="02040503050406030204" pitchFamily="18" charset="0"/>
                          <a:ea typeface="Times New Roman" panose="02020603050405020304" pitchFamily="18" charset="0"/>
                          <a:cs typeface="Times New Roman" panose="02020603050405020304" pitchFamily="18" charset="0"/>
                        </a:rPr>
                        <m:t>𝑠</m:t>
                      </m:r>
                      <m:r>
                        <a:rPr lang="en-AU" sz="18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AU" sz="1800" b="0" i="1" smtClean="0">
                          <a:effectLst/>
                          <a:latin typeface="Cambria Math" panose="02040503050406030204" pitchFamily="18" charset="0"/>
                          <a:ea typeface="Times New Roman" panose="02020603050405020304" pitchFamily="18" charset="0"/>
                          <a:cs typeface="Times New Roman" panose="02020603050405020304" pitchFamily="18" charset="0"/>
                        </a:rPr>
                        <m:t>𝑡</m:t>
                      </m:r>
                      <m:r>
                        <a:rPr lang="en-AU"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AU" sz="18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AU" sz="1800" b="0" i="1" smtClean="0">
                              <a:effectLst/>
                              <a:latin typeface="Cambria Math" panose="02040503050406030204" pitchFamily="18" charset="0"/>
                              <a:ea typeface="Times New Roman" panose="02020603050405020304" pitchFamily="18" charset="0"/>
                              <a:cs typeface="Times New Roman" panose="02020603050405020304" pitchFamily="18" charset="0"/>
                            </a:rPr>
                            <m:t>𝐴</m:t>
                          </m:r>
                        </m:e>
                        <m:sub>
                          <m:r>
                            <a:rPr lang="en-AU" sz="1800" b="0" i="1" smtClean="0">
                              <a:effectLst/>
                              <a:latin typeface="Cambria Math" panose="02040503050406030204" pitchFamily="18" charset="0"/>
                              <a:ea typeface="Times New Roman" panose="02020603050405020304" pitchFamily="18" charset="0"/>
                              <a:cs typeface="Times New Roman" panose="02020603050405020304" pitchFamily="18" charset="0"/>
                            </a:rPr>
                            <m:t>𝑙</m:t>
                          </m:r>
                        </m:sub>
                      </m:sSub>
                      <m:sSub>
                        <m:sSubPr>
                          <m:ctrlPr>
                            <a:rPr lang="en-AU" sz="1800" b="0" i="1" smtClean="0">
                              <a:effectLst/>
                              <a:latin typeface="Cambria Math" panose="02040503050406030204" pitchFamily="18" charset="0"/>
                              <a:cs typeface="Times New Roman" panose="02020603050405020304" pitchFamily="18" charset="0"/>
                            </a:rPr>
                          </m:ctrlPr>
                        </m:sSubPr>
                        <m:e>
                          <m:acc>
                            <m:accPr>
                              <m:chr m:val="̂"/>
                              <m:ctrlPr>
                                <a:rPr lang="en-AU" sz="1800" b="0" i="1" smtClean="0">
                                  <a:effectLst/>
                                  <a:latin typeface="Cambria Math" panose="02040503050406030204" pitchFamily="18" charset="0"/>
                                  <a:cs typeface="Times New Roman" panose="02020603050405020304" pitchFamily="18" charset="0"/>
                                </a:rPr>
                              </m:ctrlPr>
                            </m:accPr>
                            <m:e>
                              <m:r>
                                <a:rPr lang="en-AU" sz="1800" b="0" i="1" smtClean="0">
                                  <a:effectLst/>
                                  <a:latin typeface="Cambria Math" panose="02040503050406030204" pitchFamily="18" charset="0"/>
                                  <a:cs typeface="Times New Roman" panose="02020603050405020304" pitchFamily="18" charset="0"/>
                                </a:rPr>
                                <m:t>𝑦</m:t>
                              </m:r>
                            </m:e>
                          </m:acc>
                        </m:e>
                        <m:sub>
                          <m:r>
                            <a:rPr lang="en-AU" sz="1800" b="0" i="1" smtClean="0">
                              <a:effectLst/>
                              <a:latin typeface="Cambria Math" panose="02040503050406030204" pitchFamily="18" charset="0"/>
                              <a:cs typeface="Times New Roman" panose="02020603050405020304" pitchFamily="18" charset="0"/>
                            </a:rPr>
                            <m:t>𝑙</m:t>
                          </m:r>
                        </m:sub>
                      </m:sSub>
                      <m:r>
                        <a:rPr lang="en-AU" sz="1800" b="0"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AU" sz="18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AU" sz="1800" b="0" i="1" smtClean="0">
                              <a:effectLst/>
                              <a:latin typeface="Cambria Math" panose="02040503050406030204" pitchFamily="18" charset="0"/>
                              <a:ea typeface="Times New Roman" panose="02020603050405020304" pitchFamily="18" charset="0"/>
                              <a:cs typeface="Times New Roman" panose="02020603050405020304" pitchFamily="18" charset="0"/>
                            </a:rPr>
                            <m:t>𝑏</m:t>
                          </m:r>
                        </m:e>
                        <m:sub>
                          <m:r>
                            <a:rPr lang="en-AU" sz="1800" b="0" i="1" smtClean="0">
                              <a:effectLst/>
                              <a:latin typeface="Cambria Math" panose="02040503050406030204" pitchFamily="18" charset="0"/>
                              <a:ea typeface="Times New Roman" panose="02020603050405020304" pitchFamily="18" charset="0"/>
                              <a:cs typeface="Times New Roman" panose="02020603050405020304" pitchFamily="18" charset="0"/>
                            </a:rPr>
                            <m:t>𝑙</m:t>
                          </m:r>
                        </m:sub>
                      </m:sSub>
                      <m:r>
                        <a:rPr lang="en-AU" b="0" i="1" smtClean="0">
                          <a:latin typeface="Cambria Math" panose="02040503050406030204" pitchFamily="18" charset="0"/>
                          <a:ea typeface="Times New Roman" panose="02020603050405020304" pitchFamily="18" charset="0"/>
                          <a:cs typeface="Times New Roman" panose="02020603050405020304" pitchFamily="18" charset="0"/>
                        </a:rPr>
                        <m:t>≤0 ,  </m:t>
                      </m:r>
                      <m:r>
                        <a:rPr lang="en-AU" b="0" i="1" smtClean="0">
                          <a:latin typeface="Cambria Math" panose="02040503050406030204" pitchFamily="18" charset="0"/>
                          <a:ea typeface="Times New Roman" panose="02020603050405020304" pitchFamily="18" charset="0"/>
                          <a:cs typeface="Times New Roman" panose="02020603050405020304" pitchFamily="18" charset="0"/>
                        </a:rPr>
                        <m:t>𝑙</m:t>
                      </m:r>
                      <m:r>
                        <a:rPr lang="en-AU" b="0" i="1" smtClean="0">
                          <a:latin typeface="Cambria Math" panose="02040503050406030204" pitchFamily="18" charset="0"/>
                          <a:ea typeface="Times New Roman" panose="02020603050405020304" pitchFamily="18" charset="0"/>
                          <a:cs typeface="Times New Roman" panose="02020603050405020304" pitchFamily="18" charset="0"/>
                        </a:rPr>
                        <m:t>=1,…,</m:t>
                      </m:r>
                      <m:r>
                        <a:rPr lang="en-AU" b="0" i="1" smtClean="0">
                          <a:latin typeface="Cambria Math" panose="02040503050406030204" pitchFamily="18" charset="0"/>
                          <a:ea typeface="Times New Roman" panose="02020603050405020304" pitchFamily="18" charset="0"/>
                          <a:cs typeface="Times New Roman" panose="02020603050405020304" pitchFamily="18" charset="0"/>
                        </a:rPr>
                        <m:t>𝑆</m:t>
                      </m:r>
                    </m:oMath>
                  </m:oMathPara>
                </a14:m>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8" name="TextBox 7">
                <a:extLst>
                  <a:ext uri="{FF2B5EF4-FFF2-40B4-BE49-F238E27FC236}">
                    <a16:creationId xmlns:a16="http://schemas.microsoft.com/office/drawing/2014/main" id="{3CAE2045-D55D-D8A7-4021-3242DBDF034F}"/>
                  </a:ext>
                </a:extLst>
              </p:cNvPr>
              <p:cNvSpPr txBox="1">
                <a:spLocks noRot="1" noChangeAspect="1" noMove="1" noResize="1" noEditPoints="1" noAdjustHandles="1" noChangeArrowheads="1" noChangeShapeType="1" noTextEdit="1"/>
              </p:cNvSpPr>
              <p:nvPr/>
            </p:nvSpPr>
            <p:spPr>
              <a:xfrm>
                <a:off x="1865452" y="3954583"/>
                <a:ext cx="6663161" cy="1336584"/>
              </a:xfrm>
              <a:prstGeom prst="rect">
                <a:avLst/>
              </a:prstGeom>
              <a:blipFill>
                <a:blip r:embed="rId5"/>
                <a:stretch>
                  <a:fillRect/>
                </a:stretch>
              </a:blipFill>
            </p:spPr>
            <p:txBody>
              <a:bodyPr/>
              <a:lstStyle/>
              <a:p>
                <a:r>
                  <a:rPr lang="en-AU">
                    <a:noFill/>
                  </a:rPr>
                  <a:t> </a:t>
                </a:r>
              </a:p>
            </p:txBody>
          </p:sp>
        </mc:Fallback>
      </mc:AlternateContent>
      <p:sp>
        <p:nvSpPr>
          <p:cNvPr id="9" name="Content Placeholder 2">
            <a:extLst>
              <a:ext uri="{FF2B5EF4-FFF2-40B4-BE49-F238E27FC236}">
                <a16:creationId xmlns:a16="http://schemas.microsoft.com/office/drawing/2014/main" id="{7E22141D-E282-CF58-AA3B-589B905DC446}"/>
              </a:ext>
            </a:extLst>
          </p:cNvPr>
          <p:cNvSpPr txBox="1">
            <a:spLocks/>
          </p:cNvSpPr>
          <p:nvPr/>
        </p:nvSpPr>
        <p:spPr>
          <a:xfrm>
            <a:off x="1742204" y="5546352"/>
            <a:ext cx="5816064" cy="112603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n-AU" dirty="0"/>
          </a:p>
          <a:p>
            <a:endParaRPr lang="en-AU" dirty="0"/>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34D39E65-59FF-B828-F273-318CCEA6EB78}"/>
                  </a:ext>
                </a:extLst>
              </p:cNvPr>
              <p:cNvSpPr txBox="1"/>
              <p:nvPr/>
            </p:nvSpPr>
            <p:spPr>
              <a:xfrm>
                <a:off x="1644087" y="5558101"/>
                <a:ext cx="6663161" cy="901529"/>
              </a:xfrm>
              <a:prstGeom prst="rect">
                <a:avLst/>
              </a:prstGeom>
              <a:noFill/>
            </p:spPr>
            <p:txBody>
              <a:bodyPr wrap="square" rtlCol="0">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p>
                        <m:sSupPr>
                          <m:ctrlPr>
                            <a:rPr lang="en-AU"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AU" sz="1800" i="1">
                              <a:effectLst/>
                              <a:latin typeface="Cambria Math" panose="02040503050406030204" pitchFamily="18" charset="0"/>
                              <a:ea typeface="Times New Roman" panose="02020603050405020304" pitchFamily="18" charset="0"/>
                              <a:cs typeface="Times New Roman" panose="02020603050405020304" pitchFamily="18" charset="0"/>
                            </a:rPr>
                            <m:t>𝑤</m:t>
                          </m:r>
                        </m:e>
                        <m:sup>
                          <m:r>
                            <a:rPr lang="en-AU" sz="1800" i="1">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en-AU" sz="18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AU" sz="1800" b="0" i="1" smtClean="0">
                          <a:effectLst/>
                          <a:latin typeface="Cambria Math" panose="02040503050406030204" pitchFamily="18" charset="0"/>
                          <a:ea typeface="Times New Roman" panose="02020603050405020304" pitchFamily="18" charset="0"/>
                          <a:cs typeface="Times New Roman" panose="02020603050405020304" pitchFamily="18" charset="0"/>
                        </a:rPr>
                        <m:t>𝜆</m:t>
                      </m:r>
                      <m:r>
                        <a:rPr lang="en-AU" sz="1800" b="0" i="1" smtClean="0">
                          <a:effectLst/>
                          <a:latin typeface="Cambria Math" panose="02040503050406030204" pitchFamily="18" charset="0"/>
                          <a:ea typeface="Times New Roman" panose="02020603050405020304" pitchFamily="18" charset="0"/>
                          <a:cs typeface="Times New Roman" panose="02020603050405020304" pitchFamily="18" charset="0"/>
                        </a:rPr>
                        <m:t>)=</m:t>
                      </m:r>
                      <m:limLow>
                        <m:limLowPr>
                          <m:ctrlPr>
                            <a:rPr lang="en-AU" i="1">
                              <a:latin typeface="Cambria Math" panose="02040503050406030204" pitchFamily="18" charset="0"/>
                              <a:ea typeface="Times New Roman" panose="02020603050405020304" pitchFamily="18" charset="0"/>
                              <a:cs typeface="Times New Roman" panose="02020603050405020304" pitchFamily="18" charset="0"/>
                            </a:rPr>
                          </m:ctrlPr>
                        </m:limLowPr>
                        <m:e>
                          <m:r>
                            <m:rPr>
                              <m:sty m:val="p"/>
                            </m:rPr>
                            <a:rPr lang="en-AU">
                              <a:latin typeface="Cambria Math" panose="02040503050406030204" pitchFamily="18" charset="0"/>
                              <a:ea typeface="Calibri" panose="020F0502020204030204" pitchFamily="34" charset="0"/>
                              <a:cs typeface="Times New Roman" panose="02020603050405020304" pitchFamily="18" charset="0"/>
                            </a:rPr>
                            <m:t>argmin</m:t>
                          </m:r>
                        </m:e>
                        <m:lim>
                          <m:r>
                            <a:rPr lang="en-AU" b="0" i="1" smtClean="0">
                              <a:latin typeface="Cambria Math" panose="02040503050406030204" pitchFamily="18" charset="0"/>
                              <a:ea typeface="Calibri" panose="020F0502020204030204" pitchFamily="34" charset="0"/>
                              <a:cs typeface="Times New Roman" panose="02020603050405020304" pitchFamily="18" charset="0"/>
                            </a:rPr>
                            <m:t>𝑤</m:t>
                          </m:r>
                        </m:lim>
                      </m:limLow>
                      <m:nary>
                        <m:naryPr>
                          <m:chr m:val="∑"/>
                          <m:ctrlPr>
                            <a:rPr lang="en-AU" sz="18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AU" sz="1800" i="1">
                              <a:effectLst/>
                              <a:latin typeface="Cambria Math" panose="02040503050406030204" pitchFamily="18" charset="0"/>
                              <a:ea typeface="Times New Roman" panose="02020603050405020304" pitchFamily="18" charset="0"/>
                              <a:cs typeface="Times New Roman" panose="02020603050405020304" pitchFamily="18" charset="0"/>
                            </a:rPr>
                            <m:t>𝑙</m:t>
                          </m:r>
                          <m:r>
                            <a:rPr lang="en-AU" sz="1800"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AU" sz="1800" i="1">
                              <a:effectLst/>
                              <a:latin typeface="Cambria Math" panose="02040503050406030204" pitchFamily="18" charset="0"/>
                              <a:ea typeface="Times New Roman" panose="02020603050405020304" pitchFamily="18" charset="0"/>
                              <a:cs typeface="Times New Roman" panose="02020603050405020304" pitchFamily="18" charset="0"/>
                            </a:rPr>
                            <m:t>𝑛</m:t>
                          </m:r>
                        </m:sup>
                        <m:e>
                          <m:d>
                            <m:dPr>
                              <m:ctrlPr>
                                <a:rPr lang="en-AU" sz="1800" i="1" smtClean="0">
                                  <a:effectLst/>
                                  <a:latin typeface="Cambria Math" panose="02040503050406030204" pitchFamily="18" charset="0"/>
                                  <a:cs typeface="Times New Roman" panose="02020603050405020304" pitchFamily="18" charset="0"/>
                                </a:rPr>
                              </m:ctrlPr>
                            </m:dPr>
                            <m:e>
                              <m:r>
                                <a:rPr lang="en-AU" i="1">
                                  <a:latin typeface="Cambria Math" panose="02040503050406030204" pitchFamily="18" charset="0"/>
                                  <a:ea typeface="Times New Roman" panose="02020603050405020304" pitchFamily="18" charset="0"/>
                                  <a:cs typeface="Times New Roman" panose="02020603050405020304" pitchFamily="18" charset="0"/>
                                </a:rPr>
                                <m:t>ℒ</m:t>
                              </m:r>
                              <m:d>
                                <m:dPr>
                                  <m:ctrlPr>
                                    <a:rPr lang="en-AU" i="1">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AU" i="1">
                                          <a:latin typeface="Cambria Math" panose="02040503050406030204" pitchFamily="18" charset="0"/>
                                          <a:cs typeface="Times New Roman" panose="02020603050405020304" pitchFamily="18" charset="0"/>
                                        </a:rPr>
                                      </m:ctrlPr>
                                    </m:sSubPr>
                                    <m:e>
                                      <m:acc>
                                        <m:accPr>
                                          <m:chr m:val="̂"/>
                                          <m:ctrlPr>
                                            <a:rPr lang="en-AU" i="1">
                                              <a:latin typeface="Cambria Math" panose="02040503050406030204" pitchFamily="18" charset="0"/>
                                              <a:cs typeface="Times New Roman" panose="02020603050405020304" pitchFamily="18" charset="0"/>
                                            </a:rPr>
                                          </m:ctrlPr>
                                        </m:accPr>
                                        <m:e>
                                          <m:r>
                                            <a:rPr lang="en-AU" i="1">
                                              <a:latin typeface="Cambria Math" panose="02040503050406030204" pitchFamily="18" charset="0"/>
                                              <a:cs typeface="Times New Roman" panose="02020603050405020304" pitchFamily="18" charset="0"/>
                                            </a:rPr>
                                            <m:t>𝑦</m:t>
                                          </m:r>
                                        </m:e>
                                      </m:acc>
                                    </m:e>
                                    <m:sub>
                                      <m:r>
                                        <a:rPr lang="en-AU" i="1">
                                          <a:latin typeface="Cambria Math" panose="02040503050406030204" pitchFamily="18" charset="0"/>
                                          <a:cs typeface="Times New Roman" panose="02020603050405020304" pitchFamily="18" charset="0"/>
                                        </a:rPr>
                                        <m:t>𝑙</m:t>
                                      </m:r>
                                    </m:sub>
                                  </m:sSub>
                                  <m:r>
                                    <a:rPr lang="en-AU" i="1">
                                      <a:latin typeface="Cambria Math" panose="02040503050406030204" pitchFamily="18" charset="0"/>
                                      <a:ea typeface="Times New Roman" panose="02020603050405020304" pitchFamily="18" charset="0"/>
                                      <a:cs typeface="Times New Roman" panose="02020603050405020304" pitchFamily="18" charset="0"/>
                                    </a:rPr>
                                    <m:t> </m:t>
                                  </m:r>
                                  <m:r>
                                    <a:rPr lang="en-AU"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AU" i="1">
                                          <a:latin typeface="Cambria Math" panose="02040503050406030204" pitchFamily="18" charset="0"/>
                                          <a:ea typeface="Times New Roman" panose="02020603050405020304" pitchFamily="18" charset="0"/>
                                          <a:cs typeface="Times New Roman" panose="02020603050405020304" pitchFamily="18" charset="0"/>
                                        </a:rPr>
                                      </m:ctrlPr>
                                    </m:sSubPr>
                                    <m:e>
                                      <m:r>
                                        <a:rPr lang="en-AU" i="1">
                                          <a:latin typeface="Cambria Math" panose="02040503050406030204" pitchFamily="18" charset="0"/>
                                          <a:ea typeface="Times New Roman" panose="02020603050405020304" pitchFamily="18" charset="0"/>
                                          <a:cs typeface="Times New Roman" panose="02020603050405020304" pitchFamily="18" charset="0"/>
                                        </a:rPr>
                                        <m:t>𝑦</m:t>
                                      </m:r>
                                    </m:e>
                                    <m:sub>
                                      <m:r>
                                        <a:rPr lang="en-AU" i="1">
                                          <a:latin typeface="Cambria Math" panose="02040503050406030204" pitchFamily="18" charset="0"/>
                                          <a:ea typeface="Times New Roman" panose="02020603050405020304" pitchFamily="18" charset="0"/>
                                          <a:cs typeface="Times New Roman" panose="02020603050405020304" pitchFamily="18" charset="0"/>
                                        </a:rPr>
                                        <m:t>𝑙</m:t>
                                      </m:r>
                                    </m:sub>
                                  </m:sSub>
                                </m:e>
                              </m:d>
                              <m:r>
                                <a:rPr lang="en-AU"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AU" b="0" i="1" smtClean="0">
                                      <a:latin typeface="Cambria Math" panose="02040503050406030204" pitchFamily="18" charset="0"/>
                                      <a:ea typeface="Times New Roman" panose="02020603050405020304" pitchFamily="18" charset="0"/>
                                      <a:cs typeface="Times New Roman" panose="02020603050405020304" pitchFamily="18" charset="0"/>
                                    </a:rPr>
                                  </m:ctrlPr>
                                </m:sSupPr>
                                <m:e>
                                  <m:r>
                                    <a:rPr lang="en-AU" b="0" i="1" smtClean="0">
                                      <a:latin typeface="Cambria Math" panose="02040503050406030204" pitchFamily="18" charset="0"/>
                                      <a:ea typeface="Times New Roman" panose="02020603050405020304" pitchFamily="18" charset="0"/>
                                      <a:cs typeface="Times New Roman" panose="02020603050405020304" pitchFamily="18" charset="0"/>
                                    </a:rPr>
                                    <m:t>𝜆</m:t>
                                  </m:r>
                                </m:e>
                                <m:sup>
                                  <m:r>
                                    <a:rPr lang="en-AU" b="0" i="1" smtClean="0">
                                      <a:latin typeface="Cambria Math" panose="02040503050406030204" pitchFamily="18" charset="0"/>
                                      <a:ea typeface="Times New Roman" panose="02020603050405020304" pitchFamily="18" charset="0"/>
                                      <a:cs typeface="Times New Roman" panose="02020603050405020304" pitchFamily="18" charset="0"/>
                                    </a:rPr>
                                    <m:t>𝑇</m:t>
                                  </m:r>
                                </m:sup>
                              </m:sSup>
                              <m:r>
                                <m:rPr>
                                  <m:sty m:val="p"/>
                                </m:rPr>
                                <a:rPr lang="en-AU">
                                  <a:latin typeface="Cambria Math" panose="02040503050406030204" pitchFamily="18" charset="0"/>
                                  <a:ea typeface="Times New Roman" panose="02020603050405020304" pitchFamily="18" charset="0"/>
                                  <a:cs typeface="Times New Roman" panose="02020603050405020304" pitchFamily="18" charset="0"/>
                                </a:rPr>
                                <m:t>max</m:t>
                              </m:r>
                              <m:r>
                                <a:rPr lang="en-AU" i="1">
                                  <a:latin typeface="Cambria Math" panose="02040503050406030204" pitchFamily="18" charset="0"/>
                                  <a:ea typeface="Times New Roman" panose="02020603050405020304" pitchFamily="18" charset="0"/>
                                  <a:cs typeface="Times New Roman" panose="02020603050405020304" pitchFamily="18" charset="0"/>
                                </a:rPr>
                                <m:t>⁡(0,</m:t>
                              </m:r>
                              <m:sSub>
                                <m:sSubPr>
                                  <m:ctrlPr>
                                    <a:rPr lang="en-AU" i="1">
                                      <a:latin typeface="Cambria Math" panose="02040503050406030204" pitchFamily="18" charset="0"/>
                                      <a:ea typeface="Times New Roman" panose="02020603050405020304" pitchFamily="18" charset="0"/>
                                      <a:cs typeface="Times New Roman" panose="02020603050405020304" pitchFamily="18" charset="0"/>
                                    </a:rPr>
                                  </m:ctrlPr>
                                </m:sSubPr>
                                <m:e>
                                  <m:r>
                                    <a:rPr lang="en-AU" i="1">
                                      <a:latin typeface="Cambria Math" panose="02040503050406030204" pitchFamily="18" charset="0"/>
                                      <a:ea typeface="Times New Roman" panose="02020603050405020304" pitchFamily="18" charset="0"/>
                                      <a:cs typeface="Times New Roman" panose="02020603050405020304" pitchFamily="18" charset="0"/>
                                    </a:rPr>
                                    <m:t>𝐴</m:t>
                                  </m:r>
                                </m:e>
                                <m:sub>
                                  <m:r>
                                    <a:rPr lang="en-AU" i="1">
                                      <a:latin typeface="Cambria Math" panose="02040503050406030204" pitchFamily="18" charset="0"/>
                                      <a:ea typeface="Times New Roman" panose="02020603050405020304" pitchFamily="18" charset="0"/>
                                      <a:cs typeface="Times New Roman" panose="02020603050405020304" pitchFamily="18" charset="0"/>
                                    </a:rPr>
                                    <m:t>𝑙</m:t>
                                  </m:r>
                                </m:sub>
                              </m:sSub>
                              <m:sSub>
                                <m:sSubPr>
                                  <m:ctrlPr>
                                    <a:rPr lang="en-AU" i="1">
                                      <a:latin typeface="Cambria Math" panose="02040503050406030204" pitchFamily="18" charset="0"/>
                                      <a:cs typeface="Times New Roman" panose="02020603050405020304" pitchFamily="18" charset="0"/>
                                    </a:rPr>
                                  </m:ctrlPr>
                                </m:sSubPr>
                                <m:e>
                                  <m:acc>
                                    <m:accPr>
                                      <m:chr m:val="̂"/>
                                      <m:ctrlPr>
                                        <a:rPr lang="en-AU" i="1">
                                          <a:latin typeface="Cambria Math" panose="02040503050406030204" pitchFamily="18" charset="0"/>
                                          <a:cs typeface="Times New Roman" panose="02020603050405020304" pitchFamily="18" charset="0"/>
                                        </a:rPr>
                                      </m:ctrlPr>
                                    </m:accPr>
                                    <m:e>
                                      <m:r>
                                        <a:rPr lang="en-AU" i="1">
                                          <a:latin typeface="Cambria Math" panose="02040503050406030204" pitchFamily="18" charset="0"/>
                                          <a:cs typeface="Times New Roman" panose="02020603050405020304" pitchFamily="18" charset="0"/>
                                        </a:rPr>
                                        <m:t>𝑦</m:t>
                                      </m:r>
                                    </m:e>
                                  </m:acc>
                                </m:e>
                                <m:sub>
                                  <m:r>
                                    <a:rPr lang="en-AU" i="1">
                                      <a:latin typeface="Cambria Math" panose="02040503050406030204" pitchFamily="18" charset="0"/>
                                      <a:cs typeface="Times New Roman" panose="02020603050405020304" pitchFamily="18" charset="0"/>
                                    </a:rPr>
                                    <m:t>𝑙</m:t>
                                  </m:r>
                                </m:sub>
                              </m:sSub>
                              <m:r>
                                <a:rPr lang="en-AU"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AU" i="1">
                                      <a:latin typeface="Cambria Math" panose="02040503050406030204" pitchFamily="18" charset="0"/>
                                      <a:ea typeface="Times New Roman" panose="02020603050405020304" pitchFamily="18" charset="0"/>
                                      <a:cs typeface="Times New Roman" panose="02020603050405020304" pitchFamily="18" charset="0"/>
                                    </a:rPr>
                                  </m:ctrlPr>
                                </m:sSubPr>
                                <m:e>
                                  <m:r>
                                    <a:rPr lang="en-AU" i="1">
                                      <a:latin typeface="Cambria Math" panose="02040503050406030204" pitchFamily="18" charset="0"/>
                                      <a:ea typeface="Times New Roman" panose="02020603050405020304" pitchFamily="18" charset="0"/>
                                      <a:cs typeface="Times New Roman" panose="02020603050405020304" pitchFamily="18" charset="0"/>
                                    </a:rPr>
                                    <m:t>𝑏</m:t>
                                  </m:r>
                                </m:e>
                                <m:sub>
                                  <m:r>
                                    <a:rPr lang="en-AU" i="1">
                                      <a:latin typeface="Cambria Math" panose="02040503050406030204" pitchFamily="18" charset="0"/>
                                      <a:ea typeface="Times New Roman" panose="02020603050405020304" pitchFamily="18" charset="0"/>
                                      <a:cs typeface="Times New Roman" panose="02020603050405020304" pitchFamily="18" charset="0"/>
                                    </a:rPr>
                                    <m:t>𝑙</m:t>
                                  </m:r>
                                </m:sub>
                              </m:sSub>
                              <m:r>
                                <a:rPr lang="en-AU" i="1">
                                  <a:latin typeface="Cambria Math" panose="02040503050406030204" pitchFamily="18" charset="0"/>
                                  <a:ea typeface="Times New Roman" panose="02020603050405020304" pitchFamily="18" charset="0"/>
                                  <a:cs typeface="Times New Roman" panose="02020603050405020304" pitchFamily="18" charset="0"/>
                                </a:rPr>
                                <m:t>)</m:t>
                              </m:r>
                            </m:e>
                          </m:d>
                        </m:e>
                      </m:nary>
                    </m:oMath>
                  </m:oMathPara>
                </a14:m>
                <a:br>
                  <a:rPr lang="en-AU" sz="1800" dirty="0">
                    <a:effectLst/>
                    <a:latin typeface="Calibri" panose="020F0502020204030204" pitchFamily="34" charset="0"/>
                    <a:ea typeface="Times New Roman" panose="02020603050405020304" pitchFamily="18" charset="0"/>
                    <a:cs typeface="Times New Roman" panose="02020603050405020304" pitchFamily="18" charset="0"/>
                  </a:rPr>
                </a:b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10" name="TextBox 9">
                <a:extLst>
                  <a:ext uri="{FF2B5EF4-FFF2-40B4-BE49-F238E27FC236}">
                    <a16:creationId xmlns:a16="http://schemas.microsoft.com/office/drawing/2014/main" id="{34D39E65-59FF-B828-F273-318CCEA6EB78}"/>
                  </a:ext>
                </a:extLst>
              </p:cNvPr>
              <p:cNvSpPr txBox="1">
                <a:spLocks noRot="1" noChangeAspect="1" noMove="1" noResize="1" noEditPoints="1" noAdjustHandles="1" noChangeArrowheads="1" noChangeShapeType="1" noTextEdit="1"/>
              </p:cNvSpPr>
              <p:nvPr/>
            </p:nvSpPr>
            <p:spPr>
              <a:xfrm>
                <a:off x="1644087" y="5558101"/>
                <a:ext cx="6663161" cy="901529"/>
              </a:xfrm>
              <a:prstGeom prst="rect">
                <a:avLst/>
              </a:prstGeom>
              <a:blipFill>
                <a:blip r:embed="rId6"/>
                <a:stretch>
                  <a:fillRect/>
                </a:stretch>
              </a:blipFill>
            </p:spPr>
            <p:txBody>
              <a:bodyPr/>
              <a:lstStyle/>
              <a:p>
                <a:r>
                  <a:rPr lang="en-AU">
                    <a:noFill/>
                  </a:rPr>
                  <a:t> </a:t>
                </a:r>
              </a:p>
            </p:txBody>
          </p:sp>
        </mc:Fallback>
      </mc:AlternateContent>
      <p:sp>
        <p:nvSpPr>
          <p:cNvPr id="12" name="Content Placeholder 2">
            <a:extLst>
              <a:ext uri="{FF2B5EF4-FFF2-40B4-BE49-F238E27FC236}">
                <a16:creationId xmlns:a16="http://schemas.microsoft.com/office/drawing/2014/main" id="{0994F635-CD41-152D-4722-00C479164D6E}"/>
              </a:ext>
            </a:extLst>
          </p:cNvPr>
          <p:cNvSpPr txBox="1">
            <a:spLocks/>
          </p:cNvSpPr>
          <p:nvPr/>
        </p:nvSpPr>
        <p:spPr>
          <a:xfrm>
            <a:off x="492139" y="5254326"/>
            <a:ext cx="5816064" cy="248218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AU" dirty="0"/>
              <a:t>Relax the constraints into the objective as before</a:t>
            </a:r>
          </a:p>
          <a:p>
            <a:endParaRPr lang="en-AU" dirty="0">
              <a:ea typeface="Calibri" panose="020F0502020204030204" pitchFamily="34" charset="0"/>
              <a:cs typeface="Times New Roman" panose="02020603050405020304" pitchFamily="18" charset="0"/>
            </a:endParaRPr>
          </a:p>
          <a:p>
            <a:pPr marL="0" indent="0">
              <a:buFont typeface="Wingdings 3" charset="2"/>
              <a:buNone/>
            </a:pPr>
            <a:endParaRPr lang="en-AU" dirty="0"/>
          </a:p>
          <a:p>
            <a:endParaRPr lang="en-AU" dirty="0"/>
          </a:p>
        </p:txBody>
      </p:sp>
    </p:spTree>
    <p:extLst>
      <p:ext uri="{BB962C8B-B14F-4D97-AF65-F5344CB8AC3E}">
        <p14:creationId xmlns:p14="http://schemas.microsoft.com/office/powerpoint/2010/main" val="3685300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6EEA2-213E-2329-5490-678DFCAE8F45}"/>
              </a:ext>
            </a:extLst>
          </p:cNvPr>
          <p:cNvSpPr>
            <a:spLocks noGrp="1"/>
          </p:cNvSpPr>
          <p:nvPr>
            <p:ph type="title"/>
          </p:nvPr>
        </p:nvSpPr>
        <p:spPr/>
        <p:txBody>
          <a:bodyPr/>
          <a:lstStyle/>
          <a:p>
            <a:r>
              <a:rPr lang="en-AU" dirty="0"/>
              <a:t>The Lagrangian Dual Framework (LDF)</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741C6C1-D39A-A52F-5EB9-1C7FF3CFB84C}"/>
                  </a:ext>
                </a:extLst>
              </p:cNvPr>
              <p:cNvSpPr>
                <a:spLocks noGrp="1"/>
              </p:cNvSpPr>
              <p:nvPr>
                <p:ph idx="1"/>
              </p:nvPr>
            </p:nvSpPr>
            <p:spPr/>
            <p:txBody>
              <a:bodyPr/>
              <a:lstStyle/>
              <a:p>
                <a:r>
                  <a:rPr lang="en-AU" dirty="0"/>
                  <a:t>Form the Lagrangian Dual</a:t>
                </a:r>
              </a:p>
              <a:p>
                <a:pPr marL="0" indent="0">
                  <a:buNone/>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𝐿𝐷</m:t>
                      </m:r>
                      <m:r>
                        <a:rPr lang="en-AU" b="0" i="1" smtClean="0">
                          <a:latin typeface="Cambria Math" panose="02040503050406030204" pitchFamily="18" charset="0"/>
                        </a:rPr>
                        <m:t>=</m:t>
                      </m:r>
                      <m:limLow>
                        <m:limLowPr>
                          <m:ctrlPr>
                            <a:rPr lang="en-AU" i="1" smtClean="0">
                              <a:latin typeface="Cambria Math" panose="02040503050406030204" pitchFamily="18" charset="0"/>
                              <a:ea typeface="Times New Roman" panose="02020603050405020304" pitchFamily="18" charset="0"/>
                              <a:cs typeface="Times New Roman" panose="02020603050405020304" pitchFamily="18" charset="0"/>
                            </a:rPr>
                          </m:ctrlPr>
                        </m:limLowPr>
                        <m:e>
                          <m:r>
                            <m:rPr>
                              <m:sty m:val="p"/>
                            </m:rPr>
                            <a:rPr lang="en-AU" b="0" i="0" smtClean="0">
                              <a:latin typeface="Cambria Math" panose="02040503050406030204" pitchFamily="18" charset="0"/>
                              <a:ea typeface="Times New Roman" panose="02020603050405020304" pitchFamily="18" charset="0"/>
                              <a:cs typeface="Times New Roman" panose="02020603050405020304" pitchFamily="18" charset="0"/>
                            </a:rPr>
                            <m:t>max</m:t>
                          </m:r>
                        </m:e>
                        <m:lim>
                          <m:r>
                            <a:rPr lang="en-AU" b="0" i="1" smtClean="0">
                              <a:latin typeface="Cambria Math" panose="02040503050406030204" pitchFamily="18" charset="0"/>
                              <a:ea typeface="Calibri" panose="020F0502020204030204" pitchFamily="34" charset="0"/>
                              <a:cs typeface="Times New Roman" panose="02020603050405020304" pitchFamily="18" charset="0"/>
                            </a:rPr>
                            <m:t>𝜆</m:t>
                          </m:r>
                          <m:r>
                            <a:rPr lang="en-AU" b="0" i="1" smtClean="0">
                              <a:latin typeface="Cambria Math" panose="02040503050406030204" pitchFamily="18" charset="0"/>
                              <a:ea typeface="Calibri" panose="020F0502020204030204" pitchFamily="34" charset="0"/>
                              <a:cs typeface="Times New Roman" panose="02020603050405020304" pitchFamily="18" charset="0"/>
                            </a:rPr>
                            <m:t>≥0</m:t>
                          </m:r>
                        </m:lim>
                      </m:limLow>
                      <m:r>
                        <a:rPr lang="en-AU" b="0" i="1" smtClean="0">
                          <a:latin typeface="Cambria Math" panose="02040503050406030204" pitchFamily="18" charset="0"/>
                          <a:ea typeface="Calibri" panose="020F0502020204030204" pitchFamily="34" charset="0"/>
                          <a:cs typeface="Times New Roman" panose="02020603050405020304" pitchFamily="18" charset="0"/>
                        </a:rPr>
                        <m:t> </m:t>
                      </m:r>
                      <m:limLow>
                        <m:limLowPr>
                          <m:ctrlPr>
                            <a:rPr lang="en-AU" i="1">
                              <a:latin typeface="Cambria Math" panose="02040503050406030204" pitchFamily="18" charset="0"/>
                              <a:ea typeface="Times New Roman" panose="02020603050405020304" pitchFamily="18" charset="0"/>
                              <a:cs typeface="Times New Roman" panose="02020603050405020304" pitchFamily="18" charset="0"/>
                            </a:rPr>
                          </m:ctrlPr>
                        </m:limLowPr>
                        <m:e>
                          <m:r>
                            <m:rPr>
                              <m:sty m:val="p"/>
                            </m:rPr>
                            <a:rPr lang="en-AU">
                              <a:latin typeface="Cambria Math" panose="02040503050406030204" pitchFamily="18" charset="0"/>
                              <a:ea typeface="Calibri" panose="020F0502020204030204" pitchFamily="34" charset="0"/>
                              <a:cs typeface="Times New Roman" panose="02020603050405020304" pitchFamily="18" charset="0"/>
                            </a:rPr>
                            <m:t>min</m:t>
                          </m:r>
                        </m:e>
                        <m:lim>
                          <m:r>
                            <a:rPr lang="en-AU" i="1">
                              <a:latin typeface="Cambria Math" panose="02040503050406030204" pitchFamily="18" charset="0"/>
                              <a:ea typeface="Calibri" panose="020F0502020204030204" pitchFamily="34" charset="0"/>
                              <a:cs typeface="Times New Roman" panose="02020603050405020304" pitchFamily="18" charset="0"/>
                            </a:rPr>
                            <m:t>𝑤</m:t>
                          </m:r>
                        </m:lim>
                      </m:limLow>
                      <m:nary>
                        <m:naryPr>
                          <m:chr m:val="∑"/>
                          <m:ctrlPr>
                            <a:rPr lang="en-AU" i="1">
                              <a:latin typeface="Cambria Math" panose="02040503050406030204" pitchFamily="18" charset="0"/>
                              <a:ea typeface="Times New Roman" panose="02020603050405020304" pitchFamily="18" charset="0"/>
                              <a:cs typeface="Times New Roman" panose="02020603050405020304" pitchFamily="18" charset="0"/>
                            </a:rPr>
                          </m:ctrlPr>
                        </m:naryPr>
                        <m:sub>
                          <m:r>
                            <a:rPr lang="en-AU" i="1">
                              <a:latin typeface="Cambria Math" panose="02040503050406030204" pitchFamily="18" charset="0"/>
                              <a:ea typeface="Times New Roman" panose="02020603050405020304" pitchFamily="18" charset="0"/>
                              <a:cs typeface="Times New Roman" panose="02020603050405020304" pitchFamily="18" charset="0"/>
                            </a:rPr>
                            <m:t>𝑙</m:t>
                          </m:r>
                          <m:r>
                            <a:rPr lang="en-AU" i="1">
                              <a:latin typeface="Cambria Math" panose="02040503050406030204" pitchFamily="18" charset="0"/>
                              <a:ea typeface="Times New Roman" panose="02020603050405020304" pitchFamily="18" charset="0"/>
                              <a:cs typeface="Times New Roman" panose="02020603050405020304" pitchFamily="18" charset="0"/>
                            </a:rPr>
                            <m:t>=1</m:t>
                          </m:r>
                        </m:sub>
                        <m:sup>
                          <m:r>
                            <a:rPr lang="en-AU" i="1">
                              <a:latin typeface="Cambria Math" panose="02040503050406030204" pitchFamily="18" charset="0"/>
                              <a:ea typeface="Times New Roman" panose="02020603050405020304" pitchFamily="18" charset="0"/>
                              <a:cs typeface="Times New Roman" panose="02020603050405020304" pitchFamily="18" charset="0"/>
                            </a:rPr>
                            <m:t>𝑛</m:t>
                          </m:r>
                        </m:sup>
                        <m:e>
                          <m:d>
                            <m:dPr>
                              <m:ctrlPr>
                                <a:rPr lang="en-AU" i="1">
                                  <a:latin typeface="Cambria Math" panose="02040503050406030204" pitchFamily="18" charset="0"/>
                                  <a:cs typeface="Times New Roman" panose="02020603050405020304" pitchFamily="18" charset="0"/>
                                </a:rPr>
                              </m:ctrlPr>
                            </m:dPr>
                            <m:e>
                              <m:r>
                                <a:rPr lang="en-AU" i="1">
                                  <a:latin typeface="Cambria Math" panose="02040503050406030204" pitchFamily="18" charset="0"/>
                                  <a:ea typeface="Times New Roman" panose="02020603050405020304" pitchFamily="18" charset="0"/>
                                  <a:cs typeface="Times New Roman" panose="02020603050405020304" pitchFamily="18" charset="0"/>
                                </a:rPr>
                                <m:t>ℒ</m:t>
                              </m:r>
                              <m:d>
                                <m:dPr>
                                  <m:ctrlPr>
                                    <a:rPr lang="en-AU" i="1">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AU" i="1">
                                          <a:latin typeface="Cambria Math" panose="02040503050406030204" pitchFamily="18" charset="0"/>
                                          <a:cs typeface="Times New Roman" panose="02020603050405020304" pitchFamily="18" charset="0"/>
                                        </a:rPr>
                                      </m:ctrlPr>
                                    </m:sSubPr>
                                    <m:e>
                                      <m:acc>
                                        <m:accPr>
                                          <m:chr m:val="̂"/>
                                          <m:ctrlPr>
                                            <a:rPr lang="en-AU" i="1">
                                              <a:latin typeface="Cambria Math" panose="02040503050406030204" pitchFamily="18" charset="0"/>
                                              <a:cs typeface="Times New Roman" panose="02020603050405020304" pitchFamily="18" charset="0"/>
                                            </a:rPr>
                                          </m:ctrlPr>
                                        </m:accPr>
                                        <m:e>
                                          <m:r>
                                            <a:rPr lang="en-AU" i="1">
                                              <a:latin typeface="Cambria Math" panose="02040503050406030204" pitchFamily="18" charset="0"/>
                                              <a:cs typeface="Times New Roman" panose="02020603050405020304" pitchFamily="18" charset="0"/>
                                            </a:rPr>
                                            <m:t>𝑦</m:t>
                                          </m:r>
                                        </m:e>
                                      </m:acc>
                                    </m:e>
                                    <m:sub>
                                      <m:r>
                                        <a:rPr lang="en-AU" i="1">
                                          <a:latin typeface="Cambria Math" panose="02040503050406030204" pitchFamily="18" charset="0"/>
                                          <a:cs typeface="Times New Roman" panose="02020603050405020304" pitchFamily="18" charset="0"/>
                                        </a:rPr>
                                        <m:t>𝑙</m:t>
                                      </m:r>
                                    </m:sub>
                                  </m:sSub>
                                  <m:r>
                                    <a:rPr lang="en-AU" b="0" i="1" smtClean="0">
                                      <a:latin typeface="Cambria Math" panose="02040503050406030204" pitchFamily="18" charset="0"/>
                                      <a:cs typeface="Times New Roman" panose="02020603050405020304" pitchFamily="18" charset="0"/>
                                    </a:rPr>
                                    <m:t>(</m:t>
                                  </m:r>
                                  <m:r>
                                    <a:rPr lang="en-AU" b="0" i="1" smtClean="0">
                                      <a:latin typeface="Cambria Math" panose="02040503050406030204" pitchFamily="18" charset="0"/>
                                      <a:cs typeface="Times New Roman" panose="02020603050405020304" pitchFamily="18" charset="0"/>
                                    </a:rPr>
                                    <m:t>𝑤</m:t>
                                  </m:r>
                                  <m:r>
                                    <a:rPr lang="en-AU" b="0" i="1" smtClean="0">
                                      <a:latin typeface="Cambria Math" panose="02040503050406030204" pitchFamily="18" charset="0"/>
                                      <a:cs typeface="Times New Roman" panose="02020603050405020304" pitchFamily="18" charset="0"/>
                                    </a:rPr>
                                    <m:t>) ,</m:t>
                                  </m:r>
                                  <m:sSub>
                                    <m:sSubPr>
                                      <m:ctrlPr>
                                        <a:rPr lang="en-AU" i="1">
                                          <a:latin typeface="Cambria Math" panose="02040503050406030204" pitchFamily="18" charset="0"/>
                                          <a:ea typeface="Times New Roman" panose="02020603050405020304" pitchFamily="18" charset="0"/>
                                          <a:cs typeface="Times New Roman" panose="02020603050405020304" pitchFamily="18" charset="0"/>
                                        </a:rPr>
                                      </m:ctrlPr>
                                    </m:sSubPr>
                                    <m:e>
                                      <m:r>
                                        <a:rPr lang="en-AU" i="1">
                                          <a:latin typeface="Cambria Math" panose="02040503050406030204" pitchFamily="18" charset="0"/>
                                          <a:ea typeface="Times New Roman" panose="02020603050405020304" pitchFamily="18" charset="0"/>
                                          <a:cs typeface="Times New Roman" panose="02020603050405020304" pitchFamily="18" charset="0"/>
                                        </a:rPr>
                                        <m:t>𝑦</m:t>
                                      </m:r>
                                    </m:e>
                                    <m:sub>
                                      <m:r>
                                        <a:rPr lang="en-AU" i="1">
                                          <a:latin typeface="Cambria Math" panose="02040503050406030204" pitchFamily="18" charset="0"/>
                                          <a:ea typeface="Times New Roman" panose="02020603050405020304" pitchFamily="18" charset="0"/>
                                          <a:cs typeface="Times New Roman" panose="02020603050405020304" pitchFamily="18" charset="0"/>
                                        </a:rPr>
                                        <m:t>𝑙</m:t>
                                      </m:r>
                                    </m:sub>
                                  </m:sSub>
                                </m:e>
                              </m:d>
                              <m:r>
                                <a:rPr lang="en-AU"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AU" i="1">
                                      <a:latin typeface="Cambria Math" panose="02040503050406030204" pitchFamily="18" charset="0"/>
                                      <a:ea typeface="Times New Roman" panose="02020603050405020304" pitchFamily="18" charset="0"/>
                                      <a:cs typeface="Times New Roman" panose="02020603050405020304" pitchFamily="18" charset="0"/>
                                    </a:rPr>
                                  </m:ctrlPr>
                                </m:sSupPr>
                                <m:e>
                                  <m:r>
                                    <a:rPr lang="en-AU" i="1">
                                      <a:latin typeface="Cambria Math" panose="02040503050406030204" pitchFamily="18" charset="0"/>
                                      <a:ea typeface="Times New Roman" panose="02020603050405020304" pitchFamily="18" charset="0"/>
                                      <a:cs typeface="Times New Roman" panose="02020603050405020304" pitchFamily="18" charset="0"/>
                                    </a:rPr>
                                    <m:t>𝜆</m:t>
                                  </m:r>
                                </m:e>
                                <m:sup>
                                  <m:r>
                                    <a:rPr lang="en-AU" i="1">
                                      <a:latin typeface="Cambria Math" panose="02040503050406030204" pitchFamily="18" charset="0"/>
                                      <a:ea typeface="Times New Roman" panose="02020603050405020304" pitchFamily="18" charset="0"/>
                                      <a:cs typeface="Times New Roman" panose="02020603050405020304" pitchFamily="18" charset="0"/>
                                    </a:rPr>
                                    <m:t>𝑇</m:t>
                                  </m:r>
                                </m:sup>
                              </m:sSup>
                              <m:r>
                                <m:rPr>
                                  <m:sty m:val="p"/>
                                </m:rPr>
                                <a:rPr lang="en-AU">
                                  <a:latin typeface="Cambria Math" panose="02040503050406030204" pitchFamily="18" charset="0"/>
                                  <a:ea typeface="Times New Roman" panose="02020603050405020304" pitchFamily="18" charset="0"/>
                                  <a:cs typeface="Times New Roman" panose="02020603050405020304" pitchFamily="18" charset="0"/>
                                </a:rPr>
                                <m:t>max</m:t>
                              </m:r>
                              <m:r>
                                <a:rPr lang="en-AU" i="1">
                                  <a:latin typeface="Cambria Math" panose="02040503050406030204" pitchFamily="18" charset="0"/>
                                  <a:ea typeface="Times New Roman" panose="02020603050405020304" pitchFamily="18" charset="0"/>
                                  <a:cs typeface="Times New Roman" panose="02020603050405020304" pitchFamily="18" charset="0"/>
                                </a:rPr>
                                <m:t>⁡(0,</m:t>
                              </m:r>
                              <m:sSub>
                                <m:sSubPr>
                                  <m:ctrlPr>
                                    <a:rPr lang="en-AU" i="1">
                                      <a:latin typeface="Cambria Math" panose="02040503050406030204" pitchFamily="18" charset="0"/>
                                      <a:ea typeface="Times New Roman" panose="02020603050405020304" pitchFamily="18" charset="0"/>
                                      <a:cs typeface="Times New Roman" panose="02020603050405020304" pitchFamily="18" charset="0"/>
                                    </a:rPr>
                                  </m:ctrlPr>
                                </m:sSubPr>
                                <m:e>
                                  <m:r>
                                    <a:rPr lang="en-AU" i="1">
                                      <a:latin typeface="Cambria Math" panose="02040503050406030204" pitchFamily="18" charset="0"/>
                                      <a:ea typeface="Times New Roman" panose="02020603050405020304" pitchFamily="18" charset="0"/>
                                      <a:cs typeface="Times New Roman" panose="02020603050405020304" pitchFamily="18" charset="0"/>
                                    </a:rPr>
                                    <m:t>𝐴</m:t>
                                  </m:r>
                                </m:e>
                                <m:sub>
                                  <m:r>
                                    <a:rPr lang="en-AU" i="1">
                                      <a:latin typeface="Cambria Math" panose="02040503050406030204" pitchFamily="18" charset="0"/>
                                      <a:ea typeface="Times New Roman" panose="02020603050405020304" pitchFamily="18" charset="0"/>
                                      <a:cs typeface="Times New Roman" panose="02020603050405020304" pitchFamily="18" charset="0"/>
                                    </a:rPr>
                                    <m:t>𝑙</m:t>
                                  </m:r>
                                </m:sub>
                              </m:sSub>
                              <m:sSub>
                                <m:sSubPr>
                                  <m:ctrlPr>
                                    <a:rPr lang="en-AU" i="1">
                                      <a:latin typeface="Cambria Math" panose="02040503050406030204" pitchFamily="18" charset="0"/>
                                      <a:cs typeface="Times New Roman" panose="02020603050405020304" pitchFamily="18" charset="0"/>
                                    </a:rPr>
                                  </m:ctrlPr>
                                </m:sSubPr>
                                <m:e>
                                  <m:acc>
                                    <m:accPr>
                                      <m:chr m:val="̂"/>
                                      <m:ctrlPr>
                                        <a:rPr lang="en-AU" i="1">
                                          <a:latin typeface="Cambria Math" panose="02040503050406030204" pitchFamily="18" charset="0"/>
                                          <a:cs typeface="Times New Roman" panose="02020603050405020304" pitchFamily="18" charset="0"/>
                                        </a:rPr>
                                      </m:ctrlPr>
                                    </m:accPr>
                                    <m:e>
                                      <m:r>
                                        <a:rPr lang="en-AU" i="1">
                                          <a:latin typeface="Cambria Math" panose="02040503050406030204" pitchFamily="18" charset="0"/>
                                          <a:cs typeface="Times New Roman" panose="02020603050405020304" pitchFamily="18" charset="0"/>
                                        </a:rPr>
                                        <m:t>𝑦</m:t>
                                      </m:r>
                                    </m:e>
                                  </m:acc>
                                </m:e>
                                <m:sub>
                                  <m:r>
                                    <a:rPr lang="en-AU" i="1">
                                      <a:latin typeface="Cambria Math" panose="02040503050406030204" pitchFamily="18" charset="0"/>
                                      <a:cs typeface="Times New Roman" panose="02020603050405020304" pitchFamily="18" charset="0"/>
                                    </a:rPr>
                                    <m:t>𝑙</m:t>
                                  </m:r>
                                </m:sub>
                              </m:sSub>
                              <m:r>
                                <a:rPr lang="en-AU" b="0" i="1" smtClean="0">
                                  <a:latin typeface="Cambria Math" panose="02040503050406030204" pitchFamily="18" charset="0"/>
                                  <a:cs typeface="Times New Roman" panose="02020603050405020304" pitchFamily="18" charset="0"/>
                                </a:rPr>
                                <m:t>(</m:t>
                              </m:r>
                              <m:r>
                                <a:rPr lang="en-AU" b="0" i="1" smtClean="0">
                                  <a:latin typeface="Cambria Math" panose="02040503050406030204" pitchFamily="18" charset="0"/>
                                  <a:cs typeface="Times New Roman" panose="02020603050405020304" pitchFamily="18" charset="0"/>
                                </a:rPr>
                                <m:t>𝑤</m:t>
                              </m:r>
                              <m:r>
                                <a:rPr lang="en-AU" b="0" i="1" smtClean="0">
                                  <a:latin typeface="Cambria Math" panose="02040503050406030204" pitchFamily="18" charset="0"/>
                                  <a:cs typeface="Times New Roman" panose="02020603050405020304" pitchFamily="18" charset="0"/>
                                </a:rPr>
                                <m:t>)−</m:t>
                              </m:r>
                              <m:sSub>
                                <m:sSubPr>
                                  <m:ctrlPr>
                                    <a:rPr lang="en-AU" i="1">
                                      <a:latin typeface="Cambria Math" panose="02040503050406030204" pitchFamily="18" charset="0"/>
                                      <a:ea typeface="Times New Roman" panose="02020603050405020304" pitchFamily="18" charset="0"/>
                                      <a:cs typeface="Times New Roman" panose="02020603050405020304" pitchFamily="18" charset="0"/>
                                    </a:rPr>
                                  </m:ctrlPr>
                                </m:sSubPr>
                                <m:e>
                                  <m:r>
                                    <a:rPr lang="en-AU" i="1">
                                      <a:latin typeface="Cambria Math" panose="02040503050406030204" pitchFamily="18" charset="0"/>
                                      <a:ea typeface="Times New Roman" panose="02020603050405020304" pitchFamily="18" charset="0"/>
                                      <a:cs typeface="Times New Roman" panose="02020603050405020304" pitchFamily="18" charset="0"/>
                                    </a:rPr>
                                    <m:t>𝑏</m:t>
                                  </m:r>
                                </m:e>
                                <m:sub>
                                  <m:r>
                                    <a:rPr lang="en-AU" i="1">
                                      <a:latin typeface="Cambria Math" panose="02040503050406030204" pitchFamily="18" charset="0"/>
                                      <a:ea typeface="Times New Roman" panose="02020603050405020304" pitchFamily="18" charset="0"/>
                                      <a:cs typeface="Times New Roman" panose="02020603050405020304" pitchFamily="18" charset="0"/>
                                    </a:rPr>
                                    <m:t>𝑙</m:t>
                                  </m:r>
                                </m:sub>
                              </m:sSub>
                              <m:r>
                                <a:rPr lang="en-AU" i="1">
                                  <a:latin typeface="Cambria Math" panose="02040503050406030204" pitchFamily="18" charset="0"/>
                                  <a:ea typeface="Times New Roman" panose="02020603050405020304" pitchFamily="18" charset="0"/>
                                  <a:cs typeface="Times New Roman" panose="02020603050405020304" pitchFamily="18" charset="0"/>
                                </a:rPr>
                                <m:t>)</m:t>
                              </m:r>
                            </m:e>
                          </m:d>
                        </m:e>
                      </m:nary>
                    </m:oMath>
                  </m:oMathPara>
                </a14:m>
                <a:endParaRPr lang="en-AU" dirty="0"/>
              </a:p>
              <a:p>
                <a:r>
                  <a:rPr lang="en-AU" dirty="0"/>
                  <a:t>Solve iteratively using </a:t>
                </a:r>
                <a:r>
                  <a:rPr lang="en-AU" dirty="0" err="1"/>
                  <a:t>subgradient</a:t>
                </a:r>
                <a:r>
                  <a:rPr lang="en-AU" dirty="0"/>
                  <a:t> optimisation</a:t>
                </a:r>
              </a:p>
              <a:p>
                <a:pPr lvl="2">
                  <a:buFont typeface="Courier New" panose="02070309020205020404" pitchFamily="49" charset="0"/>
                  <a:buChar char="o"/>
                </a:pPr>
                <a14:m>
                  <m:oMath xmlns:m="http://schemas.openxmlformats.org/officeDocument/2006/math">
                    <m:sSub>
                      <m:sSubPr>
                        <m:ctrlPr>
                          <a:rPr lang="en-AU" sz="1800" b="0" i="1" dirty="0" smtClean="0">
                            <a:latin typeface="Cambria Math" panose="02040503050406030204" pitchFamily="18" charset="0"/>
                          </a:rPr>
                        </m:ctrlPr>
                      </m:sSubPr>
                      <m:e>
                        <m:acc>
                          <m:accPr>
                            <m:chr m:val="̂"/>
                            <m:ctrlPr>
                              <a:rPr lang="en-AU" sz="1800" b="0" i="1" smtClean="0">
                                <a:latin typeface="Cambria Math" panose="02040503050406030204" pitchFamily="18" charset="0"/>
                              </a:rPr>
                            </m:ctrlPr>
                          </m:accPr>
                          <m:e>
                            <m:r>
                              <a:rPr lang="en-AU" sz="1800" b="0" i="1" smtClean="0">
                                <a:latin typeface="Cambria Math" panose="02040503050406030204" pitchFamily="18" charset="0"/>
                              </a:rPr>
                              <m:t>𝑦</m:t>
                            </m:r>
                          </m:e>
                        </m:acc>
                      </m:e>
                      <m:sub>
                        <m:r>
                          <a:rPr lang="en-AU" b="0" i="1" dirty="0" smtClean="0">
                            <a:latin typeface="Cambria Math" panose="02040503050406030204" pitchFamily="18" charset="0"/>
                          </a:rPr>
                          <m:t>𝑙</m:t>
                        </m:r>
                      </m:sub>
                    </m:sSub>
                    <m:r>
                      <a:rPr lang="en-AU" b="0" i="1" dirty="0" smtClean="0">
                        <a:latin typeface="Cambria Math" panose="02040503050406030204" pitchFamily="18" charset="0"/>
                      </a:rPr>
                      <m:t>= </m:t>
                    </m:r>
                    <m:sSub>
                      <m:sSubPr>
                        <m:ctrlPr>
                          <a:rPr lang="en-AU" sz="1800" i="1">
                            <a:latin typeface="Cambria Math" panose="02040503050406030204" pitchFamily="18" charset="0"/>
                          </a:rPr>
                        </m:ctrlPr>
                      </m:sSubPr>
                      <m:e>
                        <m:r>
                          <a:rPr lang="en-AU" sz="1800" i="1">
                            <a:latin typeface="Cambria Math" panose="02040503050406030204" pitchFamily="18" charset="0"/>
                          </a:rPr>
                          <m:t>ℳ</m:t>
                        </m:r>
                      </m:e>
                      <m:sub>
                        <m:r>
                          <a:rPr lang="en-AU" sz="1800" i="1">
                            <a:latin typeface="Cambria Math" panose="02040503050406030204" pitchFamily="18" charset="0"/>
                          </a:rPr>
                          <m:t>𝑤</m:t>
                        </m:r>
                      </m:sub>
                    </m:sSub>
                    <m:d>
                      <m:dPr>
                        <m:ctrlPr>
                          <a:rPr lang="en-AU" sz="1800" b="0" i="1" smtClean="0">
                            <a:latin typeface="Cambria Math" panose="02040503050406030204" pitchFamily="18" charset="0"/>
                          </a:rPr>
                        </m:ctrlPr>
                      </m:dPr>
                      <m:e>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𝐴</m:t>
                            </m:r>
                          </m:e>
                          <m:sub>
                            <m:r>
                              <a:rPr lang="en-AU" sz="1800" b="0" i="1" smtClean="0">
                                <a:latin typeface="Cambria Math" panose="02040503050406030204" pitchFamily="18" charset="0"/>
                              </a:rPr>
                              <m:t>𝑙</m:t>
                            </m:r>
                          </m:sub>
                        </m:sSub>
                        <m:r>
                          <a:rPr lang="en-AU" sz="1800" b="0" i="1" smtClean="0">
                            <a:latin typeface="Cambria Math" panose="02040503050406030204" pitchFamily="18" charset="0"/>
                          </a:rPr>
                          <m:t>,</m:t>
                        </m:r>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𝑏</m:t>
                            </m:r>
                          </m:e>
                          <m:sub>
                            <m:r>
                              <a:rPr lang="en-AU" sz="1800" b="0" i="1" smtClean="0">
                                <a:latin typeface="Cambria Math" panose="02040503050406030204" pitchFamily="18" charset="0"/>
                              </a:rPr>
                              <m:t>𝑙</m:t>
                            </m:r>
                          </m:sub>
                        </m:sSub>
                        <m:r>
                          <a:rPr lang="en-AU" sz="1800" b="0" i="1" smtClean="0">
                            <a:latin typeface="Cambria Math" panose="02040503050406030204" pitchFamily="18" charset="0"/>
                          </a:rPr>
                          <m:t>,</m:t>
                        </m:r>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𝑐</m:t>
                            </m:r>
                          </m:e>
                          <m:sub>
                            <m:r>
                              <a:rPr lang="en-AU" sz="1800" b="0" i="1" smtClean="0">
                                <a:latin typeface="Cambria Math" panose="02040503050406030204" pitchFamily="18" charset="0"/>
                              </a:rPr>
                              <m:t>𝑙</m:t>
                            </m:r>
                          </m:sub>
                        </m:sSub>
                      </m:e>
                    </m:d>
                  </m:oMath>
                </a14:m>
                <a:endParaRPr lang="en-AU" sz="1800" b="0" i="1" dirty="0">
                  <a:latin typeface="Cambria Math" panose="02040503050406030204" pitchFamily="18" charset="0"/>
                </a:endParaRPr>
              </a:p>
              <a:p>
                <a:pPr lvl="2">
                  <a:buFont typeface="Courier New" panose="02070309020205020404" pitchFamily="49" charset="0"/>
                  <a:buChar char="o"/>
                </a:pPr>
                <a14:m>
                  <m:oMath xmlns:m="http://schemas.openxmlformats.org/officeDocument/2006/math">
                    <m:sSup>
                      <m:sSupPr>
                        <m:ctrlPr>
                          <a:rPr lang="en-AU" sz="1800" b="0" i="1" smtClean="0">
                            <a:latin typeface="Cambria Math" panose="02040503050406030204" pitchFamily="18" charset="0"/>
                          </a:rPr>
                        </m:ctrlPr>
                      </m:sSupPr>
                      <m:e>
                        <m:r>
                          <a:rPr lang="en-AU" sz="1800" b="0" i="1" smtClean="0">
                            <a:latin typeface="Cambria Math" panose="02040503050406030204" pitchFamily="18" charset="0"/>
                          </a:rPr>
                          <m:t>𝑤</m:t>
                        </m:r>
                      </m:e>
                      <m:sup>
                        <m:r>
                          <a:rPr lang="en-AU" sz="1800" b="0" i="1" smtClean="0">
                            <a:latin typeface="Cambria Math" panose="02040503050406030204" pitchFamily="18" charset="0"/>
                          </a:rPr>
                          <m:t>𝑘</m:t>
                        </m:r>
                        <m:r>
                          <a:rPr lang="en-AU" sz="1800" b="0" i="1" smtClean="0">
                            <a:latin typeface="Cambria Math" panose="02040503050406030204" pitchFamily="18" charset="0"/>
                          </a:rPr>
                          <m:t>+1</m:t>
                        </m:r>
                      </m:sup>
                    </m:sSup>
                    <m:r>
                      <a:rPr lang="en-AU" sz="1800" b="0" i="1" smtClean="0">
                        <a:latin typeface="Cambria Math" panose="02040503050406030204" pitchFamily="18" charset="0"/>
                      </a:rPr>
                      <m:t>=</m:t>
                    </m:r>
                  </m:oMath>
                </a14:m>
                <a:r>
                  <a:rPr lang="en-AU" sz="1800" dirty="0">
                    <a:ea typeface="Times New Roman" panose="02020603050405020304" pitchFamily="18" charset="0"/>
                    <a:cs typeface="Times New Roman" panose="02020603050405020304" pitchFamily="18" charset="0"/>
                  </a:rPr>
                  <a:t> </a:t>
                </a:r>
                <a14:m>
                  <m:oMath xmlns:m="http://schemas.openxmlformats.org/officeDocument/2006/math">
                    <m:limLow>
                      <m:limLowPr>
                        <m:ctrlPr>
                          <a:rPr lang="en-AU" sz="1800" i="1">
                            <a:latin typeface="Cambria Math" panose="02040503050406030204" pitchFamily="18" charset="0"/>
                            <a:ea typeface="Times New Roman" panose="02020603050405020304" pitchFamily="18" charset="0"/>
                            <a:cs typeface="Times New Roman" panose="02020603050405020304" pitchFamily="18" charset="0"/>
                          </a:rPr>
                        </m:ctrlPr>
                      </m:limLowPr>
                      <m:e>
                        <m:r>
                          <m:rPr>
                            <m:sty m:val="p"/>
                          </m:rPr>
                          <a:rPr lang="en-AU" sz="1800">
                            <a:latin typeface="Cambria Math" panose="02040503050406030204" pitchFamily="18" charset="0"/>
                            <a:ea typeface="Calibri" panose="020F0502020204030204" pitchFamily="34" charset="0"/>
                            <a:cs typeface="Times New Roman" panose="02020603050405020304" pitchFamily="18" charset="0"/>
                          </a:rPr>
                          <m:t>argmin</m:t>
                        </m:r>
                      </m:e>
                      <m:lim>
                        <m:r>
                          <a:rPr lang="en-AU" sz="1800" i="1">
                            <a:latin typeface="Cambria Math" panose="02040503050406030204" pitchFamily="18" charset="0"/>
                            <a:ea typeface="Calibri" panose="020F0502020204030204" pitchFamily="34" charset="0"/>
                            <a:cs typeface="Times New Roman" panose="02020603050405020304" pitchFamily="18" charset="0"/>
                          </a:rPr>
                          <m:t>𝑤</m:t>
                        </m:r>
                      </m:lim>
                    </m:limLow>
                    <m:nary>
                      <m:naryPr>
                        <m:chr m:val="∑"/>
                        <m:ctrlPr>
                          <a:rPr lang="en-AU" sz="1800" i="1">
                            <a:latin typeface="Cambria Math" panose="02040503050406030204" pitchFamily="18" charset="0"/>
                            <a:ea typeface="Times New Roman" panose="02020603050405020304" pitchFamily="18" charset="0"/>
                            <a:cs typeface="Times New Roman" panose="02020603050405020304" pitchFamily="18" charset="0"/>
                          </a:rPr>
                        </m:ctrlPr>
                      </m:naryPr>
                      <m:sub>
                        <m:r>
                          <a:rPr lang="en-AU" sz="1800" i="1">
                            <a:latin typeface="Cambria Math" panose="02040503050406030204" pitchFamily="18" charset="0"/>
                            <a:ea typeface="Times New Roman" panose="02020603050405020304" pitchFamily="18" charset="0"/>
                            <a:cs typeface="Times New Roman" panose="02020603050405020304" pitchFamily="18" charset="0"/>
                          </a:rPr>
                          <m:t>𝑙</m:t>
                        </m:r>
                        <m:r>
                          <a:rPr lang="en-AU" sz="1800" i="1">
                            <a:latin typeface="Cambria Math" panose="02040503050406030204" pitchFamily="18" charset="0"/>
                            <a:ea typeface="Times New Roman" panose="02020603050405020304" pitchFamily="18" charset="0"/>
                            <a:cs typeface="Times New Roman" panose="02020603050405020304" pitchFamily="18" charset="0"/>
                          </a:rPr>
                          <m:t>=1</m:t>
                        </m:r>
                      </m:sub>
                      <m:sup>
                        <m:r>
                          <a:rPr lang="en-AU" sz="1800" i="1">
                            <a:latin typeface="Cambria Math" panose="02040503050406030204" pitchFamily="18" charset="0"/>
                            <a:ea typeface="Times New Roman" panose="02020603050405020304" pitchFamily="18" charset="0"/>
                            <a:cs typeface="Times New Roman" panose="02020603050405020304" pitchFamily="18" charset="0"/>
                          </a:rPr>
                          <m:t>𝑛</m:t>
                        </m:r>
                      </m:sup>
                      <m:e>
                        <m:d>
                          <m:dPr>
                            <m:ctrlPr>
                              <a:rPr lang="en-AU" sz="1800" i="1">
                                <a:latin typeface="Cambria Math" panose="02040503050406030204" pitchFamily="18" charset="0"/>
                                <a:cs typeface="Times New Roman" panose="02020603050405020304" pitchFamily="18" charset="0"/>
                              </a:rPr>
                            </m:ctrlPr>
                          </m:dPr>
                          <m:e>
                            <m:r>
                              <a:rPr lang="en-AU" sz="1800" i="1">
                                <a:latin typeface="Cambria Math" panose="02040503050406030204" pitchFamily="18" charset="0"/>
                                <a:ea typeface="Times New Roman" panose="02020603050405020304" pitchFamily="18" charset="0"/>
                                <a:cs typeface="Times New Roman" panose="02020603050405020304" pitchFamily="18" charset="0"/>
                              </a:rPr>
                              <m:t>ℒ</m:t>
                            </m:r>
                            <m:d>
                              <m:dPr>
                                <m:ctrlPr>
                                  <a:rPr lang="en-AU" sz="1800" i="1">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AU" sz="1800" i="1">
                                        <a:latin typeface="Cambria Math" panose="02040503050406030204" pitchFamily="18" charset="0"/>
                                        <a:cs typeface="Times New Roman" panose="02020603050405020304" pitchFamily="18" charset="0"/>
                                      </a:rPr>
                                    </m:ctrlPr>
                                  </m:sSubPr>
                                  <m:e>
                                    <m:acc>
                                      <m:accPr>
                                        <m:chr m:val="̂"/>
                                        <m:ctrlPr>
                                          <a:rPr lang="en-AU" sz="1800" i="1">
                                            <a:latin typeface="Cambria Math" panose="02040503050406030204" pitchFamily="18" charset="0"/>
                                            <a:cs typeface="Times New Roman" panose="02020603050405020304" pitchFamily="18" charset="0"/>
                                          </a:rPr>
                                        </m:ctrlPr>
                                      </m:accPr>
                                      <m:e>
                                        <m:r>
                                          <a:rPr lang="en-AU" sz="1800" i="1">
                                            <a:latin typeface="Cambria Math" panose="02040503050406030204" pitchFamily="18" charset="0"/>
                                            <a:cs typeface="Times New Roman" panose="02020603050405020304" pitchFamily="18" charset="0"/>
                                          </a:rPr>
                                          <m:t>𝑦</m:t>
                                        </m:r>
                                      </m:e>
                                    </m:acc>
                                  </m:e>
                                  <m:sub>
                                    <m:r>
                                      <a:rPr lang="en-AU" sz="1800" i="1">
                                        <a:latin typeface="Cambria Math" panose="02040503050406030204" pitchFamily="18" charset="0"/>
                                        <a:cs typeface="Times New Roman" panose="02020603050405020304" pitchFamily="18" charset="0"/>
                                      </a:rPr>
                                      <m:t>𝑙</m:t>
                                    </m:r>
                                  </m:sub>
                                </m:sSub>
                                <m:r>
                                  <a:rPr lang="en-AU" sz="1800" b="0" i="1" smtClean="0">
                                    <a:latin typeface="Cambria Math" panose="02040503050406030204" pitchFamily="18" charset="0"/>
                                    <a:cs typeface="Times New Roman" panose="02020603050405020304" pitchFamily="18" charset="0"/>
                                  </a:rPr>
                                  <m:t>(</m:t>
                                </m:r>
                                <m:sSup>
                                  <m:sSupPr>
                                    <m:ctrlPr>
                                      <a:rPr lang="en-AU" sz="1800" b="0" i="1" smtClean="0">
                                        <a:latin typeface="Cambria Math" panose="02040503050406030204" pitchFamily="18" charset="0"/>
                                        <a:cs typeface="Times New Roman" panose="02020603050405020304" pitchFamily="18" charset="0"/>
                                      </a:rPr>
                                    </m:ctrlPr>
                                  </m:sSupPr>
                                  <m:e>
                                    <m:r>
                                      <a:rPr lang="en-AU" sz="1800" b="0" i="1" smtClean="0">
                                        <a:latin typeface="Cambria Math" panose="02040503050406030204" pitchFamily="18" charset="0"/>
                                        <a:cs typeface="Times New Roman" panose="02020603050405020304" pitchFamily="18" charset="0"/>
                                      </a:rPr>
                                      <m:t>𝑤</m:t>
                                    </m:r>
                                  </m:e>
                                  <m:sup>
                                    <m:r>
                                      <a:rPr lang="en-AU" sz="1800" b="0" i="1" smtClean="0">
                                        <a:latin typeface="Cambria Math" panose="02040503050406030204" pitchFamily="18" charset="0"/>
                                        <a:cs typeface="Times New Roman" panose="02020603050405020304" pitchFamily="18" charset="0"/>
                                      </a:rPr>
                                      <m:t>𝑘</m:t>
                                    </m:r>
                                  </m:sup>
                                </m:sSup>
                                <m:r>
                                  <a:rPr lang="en-AU" sz="1800" b="0" i="1" smtClean="0">
                                    <a:latin typeface="Cambria Math" panose="02040503050406030204" pitchFamily="18" charset="0"/>
                                    <a:cs typeface="Times New Roman" panose="02020603050405020304" pitchFamily="18" charset="0"/>
                                  </a:rPr>
                                  <m:t>)</m:t>
                                </m:r>
                                <m:r>
                                  <a:rPr lang="en-AU" sz="1800" i="1">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AU" sz="1800" i="1">
                                        <a:latin typeface="Cambria Math" panose="02040503050406030204" pitchFamily="18" charset="0"/>
                                        <a:ea typeface="Times New Roman" panose="02020603050405020304" pitchFamily="18" charset="0"/>
                                        <a:cs typeface="Times New Roman" panose="02020603050405020304" pitchFamily="18" charset="0"/>
                                      </a:rPr>
                                    </m:ctrlPr>
                                  </m:sSubPr>
                                  <m:e>
                                    <m:r>
                                      <a:rPr lang="en-AU" sz="1800" i="1">
                                        <a:latin typeface="Cambria Math" panose="02040503050406030204" pitchFamily="18" charset="0"/>
                                        <a:ea typeface="Times New Roman" panose="02020603050405020304" pitchFamily="18" charset="0"/>
                                        <a:cs typeface="Times New Roman" panose="02020603050405020304" pitchFamily="18" charset="0"/>
                                      </a:rPr>
                                      <m:t>𝑦</m:t>
                                    </m:r>
                                  </m:e>
                                  <m:sub>
                                    <m:r>
                                      <a:rPr lang="en-AU" sz="1800" i="1">
                                        <a:latin typeface="Cambria Math" panose="02040503050406030204" pitchFamily="18" charset="0"/>
                                        <a:ea typeface="Times New Roman" panose="02020603050405020304" pitchFamily="18" charset="0"/>
                                        <a:cs typeface="Times New Roman" panose="02020603050405020304" pitchFamily="18" charset="0"/>
                                      </a:rPr>
                                      <m:t>𝑙</m:t>
                                    </m:r>
                                  </m:sub>
                                </m:sSub>
                              </m:e>
                            </m:d>
                            <m:r>
                              <a:rPr lang="en-AU" sz="1800"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AU" sz="1800" i="1">
                                    <a:latin typeface="Cambria Math" panose="02040503050406030204" pitchFamily="18" charset="0"/>
                                    <a:ea typeface="Times New Roman" panose="02020603050405020304" pitchFamily="18" charset="0"/>
                                    <a:cs typeface="Times New Roman" panose="02020603050405020304" pitchFamily="18" charset="0"/>
                                  </a:rPr>
                                </m:ctrlPr>
                              </m:sSupPr>
                              <m:e>
                                <m:sSup>
                                  <m:sSupPr>
                                    <m:ctrlPr>
                                      <a:rPr lang="en-AU" sz="1800" b="0" i="1" smtClean="0">
                                        <a:latin typeface="Cambria Math" panose="02040503050406030204" pitchFamily="18" charset="0"/>
                                        <a:ea typeface="Times New Roman" panose="02020603050405020304" pitchFamily="18" charset="0"/>
                                        <a:cs typeface="Times New Roman" panose="02020603050405020304" pitchFamily="18" charset="0"/>
                                      </a:rPr>
                                    </m:ctrlPr>
                                  </m:sSupPr>
                                  <m:e>
                                    <m:r>
                                      <a:rPr lang="en-AU" sz="1800" i="1">
                                        <a:latin typeface="Cambria Math" panose="02040503050406030204" pitchFamily="18" charset="0"/>
                                        <a:ea typeface="Times New Roman" panose="02020603050405020304" pitchFamily="18" charset="0"/>
                                        <a:cs typeface="Times New Roman" panose="02020603050405020304" pitchFamily="18" charset="0"/>
                                      </a:rPr>
                                      <m:t>𝜆</m:t>
                                    </m:r>
                                  </m:e>
                                  <m:sup>
                                    <m:r>
                                      <a:rPr lang="en-AU" sz="1800" b="0" i="1" smtClean="0">
                                        <a:latin typeface="Cambria Math" panose="02040503050406030204" pitchFamily="18" charset="0"/>
                                        <a:ea typeface="Times New Roman" panose="02020603050405020304" pitchFamily="18" charset="0"/>
                                        <a:cs typeface="Times New Roman" panose="02020603050405020304" pitchFamily="18" charset="0"/>
                                      </a:rPr>
                                      <m:t>𝑘</m:t>
                                    </m:r>
                                  </m:sup>
                                </m:sSup>
                              </m:e>
                              <m:sup>
                                <m:r>
                                  <a:rPr lang="en-AU" sz="1800" i="1">
                                    <a:latin typeface="Cambria Math" panose="02040503050406030204" pitchFamily="18" charset="0"/>
                                    <a:ea typeface="Times New Roman" panose="02020603050405020304" pitchFamily="18" charset="0"/>
                                    <a:cs typeface="Times New Roman" panose="02020603050405020304" pitchFamily="18" charset="0"/>
                                  </a:rPr>
                                  <m:t>𝑇</m:t>
                                </m:r>
                              </m:sup>
                            </m:sSup>
                            <m:r>
                              <m:rPr>
                                <m:sty m:val="p"/>
                              </m:rPr>
                              <a:rPr lang="en-AU" sz="1800">
                                <a:latin typeface="Cambria Math" panose="02040503050406030204" pitchFamily="18" charset="0"/>
                                <a:ea typeface="Times New Roman" panose="02020603050405020304" pitchFamily="18" charset="0"/>
                                <a:cs typeface="Times New Roman" panose="02020603050405020304" pitchFamily="18" charset="0"/>
                              </a:rPr>
                              <m:t>max</m:t>
                            </m:r>
                            <m:r>
                              <a:rPr lang="en-AU" sz="1800" i="1">
                                <a:latin typeface="Cambria Math" panose="02040503050406030204" pitchFamily="18" charset="0"/>
                                <a:ea typeface="Times New Roman" panose="02020603050405020304" pitchFamily="18" charset="0"/>
                                <a:cs typeface="Times New Roman" panose="02020603050405020304" pitchFamily="18" charset="0"/>
                              </a:rPr>
                              <m:t>⁡(0,</m:t>
                            </m:r>
                            <m:sSub>
                              <m:sSubPr>
                                <m:ctrlPr>
                                  <a:rPr lang="en-AU" sz="1800" i="1">
                                    <a:latin typeface="Cambria Math" panose="02040503050406030204" pitchFamily="18" charset="0"/>
                                    <a:ea typeface="Times New Roman" panose="02020603050405020304" pitchFamily="18" charset="0"/>
                                    <a:cs typeface="Times New Roman" panose="02020603050405020304" pitchFamily="18" charset="0"/>
                                  </a:rPr>
                                </m:ctrlPr>
                              </m:sSubPr>
                              <m:e>
                                <m:r>
                                  <a:rPr lang="en-AU" sz="1800" i="1">
                                    <a:latin typeface="Cambria Math" panose="02040503050406030204" pitchFamily="18" charset="0"/>
                                    <a:ea typeface="Times New Roman" panose="02020603050405020304" pitchFamily="18" charset="0"/>
                                    <a:cs typeface="Times New Roman" panose="02020603050405020304" pitchFamily="18" charset="0"/>
                                  </a:rPr>
                                  <m:t>𝐴</m:t>
                                </m:r>
                              </m:e>
                              <m:sub>
                                <m:r>
                                  <a:rPr lang="en-AU" sz="1800" i="1">
                                    <a:latin typeface="Cambria Math" panose="02040503050406030204" pitchFamily="18" charset="0"/>
                                    <a:ea typeface="Times New Roman" panose="02020603050405020304" pitchFamily="18" charset="0"/>
                                    <a:cs typeface="Times New Roman" panose="02020603050405020304" pitchFamily="18" charset="0"/>
                                  </a:rPr>
                                  <m:t>𝑙</m:t>
                                </m:r>
                              </m:sub>
                            </m:sSub>
                            <m:sSub>
                              <m:sSubPr>
                                <m:ctrlPr>
                                  <a:rPr lang="en-AU" sz="1800" i="1">
                                    <a:latin typeface="Cambria Math" panose="02040503050406030204" pitchFamily="18" charset="0"/>
                                    <a:cs typeface="Times New Roman" panose="02020603050405020304" pitchFamily="18" charset="0"/>
                                  </a:rPr>
                                </m:ctrlPr>
                              </m:sSubPr>
                              <m:e>
                                <m:acc>
                                  <m:accPr>
                                    <m:chr m:val="̂"/>
                                    <m:ctrlPr>
                                      <a:rPr lang="en-AU" sz="1800" i="1">
                                        <a:latin typeface="Cambria Math" panose="02040503050406030204" pitchFamily="18" charset="0"/>
                                        <a:cs typeface="Times New Roman" panose="02020603050405020304" pitchFamily="18" charset="0"/>
                                      </a:rPr>
                                    </m:ctrlPr>
                                  </m:accPr>
                                  <m:e>
                                    <m:r>
                                      <a:rPr lang="en-AU" sz="1800" i="1">
                                        <a:latin typeface="Cambria Math" panose="02040503050406030204" pitchFamily="18" charset="0"/>
                                        <a:cs typeface="Times New Roman" panose="02020603050405020304" pitchFamily="18" charset="0"/>
                                      </a:rPr>
                                      <m:t>𝑦</m:t>
                                    </m:r>
                                  </m:e>
                                </m:acc>
                              </m:e>
                              <m:sub>
                                <m:r>
                                  <a:rPr lang="en-AU" sz="1800" i="1">
                                    <a:latin typeface="Cambria Math" panose="02040503050406030204" pitchFamily="18" charset="0"/>
                                    <a:cs typeface="Times New Roman" panose="02020603050405020304" pitchFamily="18" charset="0"/>
                                  </a:rPr>
                                  <m:t>𝑙</m:t>
                                </m:r>
                              </m:sub>
                            </m:sSub>
                            <m:r>
                              <a:rPr lang="en-AU" sz="1800" b="0" i="1" smtClean="0">
                                <a:latin typeface="Cambria Math" panose="02040503050406030204" pitchFamily="18" charset="0"/>
                                <a:cs typeface="Times New Roman" panose="02020603050405020304" pitchFamily="18" charset="0"/>
                              </a:rPr>
                              <m:t>(</m:t>
                            </m:r>
                            <m:sSup>
                              <m:sSupPr>
                                <m:ctrlPr>
                                  <a:rPr lang="en-AU" sz="1800" b="0" i="1" smtClean="0">
                                    <a:latin typeface="Cambria Math" panose="02040503050406030204" pitchFamily="18" charset="0"/>
                                    <a:cs typeface="Times New Roman" panose="02020603050405020304" pitchFamily="18" charset="0"/>
                                  </a:rPr>
                                </m:ctrlPr>
                              </m:sSupPr>
                              <m:e>
                                <m:r>
                                  <a:rPr lang="en-AU" sz="1800" b="0" i="1" smtClean="0">
                                    <a:latin typeface="Cambria Math" panose="02040503050406030204" pitchFamily="18" charset="0"/>
                                    <a:cs typeface="Times New Roman" panose="02020603050405020304" pitchFamily="18" charset="0"/>
                                  </a:rPr>
                                  <m:t>𝑤</m:t>
                                </m:r>
                              </m:e>
                              <m:sup>
                                <m:r>
                                  <a:rPr lang="en-AU" sz="1800" b="0" i="1" smtClean="0">
                                    <a:latin typeface="Cambria Math" panose="02040503050406030204" pitchFamily="18" charset="0"/>
                                    <a:cs typeface="Times New Roman" panose="02020603050405020304" pitchFamily="18" charset="0"/>
                                  </a:rPr>
                                  <m:t>𝑘</m:t>
                                </m:r>
                              </m:sup>
                            </m:sSup>
                            <m:r>
                              <a:rPr lang="en-AU" sz="1800" b="0" i="1" smtClean="0">
                                <a:latin typeface="Cambria Math" panose="02040503050406030204" pitchFamily="18" charset="0"/>
                                <a:cs typeface="Times New Roman" panose="02020603050405020304" pitchFamily="18" charset="0"/>
                              </a:rPr>
                              <m:t>)</m:t>
                            </m:r>
                            <m:r>
                              <a:rPr lang="en-AU" sz="18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AU" sz="1800" i="1">
                                    <a:latin typeface="Cambria Math" panose="02040503050406030204" pitchFamily="18" charset="0"/>
                                    <a:ea typeface="Times New Roman" panose="02020603050405020304" pitchFamily="18" charset="0"/>
                                    <a:cs typeface="Times New Roman" panose="02020603050405020304" pitchFamily="18" charset="0"/>
                                  </a:rPr>
                                </m:ctrlPr>
                              </m:sSubPr>
                              <m:e>
                                <m:r>
                                  <a:rPr lang="en-AU" sz="1800" i="1">
                                    <a:latin typeface="Cambria Math" panose="02040503050406030204" pitchFamily="18" charset="0"/>
                                    <a:ea typeface="Times New Roman" panose="02020603050405020304" pitchFamily="18" charset="0"/>
                                    <a:cs typeface="Times New Roman" panose="02020603050405020304" pitchFamily="18" charset="0"/>
                                  </a:rPr>
                                  <m:t>𝑏</m:t>
                                </m:r>
                              </m:e>
                              <m:sub>
                                <m:r>
                                  <a:rPr lang="en-AU" sz="1800" i="1">
                                    <a:latin typeface="Cambria Math" panose="02040503050406030204" pitchFamily="18" charset="0"/>
                                    <a:ea typeface="Times New Roman" panose="02020603050405020304" pitchFamily="18" charset="0"/>
                                    <a:cs typeface="Times New Roman" panose="02020603050405020304" pitchFamily="18" charset="0"/>
                                  </a:rPr>
                                  <m:t>𝑙</m:t>
                                </m:r>
                              </m:sub>
                            </m:sSub>
                            <m:r>
                              <a:rPr lang="en-AU" sz="1800" i="1">
                                <a:latin typeface="Cambria Math" panose="02040503050406030204" pitchFamily="18" charset="0"/>
                                <a:ea typeface="Times New Roman" panose="02020603050405020304" pitchFamily="18" charset="0"/>
                                <a:cs typeface="Times New Roman" panose="02020603050405020304" pitchFamily="18" charset="0"/>
                              </a:rPr>
                              <m:t>)</m:t>
                            </m:r>
                          </m:e>
                        </m:d>
                      </m:e>
                    </m:nary>
                  </m:oMath>
                </a14:m>
                <a:endParaRPr lang="en-AU" sz="1800" b="0" dirty="0"/>
              </a:p>
              <a:p>
                <a:pPr lvl="2">
                  <a:buFont typeface="Courier New" panose="02070309020205020404" pitchFamily="49" charset="0"/>
                  <a:buChar char="o"/>
                </a:pPr>
                <a14:m>
                  <m:oMath xmlns:m="http://schemas.openxmlformats.org/officeDocument/2006/math">
                    <m:sSup>
                      <m:sSupPr>
                        <m:ctrlPr>
                          <a:rPr lang="en-AU" sz="1800" b="0" i="1" smtClean="0">
                            <a:latin typeface="Cambria Math" panose="02040503050406030204" pitchFamily="18" charset="0"/>
                          </a:rPr>
                        </m:ctrlPr>
                      </m:sSupPr>
                      <m:e>
                        <m:r>
                          <a:rPr lang="en-AU" sz="1800" b="0" i="1" smtClean="0">
                            <a:latin typeface="Cambria Math" panose="02040503050406030204" pitchFamily="18" charset="0"/>
                          </a:rPr>
                          <m:t>𝜆</m:t>
                        </m:r>
                      </m:e>
                      <m:sup>
                        <m:r>
                          <a:rPr lang="en-AU" sz="1800" b="0" i="1" smtClean="0">
                            <a:latin typeface="Cambria Math" panose="02040503050406030204" pitchFamily="18" charset="0"/>
                          </a:rPr>
                          <m:t>𝑘</m:t>
                        </m:r>
                        <m:r>
                          <a:rPr lang="en-AU" sz="1800" b="0" i="1" smtClean="0">
                            <a:latin typeface="Cambria Math" panose="02040503050406030204" pitchFamily="18" charset="0"/>
                          </a:rPr>
                          <m:t>+1</m:t>
                        </m:r>
                      </m:sup>
                    </m:sSup>
                    <m:r>
                      <a:rPr lang="en-AU" sz="1800" b="0" i="1" smtClean="0">
                        <a:latin typeface="Cambria Math" panose="02040503050406030204" pitchFamily="18" charset="0"/>
                      </a:rPr>
                      <m:t>=</m:t>
                    </m:r>
                    <m:sSup>
                      <m:sSupPr>
                        <m:ctrlPr>
                          <a:rPr lang="en-AU" sz="1800" b="0" i="1" smtClean="0">
                            <a:latin typeface="Cambria Math" panose="02040503050406030204" pitchFamily="18" charset="0"/>
                          </a:rPr>
                        </m:ctrlPr>
                      </m:sSupPr>
                      <m:e>
                        <m:r>
                          <a:rPr lang="en-AU" sz="1800" b="0" i="1" smtClean="0">
                            <a:latin typeface="Cambria Math" panose="02040503050406030204" pitchFamily="18" charset="0"/>
                          </a:rPr>
                          <m:t>𝜆</m:t>
                        </m:r>
                      </m:e>
                      <m:sup>
                        <m:r>
                          <a:rPr lang="en-AU" sz="1800" b="0" i="1" smtClean="0">
                            <a:latin typeface="Cambria Math" panose="02040503050406030204" pitchFamily="18" charset="0"/>
                          </a:rPr>
                          <m:t>𝑘</m:t>
                        </m:r>
                      </m:sup>
                    </m:sSup>
                    <m:r>
                      <a:rPr lang="en-AU" sz="1800" b="0" i="1" smtClean="0">
                        <a:latin typeface="Cambria Math" panose="02040503050406030204" pitchFamily="18" charset="0"/>
                      </a:rPr>
                      <m:t>+</m:t>
                    </m:r>
                    <m:r>
                      <a:rPr lang="en-AU" sz="1800" b="0" i="1" smtClean="0">
                        <a:latin typeface="Cambria Math" panose="02040503050406030204" pitchFamily="18" charset="0"/>
                      </a:rPr>
                      <m:t>𝜌</m:t>
                    </m:r>
                    <m:r>
                      <a:rPr lang="en-AU" sz="1800" b="0" i="0" smtClean="0">
                        <a:latin typeface="Cambria Math" panose="02040503050406030204" pitchFamily="18" charset="0"/>
                      </a:rPr>
                      <m:t>∗</m:t>
                    </m:r>
                    <m:nary>
                      <m:naryPr>
                        <m:chr m:val="∑"/>
                        <m:ctrlPr>
                          <a:rPr lang="en-AU" sz="1800" b="0" i="1" smtClean="0">
                            <a:latin typeface="Cambria Math" panose="02040503050406030204" pitchFamily="18" charset="0"/>
                          </a:rPr>
                        </m:ctrlPr>
                      </m:naryPr>
                      <m:sub>
                        <m:r>
                          <a:rPr lang="en-AU" sz="1800" b="0" i="1" smtClean="0">
                            <a:latin typeface="Cambria Math" panose="02040503050406030204" pitchFamily="18" charset="0"/>
                          </a:rPr>
                          <m:t>𝑙</m:t>
                        </m:r>
                        <m:r>
                          <a:rPr lang="en-AU" sz="1800" b="0" i="1" smtClean="0">
                            <a:latin typeface="Cambria Math" panose="02040503050406030204" pitchFamily="18" charset="0"/>
                          </a:rPr>
                          <m:t>=1</m:t>
                        </m:r>
                      </m:sub>
                      <m:sup>
                        <m:r>
                          <a:rPr lang="en-AU" sz="1800" b="0" i="1" smtClean="0">
                            <a:latin typeface="Cambria Math" panose="02040503050406030204" pitchFamily="18" charset="0"/>
                          </a:rPr>
                          <m:t>𝑛</m:t>
                        </m:r>
                      </m:sup>
                      <m:e>
                        <m:r>
                          <m:rPr>
                            <m:sty m:val="p"/>
                          </m:rPr>
                          <a:rPr lang="en-AU" sz="1800">
                            <a:latin typeface="Cambria Math" panose="02040503050406030204" pitchFamily="18" charset="0"/>
                            <a:ea typeface="Times New Roman" panose="02020603050405020304" pitchFamily="18" charset="0"/>
                            <a:cs typeface="Times New Roman" panose="02020603050405020304" pitchFamily="18" charset="0"/>
                          </a:rPr>
                          <m:t>max</m:t>
                        </m:r>
                        <m:r>
                          <a:rPr lang="en-AU" sz="1800" i="1">
                            <a:latin typeface="Cambria Math" panose="02040503050406030204" pitchFamily="18" charset="0"/>
                            <a:ea typeface="Times New Roman" panose="02020603050405020304" pitchFamily="18" charset="0"/>
                            <a:cs typeface="Times New Roman" panose="02020603050405020304" pitchFamily="18" charset="0"/>
                          </a:rPr>
                          <m:t>⁡(0,</m:t>
                        </m:r>
                        <m:sSub>
                          <m:sSubPr>
                            <m:ctrlPr>
                              <a:rPr lang="en-AU" sz="1800" i="1">
                                <a:latin typeface="Cambria Math" panose="02040503050406030204" pitchFamily="18" charset="0"/>
                                <a:ea typeface="Times New Roman" panose="02020603050405020304" pitchFamily="18" charset="0"/>
                                <a:cs typeface="Times New Roman" panose="02020603050405020304" pitchFamily="18" charset="0"/>
                              </a:rPr>
                            </m:ctrlPr>
                          </m:sSubPr>
                          <m:e>
                            <m:r>
                              <a:rPr lang="en-AU" sz="1800" i="1">
                                <a:latin typeface="Cambria Math" panose="02040503050406030204" pitchFamily="18" charset="0"/>
                                <a:ea typeface="Times New Roman" panose="02020603050405020304" pitchFamily="18" charset="0"/>
                                <a:cs typeface="Times New Roman" panose="02020603050405020304" pitchFamily="18" charset="0"/>
                              </a:rPr>
                              <m:t>𝐴</m:t>
                            </m:r>
                          </m:e>
                          <m:sub>
                            <m:r>
                              <a:rPr lang="en-AU" sz="1800" i="1">
                                <a:latin typeface="Cambria Math" panose="02040503050406030204" pitchFamily="18" charset="0"/>
                                <a:ea typeface="Times New Roman" panose="02020603050405020304" pitchFamily="18" charset="0"/>
                                <a:cs typeface="Times New Roman" panose="02020603050405020304" pitchFamily="18" charset="0"/>
                              </a:rPr>
                              <m:t>𝑙</m:t>
                            </m:r>
                          </m:sub>
                        </m:sSub>
                        <m:sSub>
                          <m:sSubPr>
                            <m:ctrlPr>
                              <a:rPr lang="en-AU" sz="1800" i="1">
                                <a:latin typeface="Cambria Math" panose="02040503050406030204" pitchFamily="18" charset="0"/>
                                <a:cs typeface="Times New Roman" panose="02020603050405020304" pitchFamily="18" charset="0"/>
                              </a:rPr>
                            </m:ctrlPr>
                          </m:sSubPr>
                          <m:e>
                            <m:acc>
                              <m:accPr>
                                <m:chr m:val="̂"/>
                                <m:ctrlPr>
                                  <a:rPr lang="en-AU" sz="1800" i="1">
                                    <a:latin typeface="Cambria Math" panose="02040503050406030204" pitchFamily="18" charset="0"/>
                                    <a:cs typeface="Times New Roman" panose="02020603050405020304" pitchFamily="18" charset="0"/>
                                  </a:rPr>
                                </m:ctrlPr>
                              </m:accPr>
                              <m:e>
                                <m:r>
                                  <a:rPr lang="en-AU" sz="1800" i="1">
                                    <a:latin typeface="Cambria Math" panose="02040503050406030204" pitchFamily="18" charset="0"/>
                                    <a:cs typeface="Times New Roman" panose="02020603050405020304" pitchFamily="18" charset="0"/>
                                  </a:rPr>
                                  <m:t>𝑦</m:t>
                                </m:r>
                              </m:e>
                            </m:acc>
                          </m:e>
                          <m:sub>
                            <m:r>
                              <a:rPr lang="en-AU" sz="1800" i="1">
                                <a:latin typeface="Cambria Math" panose="02040503050406030204" pitchFamily="18" charset="0"/>
                                <a:cs typeface="Times New Roman" panose="02020603050405020304" pitchFamily="18" charset="0"/>
                              </a:rPr>
                              <m:t>𝑙</m:t>
                            </m:r>
                          </m:sub>
                        </m:sSub>
                        <m:r>
                          <a:rPr lang="en-AU" sz="1800" i="1">
                            <a:latin typeface="Cambria Math" panose="02040503050406030204" pitchFamily="18" charset="0"/>
                            <a:cs typeface="Times New Roman" panose="02020603050405020304" pitchFamily="18" charset="0"/>
                          </a:rPr>
                          <m:t>(</m:t>
                        </m:r>
                        <m:sSup>
                          <m:sSupPr>
                            <m:ctrlPr>
                              <a:rPr lang="en-AU" sz="1800" i="1">
                                <a:latin typeface="Cambria Math" panose="02040503050406030204" pitchFamily="18" charset="0"/>
                                <a:cs typeface="Times New Roman" panose="02020603050405020304" pitchFamily="18" charset="0"/>
                              </a:rPr>
                            </m:ctrlPr>
                          </m:sSupPr>
                          <m:e>
                            <m:r>
                              <a:rPr lang="en-AU" sz="1800" i="1">
                                <a:latin typeface="Cambria Math" panose="02040503050406030204" pitchFamily="18" charset="0"/>
                                <a:cs typeface="Times New Roman" panose="02020603050405020304" pitchFamily="18" charset="0"/>
                              </a:rPr>
                              <m:t>𝑤</m:t>
                            </m:r>
                          </m:e>
                          <m:sup>
                            <m:r>
                              <a:rPr lang="en-AU" sz="1800" i="1">
                                <a:latin typeface="Cambria Math" panose="02040503050406030204" pitchFamily="18" charset="0"/>
                                <a:cs typeface="Times New Roman" panose="02020603050405020304" pitchFamily="18" charset="0"/>
                              </a:rPr>
                              <m:t>𝑘</m:t>
                            </m:r>
                            <m:r>
                              <a:rPr lang="en-AU" sz="1800" i="1">
                                <a:latin typeface="Cambria Math" panose="02040503050406030204" pitchFamily="18" charset="0"/>
                                <a:cs typeface="Times New Roman" panose="02020603050405020304" pitchFamily="18" charset="0"/>
                              </a:rPr>
                              <m:t>+1</m:t>
                            </m:r>
                          </m:sup>
                        </m:sSup>
                        <m:r>
                          <a:rPr lang="en-AU" sz="1800" i="1">
                            <a:latin typeface="Cambria Math" panose="02040503050406030204" pitchFamily="18" charset="0"/>
                            <a:cs typeface="Times New Roman" panose="02020603050405020304" pitchFamily="18" charset="0"/>
                          </a:rPr>
                          <m:t>)</m:t>
                        </m:r>
                        <m:r>
                          <a:rPr lang="en-AU" sz="18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AU" sz="1800" i="1">
                                <a:latin typeface="Cambria Math" panose="02040503050406030204" pitchFamily="18" charset="0"/>
                                <a:ea typeface="Times New Roman" panose="02020603050405020304" pitchFamily="18" charset="0"/>
                                <a:cs typeface="Times New Roman" panose="02020603050405020304" pitchFamily="18" charset="0"/>
                              </a:rPr>
                            </m:ctrlPr>
                          </m:sSubPr>
                          <m:e>
                            <m:r>
                              <a:rPr lang="en-AU" sz="1800" i="1">
                                <a:latin typeface="Cambria Math" panose="02040503050406030204" pitchFamily="18" charset="0"/>
                                <a:ea typeface="Times New Roman" panose="02020603050405020304" pitchFamily="18" charset="0"/>
                                <a:cs typeface="Times New Roman" panose="02020603050405020304" pitchFamily="18" charset="0"/>
                              </a:rPr>
                              <m:t>𝑏</m:t>
                            </m:r>
                          </m:e>
                          <m:sub>
                            <m:r>
                              <a:rPr lang="en-AU" sz="1800" i="1">
                                <a:latin typeface="Cambria Math" panose="02040503050406030204" pitchFamily="18" charset="0"/>
                                <a:ea typeface="Times New Roman" panose="02020603050405020304" pitchFamily="18" charset="0"/>
                                <a:cs typeface="Times New Roman" panose="02020603050405020304" pitchFamily="18" charset="0"/>
                              </a:rPr>
                              <m:t>𝑙</m:t>
                            </m:r>
                          </m:sub>
                        </m:sSub>
                        <m:r>
                          <a:rPr lang="en-AU" sz="1800" b="0" i="1" smtClean="0">
                            <a:latin typeface="Cambria Math" panose="02040503050406030204" pitchFamily="18" charset="0"/>
                            <a:ea typeface="Times New Roman" panose="02020603050405020304" pitchFamily="18" charset="0"/>
                            <a:cs typeface="Times New Roman" panose="02020603050405020304" pitchFamily="18" charset="0"/>
                          </a:rPr>
                          <m:t>)</m:t>
                        </m:r>
                      </m:e>
                    </m:nary>
                  </m:oMath>
                </a14:m>
                <a:endParaRPr lang="en-AU" dirty="0"/>
              </a:p>
              <a:p>
                <a14:m>
                  <m:oMath xmlns:m="http://schemas.openxmlformats.org/officeDocument/2006/math">
                    <m:r>
                      <a:rPr lang="en-AU" b="0" i="1" smtClean="0">
                        <a:latin typeface="Cambria Math" panose="02040503050406030204" pitchFamily="18" charset="0"/>
                      </a:rPr>
                      <m:t>𝜌</m:t>
                    </m:r>
                  </m:oMath>
                </a14:m>
                <a:r>
                  <a:rPr lang="en-AU" dirty="0"/>
                  <a:t> is called the Lagrangian step size, it affects how aggressively the constraints are satisfied</a:t>
                </a:r>
              </a:p>
            </p:txBody>
          </p:sp>
        </mc:Choice>
        <mc:Fallback>
          <p:sp>
            <p:nvSpPr>
              <p:cNvPr id="3" name="Content Placeholder 2">
                <a:extLst>
                  <a:ext uri="{FF2B5EF4-FFF2-40B4-BE49-F238E27FC236}">
                    <a16:creationId xmlns:a16="http://schemas.microsoft.com/office/drawing/2014/main" id="{9741C6C1-D39A-A52F-5EB9-1C7FF3CFB84C}"/>
                  </a:ext>
                </a:extLst>
              </p:cNvPr>
              <p:cNvSpPr>
                <a:spLocks noGrp="1" noRot="1" noChangeAspect="1" noMove="1" noResize="1" noEditPoints="1" noAdjustHandles="1" noChangeArrowheads="1" noChangeShapeType="1" noTextEdit="1"/>
              </p:cNvSpPr>
              <p:nvPr>
                <p:ph idx="1"/>
              </p:nvPr>
            </p:nvSpPr>
            <p:spPr>
              <a:blipFill>
                <a:blip r:embed="rId3"/>
                <a:stretch>
                  <a:fillRect l="-142" t="-942" r="-1277"/>
                </a:stretch>
              </a:blipFill>
            </p:spPr>
            <p:txBody>
              <a:bodyPr/>
              <a:lstStyle/>
              <a:p>
                <a:r>
                  <a:rPr lang="en-AU">
                    <a:noFill/>
                  </a:rPr>
                  <a:t> </a:t>
                </a:r>
              </a:p>
            </p:txBody>
          </p:sp>
        </mc:Fallback>
      </mc:AlternateContent>
    </p:spTree>
    <p:extLst>
      <p:ext uri="{BB962C8B-B14F-4D97-AF65-F5344CB8AC3E}">
        <p14:creationId xmlns:p14="http://schemas.microsoft.com/office/powerpoint/2010/main" val="4041739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BD586-CF14-9D41-6DF0-0FD6C93E11A8}"/>
              </a:ext>
            </a:extLst>
          </p:cNvPr>
          <p:cNvSpPr>
            <a:spLocks noGrp="1"/>
          </p:cNvSpPr>
          <p:nvPr>
            <p:ph type="title"/>
          </p:nvPr>
        </p:nvSpPr>
        <p:spPr/>
        <p:txBody>
          <a:bodyPr/>
          <a:lstStyle/>
          <a:p>
            <a:r>
              <a:rPr lang="en-AU" dirty="0"/>
              <a:t>The Knapsack Problem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67732C1-E1E1-D272-9317-6B80C9A32C11}"/>
                  </a:ext>
                </a:extLst>
              </p:cNvPr>
              <p:cNvSpPr>
                <a:spLocks noGrp="1"/>
              </p:cNvSpPr>
              <p:nvPr>
                <p:ph idx="1"/>
              </p:nvPr>
            </p:nvSpPr>
            <p:spPr>
              <a:xfrm>
                <a:off x="677334" y="2160589"/>
                <a:ext cx="8596668" cy="4494854"/>
              </a:xfrm>
            </p:spPr>
            <p:txBody>
              <a:bodyPr>
                <a:normAutofit/>
              </a:bodyPr>
              <a:lstStyle/>
              <a:p>
                <a:r>
                  <a:rPr lang="en-AU" dirty="0"/>
                  <a:t>We have </a:t>
                </a:r>
                <a14:m>
                  <m:oMath xmlns:m="http://schemas.openxmlformats.org/officeDocument/2006/math">
                    <m:r>
                      <a:rPr lang="en-AU" b="0" i="1" smtClean="0"/>
                      <m:t>𝑛</m:t>
                    </m:r>
                  </m:oMath>
                </a14:m>
                <a:r>
                  <a:rPr lang="en-AU" dirty="0"/>
                  <a:t> items, each with weight </a:t>
                </a:r>
                <a14:m>
                  <m:oMath xmlns:m="http://schemas.openxmlformats.org/officeDocument/2006/math">
                    <m:sSub>
                      <m:sSubPr>
                        <m:ctrlPr>
                          <a:rPr lang="en-AU" b="0" i="1" smtClean="0"/>
                        </m:ctrlPr>
                      </m:sSubPr>
                      <m:e>
                        <m:r>
                          <a:rPr lang="en-AU" b="0" i="1" smtClean="0"/>
                          <m:t>𝑤</m:t>
                        </m:r>
                      </m:e>
                      <m:sub>
                        <m:r>
                          <a:rPr lang="en-AU" b="0" i="1" smtClean="0"/>
                          <m:t>𝑖</m:t>
                        </m:r>
                      </m:sub>
                    </m:sSub>
                  </m:oMath>
                </a14:m>
                <a:r>
                  <a:rPr lang="en-AU" b="0" dirty="0"/>
                  <a:t> and value </a:t>
                </a:r>
                <a14:m>
                  <m:oMath xmlns:m="http://schemas.openxmlformats.org/officeDocument/2006/math">
                    <m:sSub>
                      <m:sSubPr>
                        <m:ctrlPr>
                          <a:rPr lang="en-AU" b="0" i="1" smtClean="0"/>
                        </m:ctrlPr>
                      </m:sSubPr>
                      <m:e>
                        <m:r>
                          <a:rPr lang="en-AU" b="0" i="1" smtClean="0"/>
                          <m:t>𝑣</m:t>
                        </m:r>
                      </m:e>
                      <m:sub>
                        <m:r>
                          <a:rPr lang="en-AU" b="0" i="1" smtClean="0"/>
                          <m:t>𝑖</m:t>
                        </m:r>
                      </m:sub>
                    </m:sSub>
                    <m:r>
                      <a:rPr lang="en-AU" b="0" i="0" smtClean="0"/>
                      <m:t>.</m:t>
                    </m:r>
                  </m:oMath>
                </a14:m>
                <a:r>
                  <a:rPr lang="en-AU" b="0" dirty="0"/>
                  <a:t> The goal is to select a subset of items which maximises the total value, without the total weight exceeding some capacity </a:t>
                </a:r>
                <a14:m>
                  <m:oMath xmlns:m="http://schemas.openxmlformats.org/officeDocument/2006/math">
                    <m:r>
                      <a:rPr lang="en-AU" b="0" i="1" smtClean="0"/>
                      <m:t>𝑊</m:t>
                    </m:r>
                  </m:oMath>
                </a14:m>
                <a:r>
                  <a:rPr lang="en-AU" b="0" dirty="0"/>
                  <a:t>. </a:t>
                </a:r>
                <a:endParaRPr lang="en-AU" i="1" dirty="0"/>
              </a:p>
              <a:p>
                <a:pPr marL="0" indent="0" algn="ctr">
                  <a:buNone/>
                </a:pPr>
                <a14:m>
                  <m:oMathPara xmlns:m="http://schemas.openxmlformats.org/officeDocument/2006/math">
                    <m:oMathParaPr>
                      <m:jc m:val="centerGroup"/>
                    </m:oMathParaPr>
                    <m:oMath xmlns:m="http://schemas.openxmlformats.org/officeDocument/2006/math">
                      <m:sSup>
                        <m:sSupPr>
                          <m:ctrlPr>
                            <a:rPr lang="en-AU" b="0" i="1" smtClean="0">
                              <a:latin typeface="Cambria Math" panose="02040503050406030204" pitchFamily="18" charset="0"/>
                            </a:rPr>
                          </m:ctrlPr>
                        </m:sSupPr>
                        <m:e>
                          <m:r>
                            <a:rPr lang="en-AU" b="0" i="1" smtClean="0">
                              <a:latin typeface="Cambria Math" panose="02040503050406030204" pitchFamily="18" charset="0"/>
                            </a:rPr>
                            <m:t>𝑥</m:t>
                          </m:r>
                        </m:e>
                        <m:sup>
                          <m:r>
                            <a:rPr lang="en-AU" b="0" i="1" smtClean="0">
                              <a:latin typeface="Cambria Math" panose="02040503050406030204" pitchFamily="18" charset="0"/>
                            </a:rPr>
                            <m:t>∗</m:t>
                          </m:r>
                        </m:sup>
                      </m:sSup>
                      <m:r>
                        <a:rPr lang="en-AU" b="0" i="1" smtClean="0">
                          <a:latin typeface="Cambria Math" panose="02040503050406030204" pitchFamily="18" charset="0"/>
                        </a:rPr>
                        <m:t>=</m:t>
                      </m:r>
                      <m:limLow>
                        <m:limLowPr>
                          <m:ctrlPr>
                            <a:rPr lang="en-AU" i="1">
                              <a:latin typeface="Cambria Math" panose="02040503050406030204" pitchFamily="18" charset="0"/>
                            </a:rPr>
                          </m:ctrlPr>
                        </m:limLowPr>
                        <m:e>
                          <m:r>
                            <m:rPr>
                              <m:sty m:val="p"/>
                            </m:rPr>
                            <a:rPr lang="en-AU" b="0" i="0" smtClean="0">
                              <a:latin typeface="Cambria Math" panose="02040503050406030204" pitchFamily="18" charset="0"/>
                            </a:rPr>
                            <m:t>argmax</m:t>
                          </m:r>
                        </m:e>
                        <m:lim>
                          <m:r>
                            <m:rPr>
                              <m:sty m:val="p"/>
                            </m:rPr>
                            <a:rPr lang="en-AU">
                              <a:latin typeface="Cambria Math" panose="02040503050406030204" pitchFamily="18" charset="0"/>
                            </a:rPr>
                            <m:t>x</m:t>
                          </m:r>
                        </m:lim>
                      </m:limLow>
                      <m:r>
                        <a:rPr lang="en-AU" b="0" i="1" smtClean="0">
                          <a:latin typeface="Cambria Math" panose="02040503050406030204" pitchFamily="18" charset="0"/>
                        </a:rPr>
                        <m:t> </m:t>
                      </m:r>
                      <m:nary>
                        <m:naryPr>
                          <m:chr m:val="∑"/>
                          <m:ctrlPr>
                            <a:rPr lang="en-AU" b="0" i="1" smtClean="0">
                              <a:latin typeface="Cambria Math" panose="02040503050406030204" pitchFamily="18" charset="0"/>
                            </a:rPr>
                          </m:ctrlPr>
                        </m:naryPr>
                        <m:sub>
                          <m:r>
                            <m:rPr>
                              <m:brk m:alnAt="23"/>
                            </m:rPr>
                            <a:rPr lang="en-AU" b="0" i="1" smtClean="0">
                              <a:latin typeface="Cambria Math" panose="02040503050406030204" pitchFamily="18" charset="0"/>
                            </a:rPr>
                            <m:t>𝑖</m:t>
                          </m:r>
                          <m:r>
                            <a:rPr lang="en-AU" b="0" i="1" smtClean="0">
                              <a:latin typeface="Cambria Math" panose="02040503050406030204" pitchFamily="18" charset="0"/>
                            </a:rPr>
                            <m:t>=1</m:t>
                          </m:r>
                        </m:sub>
                        <m:sup>
                          <m:r>
                            <a:rPr lang="en-AU" b="0" i="1" smtClean="0">
                              <a:latin typeface="Cambria Math" panose="02040503050406030204" pitchFamily="18" charset="0"/>
                            </a:rPr>
                            <m:t>𝑛</m:t>
                          </m:r>
                        </m:sup>
                        <m:e>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𝑖</m:t>
                              </m:r>
                            </m:sub>
                          </m:sSub>
                          <m:sSub>
                            <m:sSubPr>
                              <m:ctrlPr>
                                <a:rPr lang="en-AU" b="0" i="1" smtClean="0">
                                  <a:latin typeface="Cambria Math" panose="02040503050406030204" pitchFamily="18" charset="0"/>
                                </a:rPr>
                              </m:ctrlPr>
                            </m:sSubPr>
                            <m:e>
                              <m:r>
                                <a:rPr lang="en-AU" b="0" i="1" smtClean="0">
                                  <a:latin typeface="Cambria Math" panose="02040503050406030204" pitchFamily="18" charset="0"/>
                                </a:rPr>
                                <m:t>𝑣</m:t>
                              </m:r>
                            </m:e>
                            <m:sub>
                              <m:r>
                                <a:rPr lang="en-AU" b="0" i="1" smtClean="0">
                                  <a:latin typeface="Cambria Math" panose="02040503050406030204" pitchFamily="18" charset="0"/>
                                </a:rPr>
                                <m:t>𝑖</m:t>
                              </m:r>
                            </m:sub>
                          </m:sSub>
                        </m:e>
                      </m:nary>
                    </m:oMath>
                  </m:oMathPara>
                </a14:m>
                <a:endParaRPr lang="en-AU" b="0" dirty="0"/>
              </a:p>
              <a:p>
                <a:pPr marL="0" indent="0" algn="ctr">
                  <a:buNone/>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𝑠</m:t>
                      </m:r>
                      <m:r>
                        <a:rPr lang="en-AU" b="0" i="1" smtClean="0">
                          <a:latin typeface="Cambria Math" panose="02040503050406030204" pitchFamily="18" charset="0"/>
                        </a:rPr>
                        <m:t>.</m:t>
                      </m:r>
                      <m:r>
                        <a:rPr lang="en-AU" b="0" i="1" smtClean="0">
                          <a:latin typeface="Cambria Math" panose="02040503050406030204" pitchFamily="18" charset="0"/>
                        </a:rPr>
                        <m:t>𝑡</m:t>
                      </m:r>
                      <m:r>
                        <a:rPr lang="en-AU" b="0" i="1" smtClean="0">
                          <a:latin typeface="Cambria Math" panose="02040503050406030204" pitchFamily="18" charset="0"/>
                        </a:rPr>
                        <m:t>. </m:t>
                      </m:r>
                      <m:nary>
                        <m:naryPr>
                          <m:chr m:val="∑"/>
                          <m:ctrlPr>
                            <a:rPr lang="en-AU" b="0" i="1" smtClean="0">
                              <a:latin typeface="Cambria Math" panose="02040503050406030204" pitchFamily="18" charset="0"/>
                            </a:rPr>
                          </m:ctrlPr>
                        </m:naryPr>
                        <m:sub>
                          <m:r>
                            <m:rPr>
                              <m:brk m:alnAt="23"/>
                            </m:rPr>
                            <a:rPr lang="en-AU" b="0" i="1" smtClean="0">
                              <a:latin typeface="Cambria Math" panose="02040503050406030204" pitchFamily="18" charset="0"/>
                            </a:rPr>
                            <m:t>𝑖</m:t>
                          </m:r>
                          <m:r>
                            <a:rPr lang="en-AU" b="0" i="1" smtClean="0">
                              <a:latin typeface="Cambria Math" panose="02040503050406030204" pitchFamily="18" charset="0"/>
                            </a:rPr>
                            <m:t>=1</m:t>
                          </m:r>
                        </m:sub>
                        <m:sup>
                          <m:r>
                            <a:rPr lang="en-AU" b="0" i="1" smtClean="0">
                              <a:latin typeface="Cambria Math" panose="02040503050406030204" pitchFamily="18" charset="0"/>
                            </a:rPr>
                            <m:t>𝑛</m:t>
                          </m:r>
                        </m:sup>
                        <m:e>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𝑖</m:t>
                              </m:r>
                            </m:sub>
                          </m:sSub>
                          <m:sSub>
                            <m:sSubPr>
                              <m:ctrlPr>
                                <a:rPr lang="en-AU" b="0" i="1" smtClean="0">
                                  <a:latin typeface="Cambria Math" panose="02040503050406030204" pitchFamily="18" charset="0"/>
                                </a:rPr>
                              </m:ctrlPr>
                            </m:sSubPr>
                            <m:e>
                              <m:r>
                                <a:rPr lang="en-AU" b="0" i="1" smtClean="0">
                                  <a:latin typeface="Cambria Math" panose="02040503050406030204" pitchFamily="18" charset="0"/>
                                </a:rPr>
                                <m:t>𝑤</m:t>
                              </m:r>
                            </m:e>
                            <m:sub>
                              <m:r>
                                <a:rPr lang="en-AU" b="0" i="1" smtClean="0">
                                  <a:latin typeface="Cambria Math" panose="02040503050406030204" pitchFamily="18" charset="0"/>
                                </a:rPr>
                                <m:t>𝑖</m:t>
                              </m:r>
                            </m:sub>
                          </m:sSub>
                          <m:r>
                            <a:rPr lang="en-AU" b="0" i="1" smtClean="0">
                              <a:latin typeface="Cambria Math" panose="02040503050406030204" pitchFamily="18" charset="0"/>
                            </a:rPr>
                            <m:t>≤</m:t>
                          </m:r>
                          <m:r>
                            <a:rPr lang="en-AU" b="0" i="1" smtClean="0">
                              <a:latin typeface="Cambria Math" panose="02040503050406030204" pitchFamily="18" charset="0"/>
                            </a:rPr>
                            <m:t>𝑊</m:t>
                          </m:r>
                        </m:e>
                      </m:nary>
                    </m:oMath>
                  </m:oMathPara>
                </a14:m>
                <a:endParaRPr lang="en-AU" b="0" dirty="0"/>
              </a:p>
              <a:p>
                <a:pPr marL="0" indent="0" algn="ctr">
                  <a:buNone/>
                </a:pPr>
                <a14:m>
                  <m:oMathPara xmlns:m="http://schemas.openxmlformats.org/officeDocument/2006/math">
                    <m:oMathParaPr>
                      <m:jc m:val="centerGroup"/>
                    </m:oMathParaPr>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𝑖</m:t>
                          </m:r>
                        </m:sub>
                      </m:sSub>
                      <m:r>
                        <a:rPr lang="en-AU" b="0" i="1" smtClean="0">
                          <a:latin typeface="Cambria Math" panose="02040503050406030204" pitchFamily="18" charset="0"/>
                        </a:rPr>
                        <m:t>∈</m:t>
                      </m:r>
                      <m:d>
                        <m:dPr>
                          <m:begChr m:val="{"/>
                          <m:endChr m:val="}"/>
                          <m:ctrlPr>
                            <a:rPr lang="en-AU" b="0" i="1" smtClean="0">
                              <a:latin typeface="Cambria Math" panose="02040503050406030204" pitchFamily="18" charset="0"/>
                            </a:rPr>
                          </m:ctrlPr>
                        </m:dPr>
                        <m:e>
                          <m:r>
                            <a:rPr lang="en-AU" b="0" i="1" smtClean="0">
                              <a:latin typeface="Cambria Math" panose="02040503050406030204" pitchFamily="18" charset="0"/>
                            </a:rPr>
                            <m:t>0,1</m:t>
                          </m:r>
                        </m:e>
                      </m:d>
                      <m:r>
                        <a:rPr lang="en-AU" b="0" i="1" smtClean="0">
                          <a:latin typeface="Cambria Math" panose="02040503050406030204" pitchFamily="18" charset="0"/>
                        </a:rPr>
                        <m:t>,  </m:t>
                      </m:r>
                      <m:r>
                        <a:rPr lang="en-AU" b="0" i="1" smtClean="0">
                          <a:latin typeface="Cambria Math" panose="02040503050406030204" pitchFamily="18" charset="0"/>
                        </a:rPr>
                        <m:t>𝑖</m:t>
                      </m:r>
                      <m:r>
                        <a:rPr lang="en-AU" b="0" i="1" smtClean="0">
                          <a:latin typeface="Cambria Math" panose="02040503050406030204" pitchFamily="18" charset="0"/>
                        </a:rPr>
                        <m:t>=1,…,</m:t>
                      </m:r>
                      <m:r>
                        <a:rPr lang="en-AU" b="0" i="1" smtClean="0">
                          <a:latin typeface="Cambria Math" panose="02040503050406030204" pitchFamily="18" charset="0"/>
                        </a:rPr>
                        <m:t>𝑛</m:t>
                      </m:r>
                    </m:oMath>
                  </m:oMathPara>
                </a14:m>
                <a:endParaRPr lang="en-AU" b="0" dirty="0"/>
              </a:p>
              <a:p>
                <a:r>
                  <a:rPr lang="en-AU" dirty="0"/>
                  <a:t>Appears in problems relating to allocation of resources and as a subproblem in other more complicated problems</a:t>
                </a:r>
                <a:endParaRPr lang="en-AU" b="0" dirty="0"/>
              </a:p>
              <a:p>
                <a:endParaRPr lang="en-AU" b="0" dirty="0"/>
              </a:p>
              <a:p>
                <a:pPr marL="0" indent="0" algn="ctr">
                  <a:buNone/>
                </a:pPr>
                <a:endParaRPr lang="en-AU" dirty="0"/>
              </a:p>
            </p:txBody>
          </p:sp>
        </mc:Choice>
        <mc:Fallback>
          <p:sp>
            <p:nvSpPr>
              <p:cNvPr id="3" name="Content Placeholder 2">
                <a:extLst>
                  <a:ext uri="{FF2B5EF4-FFF2-40B4-BE49-F238E27FC236}">
                    <a16:creationId xmlns:a16="http://schemas.microsoft.com/office/drawing/2014/main" id="{167732C1-E1E1-D272-9317-6B80C9A32C11}"/>
                  </a:ext>
                </a:extLst>
              </p:cNvPr>
              <p:cNvSpPr>
                <a:spLocks noGrp="1" noRot="1" noChangeAspect="1" noMove="1" noResize="1" noEditPoints="1" noAdjustHandles="1" noChangeArrowheads="1" noChangeShapeType="1" noTextEdit="1"/>
              </p:cNvSpPr>
              <p:nvPr>
                <p:ph idx="1"/>
              </p:nvPr>
            </p:nvSpPr>
            <p:spPr>
              <a:xfrm>
                <a:off x="677334" y="2160589"/>
                <a:ext cx="8596668" cy="4494854"/>
              </a:xfrm>
              <a:blipFill>
                <a:blip r:embed="rId3"/>
                <a:stretch>
                  <a:fillRect l="-142" t="-813" r="-1277"/>
                </a:stretch>
              </a:blipFill>
            </p:spPr>
            <p:txBody>
              <a:bodyPr/>
              <a:lstStyle/>
              <a:p>
                <a:r>
                  <a:rPr lang="en-AU">
                    <a:noFill/>
                  </a:rPr>
                  <a:t> </a:t>
                </a:r>
              </a:p>
            </p:txBody>
          </p:sp>
        </mc:Fallback>
      </mc:AlternateContent>
    </p:spTree>
    <p:extLst>
      <p:ext uri="{BB962C8B-B14F-4D97-AF65-F5344CB8AC3E}">
        <p14:creationId xmlns:p14="http://schemas.microsoft.com/office/powerpoint/2010/main" val="188646530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9683</TotalTime>
  <Words>4924</Words>
  <Application>Microsoft Office PowerPoint</Application>
  <PresentationFormat>Widescreen</PresentationFormat>
  <Paragraphs>294</Paragraphs>
  <Slides>17</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Cambria Math</vt:lpstr>
      <vt:lpstr>Courier New</vt:lpstr>
      <vt:lpstr>Trebuchet MS</vt:lpstr>
      <vt:lpstr>Wingdings</vt:lpstr>
      <vt:lpstr>Wingdings 3</vt:lpstr>
      <vt:lpstr>Facet</vt:lpstr>
      <vt:lpstr>Predicting the Solutions of Optimisation Models with Machine Learning</vt:lpstr>
      <vt:lpstr>Mathematical Optimisation</vt:lpstr>
      <vt:lpstr>Integer Programming</vt:lpstr>
      <vt:lpstr>Machine Learning (Supervised Learning)</vt:lpstr>
      <vt:lpstr>Machine Learning for Constrained Optimisation</vt:lpstr>
      <vt:lpstr>Lagrangian Relaxation</vt:lpstr>
      <vt:lpstr>The Lagrangian Dual Framework</vt:lpstr>
      <vt:lpstr>The Lagrangian Dual Framework (LDF)</vt:lpstr>
      <vt:lpstr>The Knapsack Problem</vt:lpstr>
      <vt:lpstr>Predicting Knapsack Solutions with Neural Networks and the LDF</vt:lpstr>
      <vt:lpstr>Output Decoding</vt:lpstr>
      <vt:lpstr>Instance Generation</vt:lpstr>
      <vt:lpstr>LDF Formulation</vt:lpstr>
      <vt:lpstr>Model Validation</vt:lpstr>
      <vt:lpstr>Results</vt:lpstr>
      <vt:lpstr>Computation Times</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Solutions of Optimisation Models with Machine Learning</dc:title>
  <dc:creator>Mitchell Keegan</dc:creator>
  <cp:lastModifiedBy>Mitchell Keegan</cp:lastModifiedBy>
  <cp:revision>38</cp:revision>
  <dcterms:created xsi:type="dcterms:W3CDTF">2023-09-28T06:19:11Z</dcterms:created>
  <dcterms:modified xsi:type="dcterms:W3CDTF">2023-10-04T23:42:18Z</dcterms:modified>
</cp:coreProperties>
</file>