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716"/>
    <a:srgbClr val="6D0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3477" y="1122363"/>
            <a:ext cx="5724939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3477" y="3602038"/>
            <a:ext cx="572493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6D0C2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798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3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3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48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48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3888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45336"/>
            <a:ext cx="1243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5/31/22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0" y="6145336"/>
            <a:ext cx="1597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60258" y="6145336"/>
            <a:ext cx="4935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tx1">
                    <a:lumMod val="50000"/>
                    <a:lumOff val="50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tchellramsey/springboard_case_studies/tree/main/data_story_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tooltip="Click for more PPT templates!"/>
            <a:extLst>
              <a:ext uri="{FF2B5EF4-FFF2-40B4-BE49-F238E27FC236}">
                <a16:creationId xmlns:a16="http://schemas.microsoft.com/office/drawing/2014/main" id="{A0A8E141-278A-B94D-9F64-42EC18251494}"/>
              </a:ext>
            </a:extLst>
          </p:cNvPr>
          <p:cNvSpPr/>
          <p:nvPr/>
        </p:nvSpPr>
        <p:spPr>
          <a:xfrm>
            <a:off x="0" y="278295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7705" y="1122363"/>
            <a:ext cx="6029738" cy="2387600"/>
          </a:xfrm>
        </p:spPr>
        <p:txBody>
          <a:bodyPr/>
          <a:lstStyle/>
          <a:p>
            <a:r>
              <a:rPr lang="en-US" dirty="0"/>
              <a:t>An Analysis on MCU Movies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rgbClr val="F017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6A35-130E-A217-E2A1-F264E7AA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Standings – The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C049B-08B3-E61E-9669-64FEDEE63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756" y="1825625"/>
            <a:ext cx="5873044" cy="391399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dirty="0"/>
              <a:t> Iron Man 2 - </a:t>
            </a:r>
            <a:r>
              <a:rPr lang="en-US" b="1" dirty="0"/>
              <a:t> 17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 Thor: </a:t>
            </a:r>
            <a:r>
              <a:rPr lang="en-US" dirty="0" err="1"/>
              <a:t>Ragnarok</a:t>
            </a:r>
            <a:r>
              <a:rPr lang="en-US" dirty="0"/>
              <a:t> – </a:t>
            </a:r>
            <a:r>
              <a:rPr lang="en-US" b="1" dirty="0"/>
              <a:t>16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 Spider-Man: Homecoming – </a:t>
            </a:r>
            <a:r>
              <a:rPr lang="en-US" b="1" dirty="0"/>
              <a:t>15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 Iron Man – </a:t>
            </a:r>
            <a:r>
              <a:rPr lang="en-US" b="1" dirty="0"/>
              <a:t>14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 Captain America: WS – </a:t>
            </a:r>
            <a:r>
              <a:rPr lang="en-US" b="1" dirty="0"/>
              <a:t>13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 Guardians of the Galaxy – </a:t>
            </a:r>
            <a:r>
              <a:rPr lang="en-US" b="1" dirty="0"/>
              <a:t>12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 Spider-Man: FFH - </a:t>
            </a:r>
            <a:r>
              <a:rPr lang="en-US" b="1" dirty="0"/>
              <a:t>11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 Thor: The Dark World - </a:t>
            </a:r>
            <a:r>
              <a:rPr lang="en-US" b="1" dirty="0"/>
              <a:t>10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D4DB0-DFDD-1828-3A6F-85497461C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391399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Doctor Strange – </a:t>
            </a:r>
            <a:r>
              <a:rPr lang="en-US" b="1" dirty="0"/>
              <a:t>9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Black Widow – </a:t>
            </a:r>
            <a:r>
              <a:rPr lang="en-US" b="1" dirty="0"/>
              <a:t>8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Ant-Man and the Wasp – </a:t>
            </a:r>
            <a:r>
              <a:rPr lang="en-US" b="1" dirty="0"/>
              <a:t>7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Shang-Chi and TLOTR – </a:t>
            </a:r>
            <a:r>
              <a:rPr lang="en-US" b="1" dirty="0"/>
              <a:t>6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Eternals – </a:t>
            </a:r>
            <a:r>
              <a:rPr lang="en-US" b="1" dirty="0"/>
              <a:t>5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Thor – </a:t>
            </a:r>
            <a:r>
              <a:rPr lang="en-US" b="1" dirty="0"/>
              <a:t>4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Captain America: TFA – </a:t>
            </a:r>
            <a:r>
              <a:rPr lang="en-US" b="1" dirty="0"/>
              <a:t>3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Ant-Man – </a:t>
            </a:r>
            <a:r>
              <a:rPr lang="en-US" b="1" dirty="0"/>
              <a:t>2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The Incredible Hulk - </a:t>
            </a:r>
            <a:r>
              <a:rPr lang="en-US" b="1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3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44439A-13CA-35FD-B4D7-A9EE07C9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Worldwide Box Office Income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A0BF2-5AAD-B2C3-D8DE-001CD1391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5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40EC8C6-4456-BEF4-E021-05D24756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C51075-BA48-06B2-AF1A-77A33439C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71" y="363043"/>
            <a:ext cx="11447857" cy="5909771"/>
          </a:xfrm>
        </p:spPr>
      </p:pic>
    </p:spTree>
    <p:extLst>
      <p:ext uri="{BB962C8B-B14F-4D97-AF65-F5344CB8AC3E}">
        <p14:creationId xmlns:p14="http://schemas.microsoft.com/office/powerpoint/2010/main" val="2473289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A9122-41D2-85DF-B64D-026F469D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Standings – Top 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06B32B-852A-CC4D-DBE0-3C688EB6D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22" y="1825625"/>
            <a:ext cx="5940778" cy="391399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Avengers: End Game - </a:t>
            </a:r>
            <a:r>
              <a:rPr lang="en-US" b="1" dirty="0"/>
              <a:t> 54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Avengers: Infinity War – </a:t>
            </a:r>
            <a:r>
              <a:rPr lang="en-US" b="1" dirty="0"/>
              <a:t>51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Spider-Man: No Way Home – </a:t>
            </a:r>
            <a:r>
              <a:rPr lang="en-US" b="1" dirty="0"/>
              <a:t>51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Avengers – </a:t>
            </a:r>
            <a:r>
              <a:rPr lang="en-US" b="1" dirty="0"/>
              <a:t>48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Avengers: Age of Ultron - </a:t>
            </a:r>
            <a:r>
              <a:rPr lang="en-US" b="1" dirty="0"/>
              <a:t>45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B157F-B815-497A-5D8F-E923E4F60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940777" cy="3913993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Black Panther – </a:t>
            </a:r>
            <a:r>
              <a:rPr lang="en-US" b="1" dirty="0"/>
              <a:t>45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Iron Man 3 – </a:t>
            </a:r>
            <a:r>
              <a:rPr lang="en-US" b="1" dirty="0"/>
              <a:t>41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Captain America: Civil War – </a:t>
            </a:r>
            <a:r>
              <a:rPr lang="en-US" b="1" dirty="0"/>
              <a:t>41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Captain Marvel – </a:t>
            </a:r>
            <a:r>
              <a:rPr lang="en-US" b="1" dirty="0"/>
              <a:t>37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 Guardians of the Galaxy 2 - </a:t>
            </a:r>
            <a:r>
              <a:rPr lang="en-US" b="1" dirty="0"/>
              <a:t>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0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44439A-13CA-35FD-B4D7-A9EE07C9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Net Profit Income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A0BF2-5AAD-B2C3-D8DE-001CD1391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31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40EC8C6-4456-BEF4-E021-05D24756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923B6D-B6D3-53D3-DF9D-ECEDE6A11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5" y="349957"/>
            <a:ext cx="11896075" cy="6141156"/>
          </a:xfrm>
        </p:spPr>
      </p:pic>
    </p:spTree>
    <p:extLst>
      <p:ext uri="{BB962C8B-B14F-4D97-AF65-F5344CB8AC3E}">
        <p14:creationId xmlns:p14="http://schemas.microsoft.com/office/powerpoint/2010/main" val="2628830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A9122-41D2-85DF-B64D-026F469D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Standings – Top 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06B32B-852A-CC4D-DBE0-3C688EB6D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22" y="1825625"/>
            <a:ext cx="5940778" cy="391399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Avengers: End Game - </a:t>
            </a:r>
            <a:r>
              <a:rPr lang="en-US" b="1" dirty="0"/>
              <a:t> 81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Avengers: Infinity War – </a:t>
            </a:r>
            <a:r>
              <a:rPr lang="en-US" b="1" dirty="0"/>
              <a:t>77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Spider-Man: No Way Home – </a:t>
            </a:r>
            <a:r>
              <a:rPr lang="en-US" b="1" dirty="0"/>
              <a:t>76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Avengers – </a:t>
            </a:r>
            <a:r>
              <a:rPr lang="en-US" b="1" dirty="0"/>
              <a:t>72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Black Panther - </a:t>
            </a:r>
            <a:r>
              <a:rPr lang="en-US" b="1" dirty="0"/>
              <a:t>68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B157F-B815-497A-5D8F-E923E4F60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940777" cy="3913993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Avengers: Age of Ultron – </a:t>
            </a:r>
            <a:r>
              <a:rPr lang="en-US" b="1" dirty="0"/>
              <a:t>67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Iron Man 3 – </a:t>
            </a:r>
            <a:r>
              <a:rPr lang="en-US" b="1" dirty="0"/>
              <a:t>62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Captain America: Civil War – </a:t>
            </a:r>
            <a:r>
              <a:rPr lang="en-US" b="1" dirty="0"/>
              <a:t>59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Captain Marvel – </a:t>
            </a:r>
            <a:r>
              <a:rPr lang="en-US" b="1" dirty="0"/>
              <a:t>56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 Spider-Man: FFH - </a:t>
            </a:r>
            <a:r>
              <a:rPr lang="en-US" b="1" dirty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60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6A35-130E-A217-E2A1-F264E7AA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Standings – The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C049B-08B3-E61E-9669-64FEDEE63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756" y="1825625"/>
            <a:ext cx="5873044" cy="391399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dirty="0"/>
              <a:t> Guardians of the Galaxy 2 - </a:t>
            </a:r>
            <a:r>
              <a:rPr lang="en-US" b="1" dirty="0"/>
              <a:t> 49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 Spider-Man: Homecoming – </a:t>
            </a:r>
            <a:r>
              <a:rPr lang="en-US" b="1" dirty="0"/>
              <a:t>49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 Thor: </a:t>
            </a:r>
            <a:r>
              <a:rPr lang="en-US" dirty="0" err="1"/>
              <a:t>Ragnarok</a:t>
            </a:r>
            <a:r>
              <a:rPr lang="en-US" dirty="0"/>
              <a:t> – </a:t>
            </a:r>
            <a:r>
              <a:rPr lang="en-US" b="1" dirty="0"/>
              <a:t>47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 Guardians of the Galaxy – </a:t>
            </a:r>
            <a:r>
              <a:rPr lang="en-US" b="1" dirty="0"/>
              <a:t>40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 Captain America: WS – </a:t>
            </a:r>
            <a:r>
              <a:rPr lang="en-US" b="1" dirty="0"/>
              <a:t>39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 Iron Man 2 – </a:t>
            </a:r>
            <a:r>
              <a:rPr lang="en-US" b="1" dirty="0"/>
              <a:t>35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 Doctor Strange - </a:t>
            </a:r>
            <a:r>
              <a:rPr lang="en-US" b="1" dirty="0"/>
              <a:t>33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 Thor: The Dark World - </a:t>
            </a:r>
            <a:r>
              <a:rPr lang="en-US" b="1" dirty="0"/>
              <a:t>32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D4DB0-DFDD-1828-3A6F-85497461C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391399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Iron Man – </a:t>
            </a:r>
            <a:r>
              <a:rPr lang="en-US" b="1" dirty="0"/>
              <a:t>30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Ant-Man and the Wasp – </a:t>
            </a:r>
            <a:r>
              <a:rPr lang="en-US" b="1" dirty="0"/>
              <a:t>27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Thor – </a:t>
            </a:r>
            <a:r>
              <a:rPr lang="en-US" b="1" dirty="0"/>
              <a:t>16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Ant-Man – </a:t>
            </a:r>
            <a:r>
              <a:rPr lang="en-US" b="1" dirty="0"/>
              <a:t>16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Shang-Chi and TLOTTR – </a:t>
            </a:r>
            <a:r>
              <a:rPr lang="en-US" b="1" dirty="0"/>
              <a:t>16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Black Widow – </a:t>
            </a:r>
            <a:r>
              <a:rPr lang="en-US" b="1" dirty="0"/>
              <a:t>13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Eternals – </a:t>
            </a:r>
            <a:r>
              <a:rPr lang="en-US" b="1" dirty="0"/>
              <a:t>12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Captain America: TFA – </a:t>
            </a:r>
            <a:r>
              <a:rPr lang="en-US" b="1" dirty="0"/>
              <a:t>9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The Incredible Hulk - </a:t>
            </a:r>
            <a:r>
              <a:rPr lang="en-US" b="1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95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44439A-13CA-35FD-B4D7-A9EE07C9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Critic Rating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A0BF2-5AAD-B2C3-D8DE-001CD1391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50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40EC8C6-4456-BEF4-E021-05D24756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E388B-18B5-7A4A-7F0F-C16A49FFD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83" y="519289"/>
            <a:ext cx="11861059" cy="5546790"/>
          </a:xfrm>
        </p:spPr>
      </p:pic>
    </p:spTree>
    <p:extLst>
      <p:ext uri="{BB962C8B-B14F-4D97-AF65-F5344CB8AC3E}">
        <p14:creationId xmlns:p14="http://schemas.microsoft.com/office/powerpoint/2010/main" val="215440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the end of 2021…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MCU currently has 27 movies:</a:t>
            </a:r>
          </a:p>
          <a:p>
            <a:pPr>
              <a:buFontTx/>
              <a:buChar char="-"/>
            </a:pPr>
            <a:r>
              <a:rPr lang="en-US" dirty="0"/>
              <a:t>Starting with </a:t>
            </a:r>
            <a:r>
              <a:rPr lang="en-US" b="1" dirty="0"/>
              <a:t>Iron Man </a:t>
            </a:r>
            <a:r>
              <a:rPr lang="en-US" dirty="0"/>
              <a:t>which debuted on May 2</a:t>
            </a:r>
            <a:r>
              <a:rPr lang="en-US" baseline="30000" dirty="0"/>
              <a:t>nd</a:t>
            </a:r>
            <a:r>
              <a:rPr lang="en-US" dirty="0"/>
              <a:t>, 2008.</a:t>
            </a:r>
          </a:p>
          <a:p>
            <a:pPr>
              <a:buFontTx/>
              <a:buChar char="-"/>
            </a:pPr>
            <a:r>
              <a:rPr lang="en-US" dirty="0"/>
              <a:t>Latest release is </a:t>
            </a:r>
            <a:r>
              <a:rPr lang="en-US" b="1" dirty="0"/>
              <a:t>Spider-Man: No Way Home</a:t>
            </a:r>
            <a:r>
              <a:rPr lang="en-US" dirty="0"/>
              <a:t> which debuted on December 17</a:t>
            </a:r>
            <a:r>
              <a:rPr lang="en-US" baseline="30000" dirty="0"/>
              <a:t>th</a:t>
            </a:r>
            <a:r>
              <a:rPr lang="en-US" dirty="0"/>
              <a:t>, 2021.</a:t>
            </a:r>
          </a:p>
          <a:p>
            <a:pPr>
              <a:buFontTx/>
              <a:buChar char="-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Over the past 13 years, these movies have earned a grand total of $25.7 billion dollars against a total production budget of a $5.3 billion dollars.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A9122-41D2-85DF-B64D-026F469D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Standings – Top 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06B32B-852A-CC4D-DBE0-3C688EB6D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22" y="1825625"/>
            <a:ext cx="5940778" cy="391399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Avengers: End Game - </a:t>
            </a:r>
            <a:r>
              <a:rPr lang="en-US" b="1" dirty="0"/>
              <a:t> 106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Spider-Man: No Way Home – 99 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Black Panther – </a:t>
            </a:r>
            <a:r>
              <a:rPr lang="en-US" b="1" dirty="0"/>
              <a:t>95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Avengers – </a:t>
            </a:r>
            <a:r>
              <a:rPr lang="en-US" b="1" dirty="0"/>
              <a:t>92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Avengers: Infinity War - </a:t>
            </a:r>
            <a:r>
              <a:rPr lang="en-US" b="1" dirty="0"/>
              <a:t>89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B157F-B815-497A-5D8F-E923E4F60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940777" cy="3913993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Captain America: Civil War – </a:t>
            </a:r>
            <a:r>
              <a:rPr lang="en-US" b="1" dirty="0"/>
              <a:t>77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Iron Man 3 – </a:t>
            </a:r>
            <a:r>
              <a:rPr lang="en-US" b="1" dirty="0"/>
              <a:t>72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Avengers: Age of Ultron – </a:t>
            </a:r>
            <a:r>
              <a:rPr lang="en-US" b="1" dirty="0"/>
              <a:t>72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Thor: </a:t>
            </a:r>
            <a:r>
              <a:rPr lang="en-US" dirty="0" err="1"/>
              <a:t>Ragnarok</a:t>
            </a:r>
            <a:r>
              <a:rPr lang="en-US" dirty="0"/>
              <a:t> – </a:t>
            </a:r>
            <a:r>
              <a:rPr lang="en-US" b="1" dirty="0"/>
              <a:t>71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 Spider-Man: Homecoming - </a:t>
            </a:r>
            <a:r>
              <a:rPr lang="en-US" b="1" dirty="0"/>
              <a:t>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44439A-13CA-35FD-B4D7-A9EE07C9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Audience Score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A0BF2-5AAD-B2C3-D8DE-001CD1391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1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40EC8C6-4456-BEF4-E021-05D24756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34A30B-91CC-4842-21CA-F028FEF38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89" y="462845"/>
            <a:ext cx="11684022" cy="5463999"/>
          </a:xfrm>
        </p:spPr>
      </p:pic>
    </p:spTree>
    <p:extLst>
      <p:ext uri="{BB962C8B-B14F-4D97-AF65-F5344CB8AC3E}">
        <p14:creationId xmlns:p14="http://schemas.microsoft.com/office/powerpoint/2010/main" val="569790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6A35-130E-A217-E2A1-F264E7AA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Standings – The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C049B-08B3-E61E-9669-64FEDEE63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756" y="1825625"/>
            <a:ext cx="5873044" cy="391399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dirty="0"/>
              <a:t> Avengers: Age of Ultron - </a:t>
            </a:r>
            <a:r>
              <a:rPr lang="en-US" b="1" dirty="0"/>
              <a:t> 83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 Iron Man 3 – </a:t>
            </a:r>
            <a:r>
              <a:rPr lang="en-US" b="1" dirty="0"/>
              <a:t>80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 Captain America: TWS – </a:t>
            </a:r>
            <a:r>
              <a:rPr lang="en-US" b="1" dirty="0"/>
              <a:t>80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 Guardians of the Galaxy 2 – </a:t>
            </a:r>
            <a:r>
              <a:rPr lang="en-US" b="1" dirty="0"/>
              <a:t>78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 Iron Man – </a:t>
            </a:r>
            <a:r>
              <a:rPr lang="en-US" b="1" dirty="0"/>
              <a:t>76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 Captain Marvel – </a:t>
            </a:r>
            <a:r>
              <a:rPr lang="en-US" b="1" dirty="0"/>
              <a:t>66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 Doctor Strange - </a:t>
            </a:r>
            <a:r>
              <a:rPr lang="en-US" b="1" dirty="0"/>
              <a:t>61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/>
              <a:t> Shang-Chi and TLOTTR - </a:t>
            </a:r>
            <a:r>
              <a:rPr lang="en-US" b="1" dirty="0"/>
              <a:t>61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D4DB0-DFDD-1828-3A6F-85497461C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391399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Ant-Man and the Wasp – </a:t>
            </a:r>
            <a:r>
              <a:rPr lang="en-US" b="1" dirty="0"/>
              <a:t>51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Black Widow – </a:t>
            </a:r>
            <a:r>
              <a:rPr lang="en-US" b="1" dirty="0"/>
              <a:t>43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Iron Man 2 – </a:t>
            </a:r>
            <a:r>
              <a:rPr lang="en-US" b="1" dirty="0"/>
              <a:t>42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Ant-Man – </a:t>
            </a:r>
            <a:r>
              <a:rPr lang="en-US" b="1" dirty="0"/>
              <a:t>39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Thor: The Dark World – </a:t>
            </a:r>
            <a:r>
              <a:rPr lang="en-US" b="1" dirty="0"/>
              <a:t>38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Thor – </a:t>
            </a:r>
            <a:r>
              <a:rPr lang="en-US" b="1" dirty="0"/>
              <a:t>28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Captain America: TFA – </a:t>
            </a:r>
            <a:r>
              <a:rPr lang="en-US" b="1" dirty="0"/>
              <a:t>21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Eternals – </a:t>
            </a:r>
            <a:r>
              <a:rPr lang="en-US" b="1" dirty="0"/>
              <a:t>20</a:t>
            </a:r>
          </a:p>
          <a:p>
            <a:pPr marL="514350" indent="-514350">
              <a:buFont typeface="+mj-lt"/>
              <a:buAutoNum type="arabicPeriod" startAt="19"/>
            </a:pPr>
            <a:r>
              <a:rPr lang="en-US" dirty="0"/>
              <a:t> The Incredible Hulk - </a:t>
            </a:r>
            <a:r>
              <a:rPr lang="en-US" b="1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70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A9122-41D2-85DF-B64D-026F469D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Standings – Top 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06B32B-852A-CC4D-DBE0-3C688EB6D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22" y="1825625"/>
            <a:ext cx="5940778" cy="391399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Spider-Man: NWH - </a:t>
            </a:r>
            <a:r>
              <a:rPr lang="en-US" b="1" dirty="0"/>
              <a:t> 126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Avengers: End Game – </a:t>
            </a:r>
            <a:r>
              <a:rPr lang="en-US" b="1" dirty="0"/>
              <a:t>124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Avengers – </a:t>
            </a:r>
            <a:r>
              <a:rPr lang="en-US" b="1" dirty="0"/>
              <a:t>111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Avengers: Infinity War – </a:t>
            </a:r>
            <a:r>
              <a:rPr lang="en-US" b="1" dirty="0"/>
              <a:t>110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Black Panther - </a:t>
            </a:r>
            <a:r>
              <a:rPr lang="en-US" b="1" dirty="0"/>
              <a:t>104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B157F-B815-497A-5D8F-E923E4F60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940777" cy="3913993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Captain America: Civil War – </a:t>
            </a:r>
            <a:r>
              <a:rPr lang="en-US" b="1" dirty="0"/>
              <a:t>94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Spider-Man: FFH – </a:t>
            </a:r>
            <a:r>
              <a:rPr lang="en-US" b="1" dirty="0"/>
              <a:t>91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Guardians of the Galaxy – </a:t>
            </a:r>
            <a:r>
              <a:rPr lang="en-US" b="1" dirty="0"/>
              <a:t>85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Spider-Man: Homecoming – </a:t>
            </a:r>
            <a:r>
              <a:rPr lang="en-US" b="1" dirty="0"/>
              <a:t>85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Thor: </a:t>
            </a:r>
            <a:r>
              <a:rPr lang="en-US" dirty="0" err="1"/>
              <a:t>Ragnarok</a:t>
            </a:r>
            <a:r>
              <a:rPr lang="en-US" dirty="0"/>
              <a:t> - </a:t>
            </a:r>
            <a:r>
              <a:rPr lang="en-US" b="1" dirty="0"/>
              <a:t>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74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654A1A-DB94-5D39-0CA8-90E920FD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CF42501-4E9C-2222-771C-3D48952C8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029488"/>
              </p:ext>
            </p:extLst>
          </p:nvPr>
        </p:nvGraphicFramePr>
        <p:xfrm>
          <a:off x="2889958" y="1789112"/>
          <a:ext cx="6457244" cy="36972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8622">
                  <a:extLst>
                    <a:ext uri="{9D8B030D-6E8A-4147-A177-3AD203B41FA5}">
                      <a16:colId xmlns:a16="http://schemas.microsoft.com/office/drawing/2014/main" val="381071489"/>
                    </a:ext>
                  </a:extLst>
                </a:gridCol>
                <a:gridCol w="3228622">
                  <a:extLst>
                    <a:ext uri="{9D8B030D-6E8A-4147-A177-3AD203B41FA5}">
                      <a16:colId xmlns:a16="http://schemas.microsoft.com/office/drawing/2014/main" val="2347260852"/>
                    </a:ext>
                  </a:extLst>
                </a:gridCol>
              </a:tblGrid>
              <a:tr h="7394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Avg. Pts Scored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722281"/>
                  </a:ext>
                </a:extLst>
              </a:tr>
              <a:tr h="7394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47.67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736440"/>
                  </a:ext>
                </a:extLst>
              </a:tr>
              <a:tr h="7394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67.50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310330"/>
                  </a:ext>
                </a:extLst>
              </a:tr>
              <a:tr h="7394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86.27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170247"/>
                  </a:ext>
                </a:extLst>
              </a:tr>
              <a:tr h="7394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62.50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602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427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3897-0AE8-55B4-585D-5123F20E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37AF4-9A48-1650-0AE9-349630EAB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24" y="32131"/>
            <a:ext cx="9254067" cy="6654263"/>
          </a:xfrm>
        </p:spPr>
      </p:pic>
    </p:spTree>
    <p:extLst>
      <p:ext uri="{BB962C8B-B14F-4D97-AF65-F5344CB8AC3E}">
        <p14:creationId xmlns:p14="http://schemas.microsoft.com/office/powerpoint/2010/main" val="1282946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E73B-F977-1DD7-2448-E30E9A42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DFBDC-0E3F-38FB-FABB-8CAE221FE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Kaggle user, David Ong, for providing the dataset</a:t>
            </a:r>
          </a:p>
          <a:p>
            <a:r>
              <a:rPr lang="en-US" dirty="0"/>
              <a:t>Marvel for making these fantastic movies!</a:t>
            </a:r>
          </a:p>
        </p:txBody>
      </p:sp>
    </p:spTree>
    <p:extLst>
      <p:ext uri="{BB962C8B-B14F-4D97-AF65-F5344CB8AC3E}">
        <p14:creationId xmlns:p14="http://schemas.microsoft.com/office/powerpoint/2010/main" val="654257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6508-8CD7-6E24-E8D6-97E8BEED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A279-6AE5-BE14-683C-3869B6282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and Slideshow Found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5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F9E5-CBB4-4EEA-894C-EF773903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An entire universe organized into 4 phases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F34D30D-9C3F-21C2-5A0F-931263BFC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1341809"/>
            <a:ext cx="10995493" cy="55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7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C556-01D1-0200-E41B-22138296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Averages By Phase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790742-CF27-6B50-96B6-3B2C4ADCA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407399"/>
              </p:ext>
            </p:extLst>
          </p:nvPr>
        </p:nvGraphicFramePr>
        <p:xfrm>
          <a:off x="97535" y="1776920"/>
          <a:ext cx="11996928" cy="30614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9488">
                  <a:extLst>
                    <a:ext uri="{9D8B030D-6E8A-4147-A177-3AD203B41FA5}">
                      <a16:colId xmlns:a16="http://schemas.microsoft.com/office/drawing/2014/main" val="545884872"/>
                    </a:ext>
                  </a:extLst>
                </a:gridCol>
                <a:gridCol w="1999488">
                  <a:extLst>
                    <a:ext uri="{9D8B030D-6E8A-4147-A177-3AD203B41FA5}">
                      <a16:colId xmlns:a16="http://schemas.microsoft.com/office/drawing/2014/main" val="874463484"/>
                    </a:ext>
                  </a:extLst>
                </a:gridCol>
                <a:gridCol w="1999488">
                  <a:extLst>
                    <a:ext uri="{9D8B030D-6E8A-4147-A177-3AD203B41FA5}">
                      <a16:colId xmlns:a16="http://schemas.microsoft.com/office/drawing/2014/main" val="2325629748"/>
                    </a:ext>
                  </a:extLst>
                </a:gridCol>
                <a:gridCol w="1999488">
                  <a:extLst>
                    <a:ext uri="{9D8B030D-6E8A-4147-A177-3AD203B41FA5}">
                      <a16:colId xmlns:a16="http://schemas.microsoft.com/office/drawing/2014/main" val="117094735"/>
                    </a:ext>
                  </a:extLst>
                </a:gridCol>
                <a:gridCol w="1999488">
                  <a:extLst>
                    <a:ext uri="{9D8B030D-6E8A-4147-A177-3AD203B41FA5}">
                      <a16:colId xmlns:a16="http://schemas.microsoft.com/office/drawing/2014/main" val="1929051720"/>
                    </a:ext>
                  </a:extLst>
                </a:gridCol>
                <a:gridCol w="1999488">
                  <a:extLst>
                    <a:ext uri="{9D8B030D-6E8A-4147-A177-3AD203B41FA5}">
                      <a16:colId xmlns:a16="http://schemas.microsoft.com/office/drawing/2014/main" val="3790704148"/>
                    </a:ext>
                  </a:extLst>
                </a:gridCol>
              </a:tblGrid>
              <a:tr h="6053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Critic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Opening Weekend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Worldwide Box Office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 Profit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188567"/>
                  </a:ext>
                </a:extLst>
              </a:tr>
              <a:tr h="6053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$104.0 million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$634.4 million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$466.4 million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641116"/>
                  </a:ext>
                </a:extLst>
              </a:tr>
              <a:tr h="6053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$116.3 million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$876.6 million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$679.1 million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110445"/>
                  </a:ext>
                </a:extLst>
              </a:tr>
              <a:tr h="6053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$162.6 million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$1226.8 million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$1014.5 million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441510"/>
                  </a:ext>
                </a:extLst>
              </a:tr>
              <a:tr h="6053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$121.8 million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$776.3 million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$588.8 million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688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53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8398-693F-8159-A41C-44E6A768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now asks the question….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A8EDB5-79DF-331D-EF12-1DC0F4712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Which movie is the best one?</a:t>
            </a:r>
          </a:p>
        </p:txBody>
      </p:sp>
    </p:spTree>
    <p:extLst>
      <p:ext uri="{BB962C8B-B14F-4D97-AF65-F5344CB8AC3E}">
        <p14:creationId xmlns:p14="http://schemas.microsoft.com/office/powerpoint/2010/main" val="151499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3BE9-F0F5-439E-306E-01BE9BDC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BA5FD-32D7-1ED0-7E5D-453E4EEB1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27 movies</a:t>
            </a:r>
          </a:p>
          <a:p>
            <a:r>
              <a:rPr lang="en-US" dirty="0"/>
              <a:t>They will be ranked among 5 criteria: </a:t>
            </a:r>
          </a:p>
          <a:p>
            <a:pPr lvl="1"/>
            <a:r>
              <a:rPr lang="en-US" dirty="0"/>
              <a:t>Opening Weekend Income</a:t>
            </a:r>
          </a:p>
          <a:p>
            <a:pPr lvl="1"/>
            <a:r>
              <a:rPr lang="en-US" dirty="0"/>
              <a:t>Worldwide Box Office Income</a:t>
            </a:r>
          </a:p>
          <a:p>
            <a:pPr lvl="1"/>
            <a:r>
              <a:rPr lang="en-US" dirty="0"/>
              <a:t>Net Profit</a:t>
            </a:r>
          </a:p>
          <a:p>
            <a:pPr lvl="1"/>
            <a:r>
              <a:rPr lang="en-US" dirty="0"/>
              <a:t>Critic Score </a:t>
            </a:r>
          </a:p>
          <a:p>
            <a:pPr lvl="1"/>
            <a:r>
              <a:rPr lang="en-US" dirty="0"/>
              <a:t>Audience Score</a:t>
            </a:r>
          </a:p>
          <a:p>
            <a:r>
              <a:rPr lang="en-US" dirty="0"/>
              <a:t>Top ranking receives 27 points, last place receives 1 point</a:t>
            </a:r>
          </a:p>
          <a:p>
            <a:r>
              <a:rPr lang="en-US" dirty="0"/>
              <a:t>Top movie after the 5 categories is the best movie</a:t>
            </a:r>
          </a:p>
        </p:txBody>
      </p:sp>
    </p:spTree>
    <p:extLst>
      <p:ext uri="{BB962C8B-B14F-4D97-AF65-F5344CB8AC3E}">
        <p14:creationId xmlns:p14="http://schemas.microsoft.com/office/powerpoint/2010/main" val="156508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44439A-13CA-35FD-B4D7-A9EE07C9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Opening Weekend Income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A0BF2-5AAD-B2C3-D8DE-001CD1391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40EC8C6-4456-BEF4-E021-05D24756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DBCE164B-53B7-C5EB-FB2E-E2303B528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11" y="227575"/>
            <a:ext cx="11706578" cy="6362271"/>
          </a:xfrm>
        </p:spPr>
      </p:pic>
    </p:spTree>
    <p:extLst>
      <p:ext uri="{BB962C8B-B14F-4D97-AF65-F5344CB8AC3E}">
        <p14:creationId xmlns:p14="http://schemas.microsoft.com/office/powerpoint/2010/main" val="170172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A9122-41D2-85DF-B64D-026F469D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Standings – Top 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06B32B-852A-CC4D-DBE0-3C688EB6D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22" y="1825625"/>
            <a:ext cx="5940778" cy="391399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Avengers: End Game - </a:t>
            </a:r>
            <a:r>
              <a:rPr lang="en-US" b="1" dirty="0"/>
              <a:t> 27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Spider-Man: No Way Home – </a:t>
            </a:r>
            <a:r>
              <a:rPr lang="en-US" b="1" dirty="0"/>
              <a:t>26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Avengers: Infinity War – </a:t>
            </a:r>
            <a:r>
              <a:rPr lang="en-US" b="1" dirty="0"/>
              <a:t>25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Avengers – </a:t>
            </a:r>
            <a:r>
              <a:rPr lang="en-US" b="1" dirty="0"/>
              <a:t>24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Black Panther - </a:t>
            </a:r>
            <a:r>
              <a:rPr lang="en-US" b="1" dirty="0"/>
              <a:t>23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B157F-B815-497A-5D8F-E923E4F60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940777" cy="3913993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Avengers: Age of Ultron – </a:t>
            </a:r>
            <a:r>
              <a:rPr lang="en-US" b="1" dirty="0"/>
              <a:t>22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Captain America: Civil War – </a:t>
            </a:r>
            <a:r>
              <a:rPr lang="en-US" b="1" dirty="0"/>
              <a:t>21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Iron Man 3 – </a:t>
            </a:r>
            <a:r>
              <a:rPr lang="en-US" b="1" dirty="0"/>
              <a:t>20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Captain Marvel – </a:t>
            </a:r>
            <a:r>
              <a:rPr lang="en-US" b="1" dirty="0"/>
              <a:t>19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 Guardians of the Galaxy 2 - </a:t>
            </a:r>
            <a:r>
              <a:rPr lang="en-US" b="1" dirty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8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9C65100-3AAC-6640-8B30-470D98186176}" vid="{05D3B4A9-F7AC-9449-A68A-DB9DBF45A6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</TotalTime>
  <Words>883</Words>
  <Application>Microsoft Macintosh PowerPoint</Application>
  <PresentationFormat>Widescreen</PresentationFormat>
  <Paragraphs>181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Trebuchet MS</vt:lpstr>
      <vt:lpstr>Office Theme</vt:lpstr>
      <vt:lpstr>An Analysis on MCU Movies</vt:lpstr>
      <vt:lpstr>By the end of 2021…</vt:lpstr>
      <vt:lpstr>An entire universe organized into 4 phases</vt:lpstr>
      <vt:lpstr>Movie Averages By Phase</vt:lpstr>
      <vt:lpstr>Which now asks the question….</vt:lpstr>
      <vt:lpstr>Evaluation Process</vt:lpstr>
      <vt:lpstr>Opening Weekend Income</vt:lpstr>
      <vt:lpstr>PowerPoint Presentation</vt:lpstr>
      <vt:lpstr>Point Standings – Top 10</vt:lpstr>
      <vt:lpstr>Point Standings – The Rest</vt:lpstr>
      <vt:lpstr>Worldwide Box Office Income</vt:lpstr>
      <vt:lpstr>PowerPoint Presentation</vt:lpstr>
      <vt:lpstr>Point Standings – Top 10</vt:lpstr>
      <vt:lpstr>Net Profit Income</vt:lpstr>
      <vt:lpstr>PowerPoint Presentation</vt:lpstr>
      <vt:lpstr>Point Standings – Top 10</vt:lpstr>
      <vt:lpstr>Point Standings – The Rest</vt:lpstr>
      <vt:lpstr>Critic Rating</vt:lpstr>
      <vt:lpstr>PowerPoint Presentation</vt:lpstr>
      <vt:lpstr>Point Standings – Top 10</vt:lpstr>
      <vt:lpstr>Audience Score</vt:lpstr>
      <vt:lpstr>PowerPoint Presentation</vt:lpstr>
      <vt:lpstr>Point Standings – The Rest</vt:lpstr>
      <vt:lpstr>Point Standings – Top 10</vt:lpstr>
      <vt:lpstr>Summary</vt:lpstr>
      <vt:lpstr>PowerPoint Presentation</vt:lpstr>
      <vt:lpstr>Special Thanks</vt:lpstr>
      <vt:lpstr>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on MCU Movies</dc:title>
  <dc:creator>Mitchell Ramsey</dc:creator>
  <cp:lastModifiedBy>Mitchell Ramsey</cp:lastModifiedBy>
  <cp:revision>4</cp:revision>
  <dcterms:created xsi:type="dcterms:W3CDTF">2022-05-31T14:31:58Z</dcterms:created>
  <dcterms:modified xsi:type="dcterms:W3CDTF">2022-06-01T03:29:44Z</dcterms:modified>
</cp:coreProperties>
</file>