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98" r:id="rId2"/>
    <p:sldId id="32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80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22"/>
    <p:restoredTop sz="96327"/>
  </p:normalViewPr>
  <p:slideViewPr>
    <p:cSldViewPr snapToGrid="0">
      <p:cViewPr varScale="1">
        <p:scale>
          <a:sx n="127" d="100"/>
          <a:sy n="127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E19F2-98B6-894B-A7C8-400CD170E90D}" type="datetimeFigureOut">
              <a:rPr lang="en-US" smtClean="0"/>
              <a:t>1/12/24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0B672-2325-C94A-A93F-7BB50CC830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6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79AD-D3B0-F041-A306-04030B24C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17100"/>
            <a:ext cx="12192000" cy="1912986"/>
          </a:xfrm>
          <a:prstGeom prst="rect">
            <a:avLst/>
          </a:prstGeom>
          <a:solidFill>
            <a:srgbClr val="F58025"/>
          </a:solidFill>
        </p:spPr>
        <p:txBody>
          <a:bodyPr lIns="91440" anchor="ctr">
            <a:normAutofit/>
          </a:bodyPr>
          <a:lstStyle>
            <a:lvl1pPr algn="ct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E44BA-902E-0440-89FD-411A4D4D3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460" y="2773316"/>
            <a:ext cx="11589080" cy="836158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0ACD9F-4760-5D40-A466-59FBE35FAADF}"/>
              </a:ext>
            </a:extLst>
          </p:cNvPr>
          <p:cNvCxnSpPr/>
          <p:nvPr userDrawn="1"/>
        </p:nvCxnSpPr>
        <p:spPr>
          <a:xfrm>
            <a:off x="0" y="2622885"/>
            <a:ext cx="12192000" cy="0"/>
          </a:xfrm>
          <a:prstGeom prst="line">
            <a:avLst/>
          </a:prstGeom>
          <a:ln w="38100">
            <a:solidFill>
              <a:srgbClr val="EE7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AEB56C1-C08E-E840-ABB8-86DA5CFFC0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0569" y="3759917"/>
            <a:ext cx="11590867" cy="221703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600"/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B166D23-F111-4D4D-B350-21768793DC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0569" y="6111888"/>
            <a:ext cx="11590867" cy="337051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07397F-1EDA-BE42-AC27-B1DEA1BD0E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9200" y="137160"/>
            <a:ext cx="4000500" cy="4572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435B6B6-6E68-7E4E-89EE-91907003AC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2585" y="165290"/>
            <a:ext cx="1417955" cy="40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0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7887-C19C-8347-802D-7EE697F7C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80" y="944478"/>
            <a:ext cx="11581061" cy="54725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18409C0A-2E09-464B-8AEA-828BE705D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BE2E2-11DD-F241-B247-4486CECF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C65FE-4056-904F-A33D-AA2C0FCBB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F0344-ED10-EA4A-A44C-D510578CD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32BC-699C-7349-9837-ED76CC670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2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A0AE1-8447-3945-AF58-B63F33F58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463" y="944479"/>
            <a:ext cx="5692940" cy="5474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D6744-1143-A346-A742-4F789F198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10" y="944479"/>
            <a:ext cx="5692937" cy="5474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9F93E01-A435-CE4C-8FB4-6672A2BCB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7904D-FD92-2342-AEE1-4477A4BB0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220ED-C7AA-DD48-91BD-1C8FB8053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40F5F-E83F-CF4A-AD5A-FBDFFB7D9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32BC-699C-7349-9837-ED76CC670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0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E2785-4D20-2E4A-9F93-12C2B23F4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461" y="939677"/>
            <a:ext cx="5692939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A8018-0C3E-504F-A6AA-47E44082D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1463" y="1763590"/>
            <a:ext cx="5697173" cy="4643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6410B-6BB9-FC47-A968-829CED3CA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9133" y="939677"/>
            <a:ext cx="5692939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A75C1D-AB8A-2040-BF54-251119D5A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9136" y="1763589"/>
            <a:ext cx="5697173" cy="4643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EC0B2DC3-B410-B040-975C-9BCA6DAC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C5FA0-3F2B-944C-9D34-1F7FED14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911DDC-0A76-2F42-A060-67840657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78026-BF1F-1748-A558-D77CD52B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32BC-699C-7349-9837-ED76CC670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27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E26AFF9-DDA2-2E48-85E2-D5FEB6D7C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DFCCF-1F60-014C-970F-4E9649CC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16033-91AD-4240-8DC1-C8A415CF0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11529-AF4E-6641-AE6B-120DB6DF6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32BC-699C-7349-9837-ED76CC670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834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598EF-B0B6-FF46-9304-4CAAA204E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480" y="962533"/>
            <a:ext cx="11581061" cy="5378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F2E2B5-4655-E14A-B81F-DA5472882695}"/>
              </a:ext>
            </a:extLst>
          </p:cNvPr>
          <p:cNvCxnSpPr/>
          <p:nvPr userDrawn="1"/>
        </p:nvCxnSpPr>
        <p:spPr>
          <a:xfrm>
            <a:off x="0" y="723479"/>
            <a:ext cx="12192000" cy="0"/>
          </a:xfrm>
          <a:prstGeom prst="line">
            <a:avLst/>
          </a:prstGeom>
          <a:ln w="38100">
            <a:solidFill>
              <a:srgbClr val="EE7F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F7C909C-113B-0B47-B32C-EC385CE07BC6}"/>
              </a:ext>
            </a:extLst>
          </p:cNvPr>
          <p:cNvSpPr/>
          <p:nvPr userDrawn="1"/>
        </p:nvSpPr>
        <p:spPr>
          <a:xfrm>
            <a:off x="0" y="13"/>
            <a:ext cx="12192000" cy="7234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149A8AC-91D7-6C47-B02D-9C14ACEF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24" y="-1"/>
            <a:ext cx="9976104" cy="72347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944719-9854-8B4E-B782-6C24B37E5021}"/>
              </a:ext>
            </a:extLst>
          </p:cNvPr>
          <p:cNvPicPr>
            <a:picLocks/>
          </p:cNvPicPr>
          <p:nvPr userDrawn="1"/>
        </p:nvPicPr>
        <p:blipFill>
          <a:blip r:embed="rId7"/>
          <a:srcRect/>
          <a:stretch/>
        </p:blipFill>
        <p:spPr>
          <a:xfrm>
            <a:off x="135537" y="51679"/>
            <a:ext cx="868680" cy="620141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4C52AD7-7323-D143-A566-20B5A9A4D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466" y="6527794"/>
            <a:ext cx="2214143" cy="2707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CD7F2E4-88F4-534A-8DAC-219491F45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15605" y="6529130"/>
            <a:ext cx="856949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0237DB6B-0BD8-024D-9E15-AD1D48AA9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5102" y="6527790"/>
            <a:ext cx="80544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932BC-699C-7349-9837-ED76CC6708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350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</p:sldLayoutIdLst>
  <p:hf hdr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600" b="0" kern="1200" cap="none" baseline="0">
          <a:solidFill>
            <a:schemeClr val="bg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A78A-977B-F2F5-06B5-ECE1B9DAA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Franklin Gothic Book"/>
              </a:rPr>
              <a:t>Particle deflection due to magnetic field</a:t>
            </a:r>
          </a:p>
        </p:txBody>
      </p:sp>
    </p:spTree>
    <p:extLst>
      <p:ext uri="{BB962C8B-B14F-4D97-AF65-F5344CB8AC3E}">
        <p14:creationId xmlns:p14="http://schemas.microsoft.com/office/powerpoint/2010/main" val="23649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8E2A90-5933-D091-67C8-844B49E95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81" y="944478"/>
            <a:ext cx="4013288" cy="547257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Simple geometry</a:t>
            </a:r>
          </a:p>
          <a:p>
            <a:pPr marL="0" indent="0">
              <a:buNone/>
            </a:pPr>
            <a:r>
              <a:rPr lang="en-US" dirty="0"/>
              <a:t>Assume the incident angle of the particle coming out of the ion source nose is 0 degree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965C69-C31F-DCC2-E485-08CE5375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E000E-B843-1A35-2EEA-92709162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8167C-0E13-BFC9-2144-AF7DF1060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7CC5B-5AB5-5701-B744-1B3306F8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932BC-699C-7349-9837-ED76CC6708E2}" type="slidenum">
              <a:rPr lang="en-US" smtClean="0"/>
              <a:t>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639DE3-D15B-24E7-5574-114987D48E87}"/>
              </a:ext>
            </a:extLst>
          </p:cNvPr>
          <p:cNvSpPr/>
          <p:nvPr/>
        </p:nvSpPr>
        <p:spPr>
          <a:xfrm>
            <a:off x="4489232" y="944478"/>
            <a:ext cx="5026728" cy="611814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AC0CB0-94CD-81D2-88D7-457898E6F37F}"/>
              </a:ext>
            </a:extLst>
          </p:cNvPr>
          <p:cNvCxnSpPr>
            <a:cxnSpLocks/>
          </p:cNvCxnSpPr>
          <p:nvPr/>
        </p:nvCxnSpPr>
        <p:spPr>
          <a:xfrm>
            <a:off x="3511035" y="1274087"/>
            <a:ext cx="6323948" cy="0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E58312-6D46-933A-C1C2-8347B59A7652}"/>
              </a:ext>
            </a:extLst>
          </p:cNvPr>
          <p:cNvCxnSpPr>
            <a:cxnSpLocks/>
          </p:cNvCxnSpPr>
          <p:nvPr/>
        </p:nvCxnSpPr>
        <p:spPr>
          <a:xfrm flipH="1">
            <a:off x="9512983" y="1158045"/>
            <a:ext cx="686" cy="555000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1E2BC6-229B-E0F2-1218-68C0042BDB0F}"/>
              </a:ext>
            </a:extLst>
          </p:cNvPr>
          <p:cNvSpPr txBox="1"/>
          <p:nvPr/>
        </p:nvSpPr>
        <p:spPr>
          <a:xfrm>
            <a:off x="9680133" y="3496098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Rcosθ</a:t>
            </a:r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90A2D2-75F3-8B20-EE7A-DCEB694970BF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4506815" y="1539452"/>
            <a:ext cx="5006853" cy="516860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3363B6-11FA-F565-D2FB-67015BBDC366}"/>
              </a:ext>
            </a:extLst>
          </p:cNvPr>
          <p:cNvSpPr txBox="1"/>
          <p:nvPr/>
        </p:nvSpPr>
        <p:spPr>
          <a:xfrm>
            <a:off x="5083841" y="3620238"/>
            <a:ext cx="143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Gyroradius, 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C3C0E6B-9A5F-DEB1-441B-83D8091F63EC}"/>
              </a:ext>
            </a:extLst>
          </p:cNvPr>
          <p:cNvSpPr txBox="1"/>
          <p:nvPr/>
        </p:nvSpPr>
        <p:spPr>
          <a:xfrm>
            <a:off x="6720146" y="154616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98F82089-7EA5-A235-5A14-92ADC89049FD}"/>
              </a:ext>
            </a:extLst>
          </p:cNvPr>
          <p:cNvSpPr/>
          <p:nvPr/>
        </p:nvSpPr>
        <p:spPr>
          <a:xfrm rot="21407735">
            <a:off x="4498415" y="1222290"/>
            <a:ext cx="5013063" cy="194044"/>
          </a:xfrm>
          <a:custGeom>
            <a:avLst/>
            <a:gdLst>
              <a:gd name="connsiteX0" fmla="*/ 5013063 w 5013063"/>
              <a:gd name="connsiteY0" fmla="*/ 247507 h 247507"/>
              <a:gd name="connsiteX1" fmla="*/ 2571077 w 5013063"/>
              <a:gd name="connsiteY1" fmla="*/ 81 h 247507"/>
              <a:gd name="connsiteX2" fmla="*/ 0 w 5013063"/>
              <a:gd name="connsiteY2" fmla="*/ 225992 h 247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3063" h="247507">
                <a:moveTo>
                  <a:pt x="5013063" y="247507"/>
                </a:moveTo>
                <a:cubicBezTo>
                  <a:pt x="4209825" y="125587"/>
                  <a:pt x="3406587" y="3667"/>
                  <a:pt x="2571077" y="81"/>
                </a:cubicBezTo>
                <a:cubicBezTo>
                  <a:pt x="1735567" y="-3505"/>
                  <a:pt x="867783" y="111243"/>
                  <a:pt x="0" y="22599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E9228A-24BE-B268-3556-DDB6CDD3952A}"/>
              </a:ext>
            </a:extLst>
          </p:cNvPr>
          <p:cNvSpPr txBox="1"/>
          <p:nvPr/>
        </p:nvSpPr>
        <p:spPr>
          <a:xfrm>
            <a:off x="9567550" y="996146"/>
            <a:ext cx="1920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∆x = R – </a:t>
            </a:r>
            <a:r>
              <a:rPr lang="en-US" dirty="0" err="1"/>
              <a:t>Rcosθ</a:t>
            </a:r>
            <a:r>
              <a:rPr lang="en-US" dirty="0"/>
              <a:t> = R(1-cos(sin</a:t>
            </a:r>
            <a:r>
              <a:rPr lang="en-US" baseline="30000" dirty="0"/>
              <a:t>-1</a:t>
            </a:r>
            <a:r>
              <a:rPr lang="en-US" dirty="0"/>
              <a:t>(L/R)))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976380-7AE9-DB0D-3B8C-31901584D205}"/>
              </a:ext>
            </a:extLst>
          </p:cNvPr>
          <p:cNvSpPr txBox="1"/>
          <p:nvPr/>
        </p:nvSpPr>
        <p:spPr>
          <a:xfrm>
            <a:off x="9542186" y="6143989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Θ</a:t>
            </a:r>
            <a:r>
              <a:rPr lang="en-US" dirty="0"/>
              <a:t> = sin</a:t>
            </a:r>
            <a:r>
              <a:rPr lang="en-US" baseline="30000" dirty="0"/>
              <a:t>-1</a:t>
            </a:r>
            <a:r>
              <a:rPr lang="en-US" dirty="0"/>
              <a:t>(L/R)</a:t>
            </a: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0BF3806A-B7AA-F087-FAEA-A8BEFD4F928F}"/>
              </a:ext>
            </a:extLst>
          </p:cNvPr>
          <p:cNvSpPr/>
          <p:nvPr/>
        </p:nvSpPr>
        <p:spPr>
          <a:xfrm>
            <a:off x="9269128" y="6234483"/>
            <a:ext cx="259883" cy="195193"/>
          </a:xfrm>
          <a:custGeom>
            <a:avLst/>
            <a:gdLst>
              <a:gd name="connsiteX0" fmla="*/ 0 w 259883"/>
              <a:gd name="connsiteY0" fmla="*/ 195193 h 195193"/>
              <a:gd name="connsiteX1" fmla="*/ 67377 w 259883"/>
              <a:gd name="connsiteY1" fmla="*/ 12313 h 195193"/>
              <a:gd name="connsiteX2" fmla="*/ 259883 w 259883"/>
              <a:gd name="connsiteY2" fmla="*/ 31563 h 195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883" h="195193">
                <a:moveTo>
                  <a:pt x="0" y="195193"/>
                </a:moveTo>
                <a:cubicBezTo>
                  <a:pt x="12031" y="117389"/>
                  <a:pt x="24063" y="39585"/>
                  <a:pt x="67377" y="12313"/>
                </a:cubicBezTo>
                <a:cubicBezTo>
                  <a:pt x="110691" y="-14959"/>
                  <a:pt x="185287" y="8302"/>
                  <a:pt x="259883" y="31563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88541"/>
      </p:ext>
    </p:extLst>
  </p:cSld>
  <p:clrMapOvr>
    <a:masterClrMapping/>
  </p:clrMapOvr>
</p:sld>
</file>

<file path=ppt/theme/theme1.xml><?xml version="1.0" encoding="utf-8"?>
<a:theme xmlns:a="http://schemas.openxmlformats.org/drawingml/2006/main" name="Black header">
  <a:themeElements>
    <a:clrScheme name="Space Physics at Princeto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E7F2C"/>
      </a:accent1>
      <a:accent2>
        <a:srgbClr val="2C67EE"/>
      </a:accent2>
      <a:accent3>
        <a:srgbClr val="D12CEE"/>
      </a:accent3>
      <a:accent4>
        <a:srgbClr val="FFC000"/>
      </a:accent4>
      <a:accent5>
        <a:srgbClr val="5B9BD5"/>
      </a:accent5>
      <a:accent6>
        <a:srgbClr val="70AD47"/>
      </a:accent6>
      <a:hlink>
        <a:srgbClr val="994400"/>
      </a:hlink>
      <a:folHlink>
        <a:srgbClr val="FFAA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ace-physics" id="{720C97A5-8CC9-E244-952F-9B98329D498B}" vid="{3A9D0784-06D6-B94F-9406-6EF92C4123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ff60116-7431-425d-b5af-077d7791bda4}" enabled="0" method="" siteId="{2ff60116-7431-425d-b5af-077d7791bda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Black header</Template>
  <TotalTime>220</TotalTime>
  <Words>56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Franklin Gothic Book</vt:lpstr>
      <vt:lpstr>Black header</vt:lpstr>
      <vt:lpstr>Particle deflection due to magnetic field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deflection due to magnetic field</dc:title>
  <dc:creator>Leng Ying Khoo</dc:creator>
  <cp:lastModifiedBy>Leng Ying Khoo</cp:lastModifiedBy>
  <cp:revision>3</cp:revision>
  <dcterms:created xsi:type="dcterms:W3CDTF">2023-07-08T21:58:51Z</dcterms:created>
  <dcterms:modified xsi:type="dcterms:W3CDTF">2024-01-12T15:13:33Z</dcterms:modified>
</cp:coreProperties>
</file>