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9" r:id="rId4"/>
    <p:sldId id="266" r:id="rId5"/>
    <p:sldId id="267" r:id="rId6"/>
    <p:sldId id="284" r:id="rId7"/>
    <p:sldId id="260" r:id="rId8"/>
    <p:sldId id="263" r:id="rId9"/>
    <p:sldId id="272" r:id="rId10"/>
    <p:sldId id="273" r:id="rId11"/>
    <p:sldId id="274" r:id="rId12"/>
    <p:sldId id="275" r:id="rId13"/>
    <p:sldId id="270" r:id="rId14"/>
    <p:sldId id="264" r:id="rId15"/>
    <p:sldId id="265" r:id="rId16"/>
    <p:sldId id="285" r:id="rId17"/>
    <p:sldId id="286" r:id="rId18"/>
    <p:sldId id="276" r:id="rId19"/>
    <p:sldId id="279" r:id="rId20"/>
    <p:sldId id="280" r:id="rId21"/>
    <p:sldId id="283" r:id="rId22"/>
    <p:sldId id="282"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9DE43-6A6E-1448-9CF0-448B018C4B70}" type="datetimeFigureOut">
              <a:rPr lang="en-US" smtClean="0"/>
              <a:t>3/27/17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32E8B-2734-664A-B751-8EF4CA362E6F}" type="slidenum">
              <a:rPr lang="en-US" smtClean="0"/>
              <a:t>‹#›</a:t>
            </a:fld>
            <a:endParaRPr lang="en-US"/>
          </a:p>
        </p:txBody>
      </p:sp>
    </p:spTree>
    <p:extLst>
      <p:ext uri="{BB962C8B-B14F-4D97-AF65-F5344CB8AC3E}">
        <p14:creationId xmlns:p14="http://schemas.microsoft.com/office/powerpoint/2010/main" val="29949076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Credit </a:t>
            </a:r>
            <a:r>
              <a:rPr lang="en-US" dirty="0" err="1" smtClean="0"/>
              <a:t>Basketball_r</a:t>
            </a:r>
            <a:endParaRPr lang="en-US" dirty="0"/>
          </a:p>
        </p:txBody>
      </p:sp>
      <p:sp>
        <p:nvSpPr>
          <p:cNvPr id="4" name="Slide Number Placeholder 3"/>
          <p:cNvSpPr>
            <a:spLocks noGrp="1"/>
          </p:cNvSpPr>
          <p:nvPr>
            <p:ph type="sldNum" sz="quarter" idx="10"/>
          </p:nvPr>
        </p:nvSpPr>
        <p:spPr/>
        <p:txBody>
          <a:bodyPr/>
          <a:lstStyle/>
          <a:p>
            <a:fld id="{FF332E8B-2734-664A-B751-8EF4CA362E6F}" type="slidenum">
              <a:rPr lang="en-US" smtClean="0"/>
              <a:t>4</a:t>
            </a:fld>
            <a:endParaRPr lang="en-US"/>
          </a:p>
        </p:txBody>
      </p:sp>
    </p:spTree>
    <p:extLst>
      <p:ext uri="{BB962C8B-B14F-4D97-AF65-F5344CB8AC3E}">
        <p14:creationId xmlns:p14="http://schemas.microsoft.com/office/powerpoint/2010/main" val="365395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Credit </a:t>
            </a:r>
            <a:r>
              <a:rPr lang="en-US" dirty="0" err="1" smtClean="0"/>
              <a:t>Basketball_r</a:t>
            </a:r>
            <a:endParaRPr lang="en-US" dirty="0"/>
          </a:p>
        </p:txBody>
      </p:sp>
      <p:sp>
        <p:nvSpPr>
          <p:cNvPr id="4" name="Slide Number Placeholder 3"/>
          <p:cNvSpPr>
            <a:spLocks noGrp="1"/>
          </p:cNvSpPr>
          <p:nvPr>
            <p:ph type="sldNum" sz="quarter" idx="10"/>
          </p:nvPr>
        </p:nvSpPr>
        <p:spPr/>
        <p:txBody>
          <a:bodyPr/>
          <a:lstStyle/>
          <a:p>
            <a:fld id="{FF332E8B-2734-664A-B751-8EF4CA362E6F}" type="slidenum">
              <a:rPr lang="en-US" smtClean="0"/>
              <a:t>5</a:t>
            </a:fld>
            <a:endParaRPr lang="en-US"/>
          </a:p>
        </p:txBody>
      </p:sp>
    </p:spTree>
    <p:extLst>
      <p:ext uri="{BB962C8B-B14F-4D97-AF65-F5344CB8AC3E}">
        <p14:creationId xmlns:p14="http://schemas.microsoft.com/office/powerpoint/2010/main" val="365395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looking at the dimensions of whether a player was an above or below average player and other major statistical categories. I will run these models once by position and then again by age</a:t>
            </a:r>
          </a:p>
          <a:p>
            <a:pPr lvl="2"/>
            <a:r>
              <a:rPr lang="en-US" dirty="0" smtClean="0"/>
              <a:t>Points, Rebounds, Assists Steals, Blocks, </a:t>
            </a:r>
            <a:r>
              <a:rPr lang="en-US" dirty="0" err="1" smtClean="0"/>
              <a:t>eFG</a:t>
            </a:r>
            <a:r>
              <a:rPr lang="en-US" dirty="0" smtClean="0"/>
              <a:t>%</a:t>
            </a:r>
          </a:p>
          <a:p>
            <a:pPr lvl="1"/>
            <a:r>
              <a:rPr lang="en-US" dirty="0" smtClean="0"/>
              <a:t>Measurable –I have all player stats by season from 1979-2016</a:t>
            </a:r>
          </a:p>
          <a:p>
            <a:pPr lvl="1"/>
            <a:r>
              <a:rPr lang="en-US" dirty="0" smtClean="0"/>
              <a:t>Attainable—Using the binary variable of win shares above or below average I will use a linear regression to look at the impact of all the stats on win shares and then run a random forest to predict my data</a:t>
            </a:r>
          </a:p>
          <a:p>
            <a:pPr lvl="1"/>
            <a:r>
              <a:rPr lang="en-US" dirty="0" smtClean="0"/>
              <a:t>Reproducible—I should be able to plug in data from new seasons as they come along</a:t>
            </a:r>
          </a:p>
          <a:p>
            <a:pPr lvl="1"/>
            <a:r>
              <a:rPr lang="en-US" dirty="0" smtClean="0"/>
              <a:t>Time Bound—This is bound by the history of stats keeping and how many seasons there have been in the NBA </a:t>
            </a:r>
          </a:p>
          <a:p>
            <a:endParaRPr lang="en-US" dirty="0"/>
          </a:p>
        </p:txBody>
      </p:sp>
      <p:sp>
        <p:nvSpPr>
          <p:cNvPr id="4" name="Slide Number Placeholder 3"/>
          <p:cNvSpPr>
            <a:spLocks noGrp="1"/>
          </p:cNvSpPr>
          <p:nvPr>
            <p:ph type="sldNum" sz="quarter" idx="10"/>
          </p:nvPr>
        </p:nvSpPr>
        <p:spPr/>
        <p:txBody>
          <a:bodyPr/>
          <a:lstStyle/>
          <a:p>
            <a:fld id="{FF332E8B-2734-664A-B751-8EF4CA362E6F}" type="slidenum">
              <a:rPr lang="en-US" smtClean="0"/>
              <a:t>6</a:t>
            </a:fld>
            <a:endParaRPr lang="en-US"/>
          </a:p>
        </p:txBody>
      </p:sp>
    </p:spTree>
    <p:extLst>
      <p:ext uri="{BB962C8B-B14F-4D97-AF65-F5344CB8AC3E}">
        <p14:creationId xmlns:p14="http://schemas.microsoft.com/office/powerpoint/2010/main" val="201870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E1BA7-A8B1-CC4D-89B0-1EB7E217F875}"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310065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E1BA7-A8B1-CC4D-89B0-1EB7E217F875}"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250333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E1BA7-A8B1-CC4D-89B0-1EB7E217F875}"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9110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E1BA7-A8B1-CC4D-89B0-1EB7E217F875}"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1478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E1BA7-A8B1-CC4D-89B0-1EB7E217F875}"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4770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E1BA7-A8B1-CC4D-89B0-1EB7E217F875}"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36168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E1BA7-A8B1-CC4D-89B0-1EB7E217F875}" type="datetimeFigureOut">
              <a:rPr lang="en-US" smtClean="0"/>
              <a:t>3/27/17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00829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E1BA7-A8B1-CC4D-89B0-1EB7E217F875}" type="datetimeFigureOut">
              <a:rPr lang="en-US" smtClean="0"/>
              <a:t>3/27/17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40817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E1BA7-A8B1-CC4D-89B0-1EB7E217F875}" type="datetimeFigureOut">
              <a:rPr lang="en-US" smtClean="0"/>
              <a:t>3/27/17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14464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E1BA7-A8B1-CC4D-89B0-1EB7E217F875}"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224775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E1BA7-A8B1-CC4D-89B0-1EB7E217F875}"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3132E-2B54-994A-9522-87166F3AD535}" type="slidenum">
              <a:rPr lang="en-US" smtClean="0"/>
              <a:t>‹#›</a:t>
            </a:fld>
            <a:endParaRPr lang="en-US"/>
          </a:p>
        </p:txBody>
      </p:sp>
    </p:spTree>
    <p:extLst>
      <p:ext uri="{BB962C8B-B14F-4D97-AF65-F5344CB8AC3E}">
        <p14:creationId xmlns:p14="http://schemas.microsoft.com/office/powerpoint/2010/main" val="13930092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E1BA7-A8B1-CC4D-89B0-1EB7E217F875}" type="datetimeFigureOut">
              <a:rPr lang="en-US" smtClean="0"/>
              <a:t>3/27/17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3132E-2B54-994A-9522-87166F3AD535}" type="slidenum">
              <a:rPr lang="en-US" smtClean="0"/>
              <a:t>‹#›</a:t>
            </a:fld>
            <a:endParaRPr lang="en-US"/>
          </a:p>
        </p:txBody>
      </p:sp>
    </p:spTree>
    <p:extLst>
      <p:ext uri="{BB962C8B-B14F-4D97-AF65-F5344CB8AC3E}">
        <p14:creationId xmlns:p14="http://schemas.microsoft.com/office/powerpoint/2010/main" val="79695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a:t>
            </a:r>
            <a:r>
              <a:rPr lang="en-US" dirty="0" smtClean="0"/>
              <a:t>NBA Data</a:t>
            </a:r>
            <a:endParaRPr lang="en-US" dirty="0"/>
          </a:p>
        </p:txBody>
      </p:sp>
      <p:sp>
        <p:nvSpPr>
          <p:cNvPr id="3" name="Subtitle 2"/>
          <p:cNvSpPr>
            <a:spLocks noGrp="1"/>
          </p:cNvSpPr>
          <p:nvPr>
            <p:ph type="subTitle" idx="1"/>
          </p:nvPr>
        </p:nvSpPr>
        <p:spPr/>
        <p:txBody>
          <a:bodyPr/>
          <a:lstStyle/>
          <a:p>
            <a:r>
              <a:rPr lang="en-US" dirty="0" smtClean="0"/>
              <a:t>Mitchell Silverman </a:t>
            </a:r>
          </a:p>
          <a:p>
            <a:r>
              <a:rPr lang="en-US" dirty="0" smtClean="0"/>
              <a:t>March 29, 2017</a:t>
            </a:r>
            <a:endParaRPr lang="en-US" dirty="0"/>
          </a:p>
        </p:txBody>
      </p:sp>
    </p:spTree>
    <p:extLst>
      <p:ext uri="{BB962C8B-B14F-4D97-AF65-F5344CB8AC3E}">
        <p14:creationId xmlns:p14="http://schemas.microsoft.com/office/powerpoint/2010/main" val="243695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3" name="Picture 2"/>
          <p:cNvPicPr>
            <a:picLocks noChangeAspect="1"/>
          </p:cNvPicPr>
          <p:nvPr/>
        </p:nvPicPr>
        <p:blipFill>
          <a:blip r:embed="rId2"/>
          <a:stretch>
            <a:fillRect/>
          </a:stretch>
        </p:blipFill>
        <p:spPr>
          <a:xfrm>
            <a:off x="0" y="1417638"/>
            <a:ext cx="9144000" cy="5440362"/>
          </a:xfrm>
          <a:prstGeom prst="rect">
            <a:avLst/>
          </a:prstGeom>
        </p:spPr>
      </p:pic>
    </p:spTree>
    <p:extLst>
      <p:ext uri="{BB962C8B-B14F-4D97-AF65-F5344CB8AC3E}">
        <p14:creationId xmlns:p14="http://schemas.microsoft.com/office/powerpoint/2010/main" val="66025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5" name="Picture 4"/>
          <p:cNvPicPr>
            <a:picLocks noChangeAspect="1"/>
          </p:cNvPicPr>
          <p:nvPr/>
        </p:nvPicPr>
        <p:blipFill>
          <a:blip r:embed="rId2"/>
          <a:stretch>
            <a:fillRect/>
          </a:stretch>
        </p:blipFill>
        <p:spPr>
          <a:xfrm>
            <a:off x="0" y="1417638"/>
            <a:ext cx="9144000" cy="5440362"/>
          </a:xfrm>
          <a:prstGeom prst="rect">
            <a:avLst/>
          </a:prstGeom>
        </p:spPr>
      </p:pic>
    </p:spTree>
    <p:extLst>
      <p:ext uri="{BB962C8B-B14F-4D97-AF65-F5344CB8AC3E}">
        <p14:creationId xmlns:p14="http://schemas.microsoft.com/office/powerpoint/2010/main" val="88292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3" name="Picture 2"/>
          <p:cNvPicPr>
            <a:picLocks noChangeAspect="1"/>
          </p:cNvPicPr>
          <p:nvPr/>
        </p:nvPicPr>
        <p:blipFill>
          <a:blip r:embed="rId2"/>
          <a:stretch>
            <a:fillRect/>
          </a:stretch>
        </p:blipFill>
        <p:spPr>
          <a:xfrm>
            <a:off x="0" y="1417638"/>
            <a:ext cx="9144000" cy="5440362"/>
          </a:xfrm>
          <a:prstGeom prst="rect">
            <a:avLst/>
          </a:prstGeom>
        </p:spPr>
      </p:pic>
    </p:spTree>
    <p:extLst>
      <p:ext uri="{BB962C8B-B14F-4D97-AF65-F5344CB8AC3E}">
        <p14:creationId xmlns:p14="http://schemas.microsoft.com/office/powerpoint/2010/main" val="78459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p:txBody>
          <a:bodyPr/>
          <a:lstStyle/>
          <a:p>
            <a:r>
              <a:rPr lang="en-US" sz="2000" dirty="0" smtClean="0"/>
              <a:t>Once I figured out the Mean Win Shares for everyone in the league, I looked at a binary field of whether a player was above the mean or not </a:t>
            </a:r>
          </a:p>
          <a:p>
            <a:r>
              <a:rPr lang="en-US" sz="2000" dirty="0" smtClean="0"/>
              <a:t>This is the distribution of the above field by age</a:t>
            </a:r>
            <a:endParaRPr lang="en-US" sz="2000" dirty="0" smtClean="0"/>
          </a:p>
        </p:txBody>
      </p:sp>
      <p:pic>
        <p:nvPicPr>
          <p:cNvPr id="5" name="Picture 4"/>
          <p:cNvPicPr>
            <a:picLocks noChangeAspect="1"/>
          </p:cNvPicPr>
          <p:nvPr/>
        </p:nvPicPr>
        <p:blipFill>
          <a:blip r:embed="rId2"/>
          <a:stretch>
            <a:fillRect/>
          </a:stretch>
        </p:blipFill>
        <p:spPr>
          <a:xfrm>
            <a:off x="1066800" y="2759259"/>
            <a:ext cx="6997700" cy="4098741"/>
          </a:xfrm>
          <a:prstGeom prst="rect">
            <a:avLst/>
          </a:prstGeom>
        </p:spPr>
      </p:pic>
    </p:spTree>
    <p:extLst>
      <p:ext uri="{BB962C8B-B14F-4D97-AF65-F5344CB8AC3E}">
        <p14:creationId xmlns:p14="http://schemas.microsoft.com/office/powerpoint/2010/main" val="361743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sp>
        <p:nvSpPr>
          <p:cNvPr id="3" name="Content Placeholder 2"/>
          <p:cNvSpPr>
            <a:spLocks noGrp="1"/>
          </p:cNvSpPr>
          <p:nvPr>
            <p:ph idx="1"/>
          </p:nvPr>
        </p:nvSpPr>
        <p:spPr/>
        <p:txBody>
          <a:bodyPr/>
          <a:lstStyle/>
          <a:p>
            <a:r>
              <a:rPr lang="en-US" dirty="0" smtClean="0"/>
              <a:t>I standardized all of my metrics using the </a:t>
            </a:r>
            <a:r>
              <a:rPr lang="en-US" dirty="0" err="1" smtClean="0"/>
              <a:t>scaler</a:t>
            </a:r>
            <a:r>
              <a:rPr lang="en-US" dirty="0" smtClean="0"/>
              <a:t> function in </a:t>
            </a:r>
            <a:r>
              <a:rPr lang="en-US" dirty="0" err="1" smtClean="0"/>
              <a:t>Scikit</a:t>
            </a:r>
            <a:r>
              <a:rPr lang="en-US" dirty="0" smtClean="0"/>
              <a:t> Learn </a:t>
            </a:r>
          </a:p>
          <a:p>
            <a:r>
              <a:rPr lang="en-US" dirty="0" smtClean="0"/>
              <a:t>I created dummy variables for the two different models I built</a:t>
            </a:r>
          </a:p>
          <a:p>
            <a:pPr lvl="1"/>
            <a:r>
              <a:rPr lang="en-US" dirty="0" smtClean="0"/>
              <a:t>By Position  </a:t>
            </a:r>
          </a:p>
          <a:p>
            <a:pPr lvl="1"/>
            <a:r>
              <a:rPr lang="en-US" dirty="0" smtClean="0"/>
              <a:t>By Age </a:t>
            </a:r>
          </a:p>
          <a:p>
            <a:r>
              <a:rPr lang="en-US" dirty="0" smtClean="0"/>
              <a:t>I dropped all objects from my data set </a:t>
            </a:r>
            <a:endParaRPr lang="en-US" dirty="0"/>
          </a:p>
        </p:txBody>
      </p:sp>
    </p:spTree>
    <p:extLst>
      <p:ext uri="{BB962C8B-B14F-4D97-AF65-F5344CB8AC3E}">
        <p14:creationId xmlns:p14="http://schemas.microsoft.com/office/powerpoint/2010/main" val="93988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040" y="289237"/>
            <a:ext cx="3927760" cy="1143000"/>
          </a:xfrm>
        </p:spPr>
        <p:txBody>
          <a:bodyPr>
            <a:noAutofit/>
          </a:bodyPr>
          <a:lstStyle/>
          <a:p>
            <a:r>
              <a:rPr lang="en-US" sz="2600" dirty="0" smtClean="0"/>
              <a:t>Logistic Regression</a:t>
            </a:r>
            <a:br>
              <a:rPr lang="en-US" sz="2600" dirty="0" smtClean="0"/>
            </a:br>
            <a:r>
              <a:rPr lang="en-US" sz="2600" dirty="0" smtClean="0"/>
              <a:t>Results by Position</a:t>
            </a:r>
            <a:r>
              <a:rPr lang="en-US" sz="2600" dirty="0" smtClean="0"/>
              <a:t/>
            </a:r>
            <a:br>
              <a:rPr lang="en-US" sz="2600" dirty="0" smtClean="0"/>
            </a:br>
            <a:endParaRPr lang="en-US" sz="2600" dirty="0"/>
          </a:p>
        </p:txBody>
      </p:sp>
      <p:pic>
        <p:nvPicPr>
          <p:cNvPr id="5" name="Picture 4"/>
          <p:cNvPicPr>
            <a:picLocks noChangeAspect="1"/>
          </p:cNvPicPr>
          <p:nvPr/>
        </p:nvPicPr>
        <p:blipFill>
          <a:blip r:embed="rId2"/>
          <a:stretch>
            <a:fillRect/>
          </a:stretch>
        </p:blipFill>
        <p:spPr>
          <a:xfrm>
            <a:off x="4759040" y="1417638"/>
            <a:ext cx="3927759" cy="5440362"/>
          </a:xfrm>
          <a:prstGeom prst="rect">
            <a:avLst/>
          </a:prstGeom>
        </p:spPr>
      </p:pic>
      <p:pic>
        <p:nvPicPr>
          <p:cNvPr id="6" name="Picture 5"/>
          <p:cNvPicPr>
            <a:picLocks noChangeAspect="1"/>
          </p:cNvPicPr>
          <p:nvPr/>
        </p:nvPicPr>
        <p:blipFill>
          <a:blip r:embed="rId3"/>
          <a:stretch>
            <a:fillRect/>
          </a:stretch>
        </p:blipFill>
        <p:spPr>
          <a:xfrm>
            <a:off x="756658" y="1417638"/>
            <a:ext cx="3251200" cy="5440362"/>
          </a:xfrm>
          <a:prstGeom prst="rect">
            <a:avLst/>
          </a:prstGeom>
        </p:spPr>
      </p:pic>
      <p:sp>
        <p:nvSpPr>
          <p:cNvPr id="7" name="Title 1"/>
          <p:cNvSpPr txBox="1">
            <a:spLocks/>
          </p:cNvSpPr>
          <p:nvPr/>
        </p:nvSpPr>
        <p:spPr>
          <a:xfrm>
            <a:off x="756658" y="263698"/>
            <a:ext cx="3251200" cy="1143000"/>
          </a:xfrm>
          <a:prstGeom prst="rect">
            <a:avLst/>
          </a:prstGeom>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Logistic Regression</a:t>
            </a:r>
          </a:p>
          <a:p>
            <a:r>
              <a:rPr lang="en-US" dirty="0" smtClean="0"/>
              <a:t>Results by Age</a:t>
            </a:r>
            <a:br>
              <a:rPr lang="en-US" dirty="0" smtClean="0"/>
            </a:br>
            <a:endParaRPr lang="en-US" dirty="0"/>
          </a:p>
        </p:txBody>
      </p:sp>
    </p:spTree>
    <p:extLst>
      <p:ext uri="{BB962C8B-B14F-4D97-AF65-F5344CB8AC3E}">
        <p14:creationId xmlns:p14="http://schemas.microsoft.com/office/powerpoint/2010/main" val="728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7386"/>
            <a:ext cx="8458200" cy="1822048"/>
          </a:xfrm>
        </p:spPr>
        <p:txBody>
          <a:bodyPr>
            <a:normAutofit/>
          </a:bodyPr>
          <a:lstStyle/>
          <a:p>
            <a:pPr marL="0" indent="0">
              <a:buNone/>
            </a:pPr>
            <a:r>
              <a:rPr lang="en-US" dirty="0" smtClean="0"/>
              <a:t>Here are my Output values from my Random Forest Model by position with an AUC Score of </a:t>
            </a:r>
          </a:p>
          <a:p>
            <a:pPr marL="0" indent="0">
              <a:buNone/>
            </a:pPr>
            <a:r>
              <a:rPr lang="en-US" dirty="0" smtClean="0"/>
              <a:t>0. 709292</a:t>
            </a:r>
          </a:p>
          <a:p>
            <a:pPr marL="0" indent="0">
              <a:buNone/>
            </a:pPr>
            <a:endParaRPr lang="en-US" dirty="0"/>
          </a:p>
        </p:txBody>
      </p:sp>
      <p:pic>
        <p:nvPicPr>
          <p:cNvPr id="4" name="Picture 3"/>
          <p:cNvPicPr>
            <a:picLocks noChangeAspect="1"/>
          </p:cNvPicPr>
          <p:nvPr/>
        </p:nvPicPr>
        <p:blipFill>
          <a:blip r:embed="rId2"/>
          <a:stretch>
            <a:fillRect/>
          </a:stretch>
        </p:blipFill>
        <p:spPr>
          <a:xfrm>
            <a:off x="228600" y="2099434"/>
            <a:ext cx="8686800" cy="4441065"/>
          </a:xfrm>
          <a:prstGeom prst="rect">
            <a:avLst/>
          </a:prstGeom>
        </p:spPr>
      </p:pic>
    </p:spTree>
    <p:extLst>
      <p:ext uri="{BB962C8B-B14F-4D97-AF65-F5344CB8AC3E}">
        <p14:creationId xmlns:p14="http://schemas.microsoft.com/office/powerpoint/2010/main" val="286795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9790"/>
            <a:ext cx="8458200" cy="1909644"/>
          </a:xfrm>
        </p:spPr>
        <p:txBody>
          <a:bodyPr>
            <a:normAutofit/>
          </a:bodyPr>
          <a:lstStyle/>
          <a:p>
            <a:pPr marL="0" indent="0">
              <a:buNone/>
            </a:pPr>
            <a:r>
              <a:rPr lang="en-US" dirty="0" smtClean="0"/>
              <a:t>Here are my Output values from my Random Forest Model by age with an AUC Score of </a:t>
            </a:r>
          </a:p>
          <a:p>
            <a:pPr marL="0" indent="0">
              <a:buNone/>
            </a:pPr>
            <a:r>
              <a:rPr lang="en-US" dirty="0" smtClean="0"/>
              <a:t>0. 730163</a:t>
            </a:r>
          </a:p>
          <a:p>
            <a:pPr marL="0" indent="0">
              <a:buNone/>
            </a:pPr>
            <a:endParaRPr lang="en-US" dirty="0"/>
          </a:p>
        </p:txBody>
      </p:sp>
      <p:pic>
        <p:nvPicPr>
          <p:cNvPr id="5" name="Picture 4"/>
          <p:cNvPicPr>
            <a:picLocks noChangeAspect="1"/>
          </p:cNvPicPr>
          <p:nvPr/>
        </p:nvPicPr>
        <p:blipFill>
          <a:blip r:embed="rId2"/>
          <a:stretch>
            <a:fillRect/>
          </a:stretch>
        </p:blipFill>
        <p:spPr>
          <a:xfrm>
            <a:off x="889000" y="2099434"/>
            <a:ext cx="7797800" cy="4602233"/>
          </a:xfrm>
          <a:prstGeom prst="rect">
            <a:avLst/>
          </a:prstGeom>
        </p:spPr>
      </p:pic>
    </p:spTree>
    <p:extLst>
      <p:ext uri="{BB962C8B-B14F-4D97-AF65-F5344CB8AC3E}">
        <p14:creationId xmlns:p14="http://schemas.microsoft.com/office/powerpoint/2010/main" val="214314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Number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recently read an article on </a:t>
            </a:r>
            <a:r>
              <a:rPr lang="en-US" dirty="0" err="1" smtClean="0"/>
              <a:t>espn.com</a:t>
            </a:r>
            <a:r>
              <a:rPr lang="en-US" dirty="0" smtClean="0"/>
              <a:t> called “The </a:t>
            </a:r>
            <a:r>
              <a:rPr lang="en-US" dirty="0" err="1" smtClean="0"/>
              <a:t>Tinderization</a:t>
            </a:r>
            <a:r>
              <a:rPr lang="en-US" dirty="0" smtClean="0"/>
              <a:t> of the NBA”</a:t>
            </a:r>
          </a:p>
          <a:p>
            <a:r>
              <a:rPr lang="en-US" dirty="0" smtClean="0"/>
              <a:t>This article details how players are going out less on the road and using technology to meet woman on the road instead of drinking at a club and staying out late  </a:t>
            </a:r>
          </a:p>
          <a:p>
            <a:r>
              <a:rPr lang="en-US" dirty="0" smtClean="0"/>
              <a:t>I decided to check the writers math using a series of logistic regressions on NBA data using some code I found from this blog  </a:t>
            </a:r>
          </a:p>
          <a:p>
            <a:pPr lvl="1"/>
            <a:r>
              <a:rPr lang="en-US" dirty="0"/>
              <a:t>https://</a:t>
            </a:r>
            <a:r>
              <a:rPr lang="en-US" dirty="0" err="1"/>
              <a:t>tomaugspurger.github.io</a:t>
            </a:r>
            <a:r>
              <a:rPr lang="en-US" dirty="0"/>
              <a:t>/modern-5-tidy.html</a:t>
            </a:r>
            <a:endParaRPr lang="en-US" dirty="0" smtClean="0"/>
          </a:p>
          <a:p>
            <a:pPr marL="0" indent="0">
              <a:buNone/>
            </a:pPr>
            <a:endParaRPr lang="en-US" dirty="0" smtClean="0"/>
          </a:p>
        </p:txBody>
      </p:sp>
    </p:spTree>
    <p:extLst>
      <p:ext uri="{BB962C8B-B14F-4D97-AF65-F5344CB8AC3E}">
        <p14:creationId xmlns:p14="http://schemas.microsoft.com/office/powerpoint/2010/main" val="194670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sp>
        <p:nvSpPr>
          <p:cNvPr id="3" name="Content Placeholder 2"/>
          <p:cNvSpPr>
            <a:spLocks noGrp="1"/>
          </p:cNvSpPr>
          <p:nvPr>
            <p:ph idx="1"/>
          </p:nvPr>
        </p:nvSpPr>
        <p:spPr/>
        <p:txBody>
          <a:bodyPr/>
          <a:lstStyle/>
          <a:p>
            <a:r>
              <a:rPr lang="en-US" dirty="0" smtClean="0"/>
              <a:t>I trained my model by looking at a teams win percentage at home and away based on the number of days they had for rest in between games </a:t>
            </a:r>
          </a:p>
          <a:p>
            <a:r>
              <a:rPr lang="en-US" dirty="0" smtClean="0"/>
              <a:t>This allows me to see how big of a difference there is in win percentage when a team has the same amount of rest before a home game and an away game</a:t>
            </a:r>
            <a:endParaRPr lang="en-US" dirty="0"/>
          </a:p>
        </p:txBody>
      </p:sp>
    </p:spTree>
    <p:extLst>
      <p:ext uri="{BB962C8B-B14F-4D97-AF65-F5344CB8AC3E}">
        <p14:creationId xmlns:p14="http://schemas.microsoft.com/office/powerpoint/2010/main" val="123051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#1 Background</a:t>
            </a:r>
            <a:endParaRPr lang="en-US" dirty="0"/>
          </a:p>
        </p:txBody>
      </p:sp>
      <p:sp>
        <p:nvSpPr>
          <p:cNvPr id="3" name="Content Placeholder 2"/>
          <p:cNvSpPr>
            <a:spLocks noGrp="1"/>
          </p:cNvSpPr>
          <p:nvPr>
            <p:ph idx="1"/>
          </p:nvPr>
        </p:nvSpPr>
        <p:spPr/>
        <p:txBody>
          <a:bodyPr>
            <a:normAutofit/>
          </a:bodyPr>
          <a:lstStyle/>
          <a:p>
            <a:r>
              <a:rPr lang="en-US" dirty="0" smtClean="0"/>
              <a:t>Recently </a:t>
            </a:r>
            <a:r>
              <a:rPr lang="en-US" dirty="0" smtClean="0"/>
              <a:t>I have been fascinated by how data analysis has changed the way that </a:t>
            </a:r>
            <a:r>
              <a:rPr lang="en-US" dirty="0" smtClean="0"/>
              <a:t>Basketball </a:t>
            </a:r>
            <a:r>
              <a:rPr lang="en-US" dirty="0" smtClean="0"/>
              <a:t>is </a:t>
            </a:r>
            <a:r>
              <a:rPr lang="en-US" dirty="0" smtClean="0"/>
              <a:t>being played </a:t>
            </a:r>
            <a:endParaRPr lang="en-US" dirty="0" smtClean="0"/>
          </a:p>
          <a:p>
            <a:r>
              <a:rPr lang="en-US" dirty="0" smtClean="0"/>
              <a:t>Teams have abandoned outdated strategies </a:t>
            </a:r>
            <a:r>
              <a:rPr lang="en-US" dirty="0" smtClean="0"/>
              <a:t>and now the </a:t>
            </a:r>
            <a:r>
              <a:rPr lang="en-US" dirty="0" smtClean="0"/>
              <a:t>game is determined by pace and </a:t>
            </a:r>
            <a:r>
              <a:rPr lang="en-US" dirty="0" smtClean="0"/>
              <a:t>versatility of players instead of size and brute force</a:t>
            </a:r>
            <a:endParaRPr lang="en-US" dirty="0" smtClean="0"/>
          </a:p>
        </p:txBody>
      </p:sp>
    </p:spTree>
    <p:extLst>
      <p:ext uri="{BB962C8B-B14F-4D97-AF65-F5344CB8AC3E}">
        <p14:creationId xmlns:p14="http://schemas.microsoft.com/office/powerpoint/2010/main" val="283262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cleaned the data for 2 of my favorite NBA seasons in different eras of the league </a:t>
            </a:r>
            <a:r>
              <a:rPr lang="en-US" dirty="0" err="1" smtClean="0"/>
              <a:t>vs</a:t>
            </a:r>
            <a:r>
              <a:rPr lang="en-US" dirty="0" smtClean="0"/>
              <a:t> the current season</a:t>
            </a:r>
          </a:p>
          <a:p>
            <a:r>
              <a:rPr lang="en-US" dirty="0" smtClean="0"/>
              <a:t>First I looked at the 1986 season when there were no chartered planes or cell phones </a:t>
            </a:r>
          </a:p>
          <a:p>
            <a:r>
              <a:rPr lang="en-US" dirty="0" smtClean="0"/>
              <a:t>Second I looked at the 1998 season where some amenities started becoming available to players</a:t>
            </a:r>
          </a:p>
          <a:p>
            <a:r>
              <a:rPr lang="en-US" dirty="0" smtClean="0"/>
              <a:t>Lastly I looked at the current NBA season where players have full access to chartered flights, unlimited data plans, and modern physical therapy equipment that can travel with them </a:t>
            </a:r>
            <a:endParaRPr lang="en-US" dirty="0"/>
          </a:p>
        </p:txBody>
      </p:sp>
    </p:spTree>
    <p:extLst>
      <p:ext uri="{BB962C8B-B14F-4D97-AF65-F5344CB8AC3E}">
        <p14:creationId xmlns:p14="http://schemas.microsoft.com/office/powerpoint/2010/main" val="244162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Set Season 1986 </a:t>
            </a:r>
            <a:endParaRPr lang="en-US" dirty="0"/>
          </a:p>
        </p:txBody>
      </p:sp>
      <p:sp>
        <p:nvSpPr>
          <p:cNvPr id="3" name="Content Placeholder 2"/>
          <p:cNvSpPr>
            <a:spLocks noGrp="1"/>
          </p:cNvSpPr>
          <p:nvPr>
            <p:ph idx="1"/>
          </p:nvPr>
        </p:nvSpPr>
        <p:spPr/>
        <p:txBody>
          <a:bodyPr/>
          <a:lstStyle/>
          <a:p>
            <a:r>
              <a:rPr lang="en-US" dirty="0" smtClean="0"/>
              <a:t>1986</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57200" y="2311399"/>
            <a:ext cx="8229600" cy="3814763"/>
          </a:xfrm>
          <a:prstGeom prst="rect">
            <a:avLst/>
          </a:prstGeom>
        </p:spPr>
      </p:pic>
    </p:spTree>
    <p:extLst>
      <p:ext uri="{BB962C8B-B14F-4D97-AF65-F5344CB8AC3E}">
        <p14:creationId xmlns:p14="http://schemas.microsoft.com/office/powerpoint/2010/main" val="423190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Set Season 1998</a:t>
            </a:r>
            <a:endParaRPr lang="en-US" dirty="0"/>
          </a:p>
        </p:txBody>
      </p:sp>
      <p:sp>
        <p:nvSpPr>
          <p:cNvPr id="3" name="Content Placeholder 2"/>
          <p:cNvSpPr>
            <a:spLocks noGrp="1"/>
          </p:cNvSpPr>
          <p:nvPr>
            <p:ph idx="1"/>
          </p:nvPr>
        </p:nvSpPr>
        <p:spPr/>
        <p:txBody>
          <a:bodyPr/>
          <a:lstStyle/>
          <a:p>
            <a:r>
              <a:rPr lang="en-US" dirty="0" smtClean="0"/>
              <a:t>1998</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604050" y="2298699"/>
            <a:ext cx="7945580" cy="3827463"/>
          </a:xfrm>
          <a:prstGeom prst="rect">
            <a:avLst/>
          </a:prstGeom>
        </p:spPr>
      </p:pic>
    </p:spTree>
    <p:extLst>
      <p:ext uri="{BB962C8B-B14F-4D97-AF65-F5344CB8AC3E}">
        <p14:creationId xmlns:p14="http://schemas.microsoft.com/office/powerpoint/2010/main" val="92948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Set 2016 Season </a:t>
            </a:r>
            <a:endParaRPr lang="en-US" dirty="0"/>
          </a:p>
        </p:txBody>
      </p:sp>
      <p:sp>
        <p:nvSpPr>
          <p:cNvPr id="3" name="Content Placeholder 2"/>
          <p:cNvSpPr>
            <a:spLocks noGrp="1"/>
          </p:cNvSpPr>
          <p:nvPr>
            <p:ph idx="1"/>
          </p:nvPr>
        </p:nvSpPr>
        <p:spPr/>
        <p:txBody>
          <a:bodyPr/>
          <a:lstStyle/>
          <a:p>
            <a:r>
              <a:rPr lang="en-US" dirty="0" smtClean="0"/>
              <a:t>2016</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104900" y="2796264"/>
            <a:ext cx="6934200" cy="2667000"/>
          </a:xfrm>
          <a:prstGeom prst="rect">
            <a:avLst/>
          </a:prstGeom>
        </p:spPr>
      </p:pic>
    </p:spTree>
    <p:extLst>
      <p:ext uri="{BB962C8B-B14F-4D97-AF65-F5344CB8AC3E}">
        <p14:creationId xmlns:p14="http://schemas.microsoft.com/office/powerpoint/2010/main" val="290365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p:txBody>
          <a:bodyPr>
            <a:normAutofit/>
          </a:bodyPr>
          <a:lstStyle/>
          <a:p>
            <a:r>
              <a:rPr lang="en-US" dirty="0" smtClean="0"/>
              <a:t>Win Shares look at how a player contributed to winning for an entire team</a:t>
            </a:r>
          </a:p>
          <a:p>
            <a:r>
              <a:rPr lang="en-US" dirty="0" smtClean="0"/>
              <a:t>I wanted to look at a player regardless of team and determine if given the same opportunity for playing time, how do other stats help predict whether or not the player will be above or below average </a:t>
            </a:r>
          </a:p>
          <a:p>
            <a:pPr lvl="1"/>
            <a:r>
              <a:rPr lang="en-US" dirty="0" smtClean="0"/>
              <a:t>Above or below the mean Win Shares since 1978</a:t>
            </a:r>
            <a:endParaRPr lang="en-US" dirty="0"/>
          </a:p>
        </p:txBody>
      </p:sp>
    </p:spTree>
    <p:extLst>
      <p:ext uri="{BB962C8B-B14F-4D97-AF65-F5344CB8AC3E}">
        <p14:creationId xmlns:p14="http://schemas.microsoft.com/office/powerpoint/2010/main" val="321067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Offensive </a:t>
            </a:r>
            <a:r>
              <a:rPr lang="en-US" dirty="0" smtClean="0"/>
              <a:t>Win Shares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From the website http://</a:t>
            </a:r>
            <a:r>
              <a:rPr lang="en-US" dirty="0" err="1" smtClean="0"/>
              <a:t>www.basketball-reference.com</a:t>
            </a:r>
            <a:r>
              <a:rPr lang="en-US" dirty="0" smtClean="0"/>
              <a:t>/about/</a:t>
            </a:r>
            <a:r>
              <a:rPr lang="en-US" dirty="0" err="1" smtClean="0"/>
              <a:t>ws.html</a:t>
            </a:r>
            <a:r>
              <a:rPr lang="en-US" dirty="0" smtClean="0"/>
              <a:t>--in reference to </a:t>
            </a:r>
            <a:r>
              <a:rPr lang="en-US" dirty="0" err="1" smtClean="0"/>
              <a:t>Lebron</a:t>
            </a:r>
            <a:r>
              <a:rPr lang="en-US" dirty="0"/>
              <a:t> </a:t>
            </a:r>
            <a:r>
              <a:rPr lang="en-US" dirty="0" smtClean="0"/>
              <a:t>James 2008-2009 season</a:t>
            </a:r>
          </a:p>
          <a:p>
            <a:r>
              <a:rPr lang="en-US" dirty="0" smtClean="0"/>
              <a:t>Calculate points produced for each player. In 2008-09, James had an estimated 2345.9 points produced.</a:t>
            </a:r>
          </a:p>
          <a:p>
            <a:r>
              <a:rPr lang="en-US" dirty="0" smtClean="0"/>
              <a:t>Calculate offensive possessions for each player. James had an estimated 1928.1 offensive possessions in 2008-09.</a:t>
            </a:r>
          </a:p>
          <a:p>
            <a:r>
              <a:rPr lang="en-US" dirty="0" smtClean="0"/>
              <a:t>Calculate marginal offense for each player. Marginal offense is equal to (points produced) - 0.92 * (league points per possession) * (offensive possessions). For James this is 2345.9 - 0.92 * 1.083 * 1928.1 = 424.8. Note that this formula may produce a negative result for some players.</a:t>
            </a:r>
          </a:p>
          <a:p>
            <a:r>
              <a:rPr lang="en-US" dirty="0" smtClean="0"/>
              <a:t>Calculate marginal points per win. Marginal points per win reduces to 0.32 * (league points per game) * ((team pace) / (league pace)). For the 2008-09 Cavaliers this is 0.32 * 100.0 * (88.7 / 91.7) = 30.95.</a:t>
            </a:r>
          </a:p>
          <a:p>
            <a:r>
              <a:rPr lang="en-US" dirty="0" smtClean="0"/>
              <a:t>Credit Offensive Win Shares to the players. Offensive Win Shares are credited using the following formula: (marginal offense) / (marginal points per win). James gets credit for 424.8 / 30.95 = 13.73 Offensive Win Shares.</a:t>
            </a:r>
            <a:endParaRPr lang="en-US" dirty="0"/>
          </a:p>
        </p:txBody>
      </p:sp>
    </p:spTree>
    <p:extLst>
      <p:ext uri="{BB962C8B-B14F-4D97-AF65-F5344CB8AC3E}">
        <p14:creationId xmlns:p14="http://schemas.microsoft.com/office/powerpoint/2010/main" val="123084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a:t>
            </a:r>
            <a:r>
              <a:rPr lang="en-US" dirty="0" smtClean="0"/>
              <a:t>Win Shares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From the website http://</a:t>
            </a:r>
            <a:r>
              <a:rPr lang="en-US" dirty="0" err="1" smtClean="0"/>
              <a:t>www.basketball-reference.com</a:t>
            </a:r>
            <a:r>
              <a:rPr lang="en-US" dirty="0" smtClean="0"/>
              <a:t>/about/</a:t>
            </a:r>
            <a:r>
              <a:rPr lang="en-US" dirty="0" err="1" smtClean="0"/>
              <a:t>ws.html</a:t>
            </a:r>
            <a:r>
              <a:rPr lang="en-US" dirty="0" smtClean="0"/>
              <a:t>--in reference to </a:t>
            </a:r>
            <a:r>
              <a:rPr lang="en-US" dirty="0" err="1" smtClean="0"/>
              <a:t>Lebron</a:t>
            </a:r>
            <a:r>
              <a:rPr lang="en-US" dirty="0"/>
              <a:t> </a:t>
            </a:r>
            <a:r>
              <a:rPr lang="en-US" dirty="0" smtClean="0"/>
              <a:t>James 2008-2009 season </a:t>
            </a:r>
          </a:p>
          <a:p>
            <a:r>
              <a:rPr lang="en-US" dirty="0" smtClean="0"/>
              <a:t>Calculate the Defensive Rating for each player. James's Defensive Rating in 2008-09 was 99.1.</a:t>
            </a:r>
          </a:p>
          <a:p>
            <a:r>
              <a:rPr lang="en-US" dirty="0" smtClean="0"/>
              <a:t>Calculate marginal defense for each player. Marginal defense is equal to (player minutes played / team minutes played) * (team defensive possessions) * (1.08 * (league points per possession) - ((Defensive Rating) / 100)). For James this is (3054 / 19780) * 7341 * ((1.08 * 1.083) - (99.1 / 100)) = 202.5. Note that this formula may produce a negative result for some players.</a:t>
            </a:r>
          </a:p>
          <a:p>
            <a:r>
              <a:rPr lang="en-US" dirty="0" smtClean="0"/>
              <a:t>Calculate marginal points per win. Marginal points per win reduces to 0.32 * (league points per game) * ((team pace) / (league pace)). For the 2008-09 Cavaliers this is 0.32 * 100.0 * (88.7 / 91.7) = 30.95.</a:t>
            </a:r>
          </a:p>
          <a:p>
            <a:r>
              <a:rPr lang="en-US" dirty="0" smtClean="0"/>
              <a:t>Credit Defensive Win Shares to the players. Defensive Win Shares are credited using the following formula: (marginal defense) / (marginal points per win). James gets credit for 202.5 / 30.95 = 6.54 Defensive Win Shares.</a:t>
            </a:r>
          </a:p>
        </p:txBody>
      </p:sp>
    </p:spTree>
    <p:extLst>
      <p:ext uri="{BB962C8B-B14F-4D97-AF65-F5344CB8AC3E}">
        <p14:creationId xmlns:p14="http://schemas.microsoft.com/office/powerpoint/2010/main" val="342240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p:txBody>
          <a:bodyPr>
            <a:normAutofit/>
          </a:bodyPr>
          <a:lstStyle/>
          <a:p>
            <a:r>
              <a:rPr lang="en-US" dirty="0" smtClean="0"/>
              <a:t>Do </a:t>
            </a:r>
            <a:r>
              <a:rPr lang="en-US" dirty="0" smtClean="0"/>
              <a:t>I have SMART goals?  </a:t>
            </a:r>
          </a:p>
          <a:p>
            <a:pPr lvl="1"/>
            <a:r>
              <a:rPr lang="en-US" dirty="0" smtClean="0"/>
              <a:t>Specific</a:t>
            </a:r>
          </a:p>
          <a:p>
            <a:pPr lvl="1"/>
            <a:r>
              <a:rPr lang="en-US" dirty="0" smtClean="0"/>
              <a:t>Measurable </a:t>
            </a:r>
          </a:p>
          <a:p>
            <a:pPr lvl="1"/>
            <a:r>
              <a:rPr lang="en-US" dirty="0" smtClean="0"/>
              <a:t>Attainable</a:t>
            </a:r>
          </a:p>
          <a:p>
            <a:pPr lvl="1"/>
            <a:r>
              <a:rPr lang="en-US" dirty="0" smtClean="0"/>
              <a:t>Reproducible</a:t>
            </a:r>
          </a:p>
          <a:p>
            <a:pPr lvl="1"/>
            <a:r>
              <a:rPr lang="en-US" dirty="0" smtClean="0"/>
              <a:t>Time Bound</a:t>
            </a:r>
            <a:endParaRPr lang="en-US" dirty="0"/>
          </a:p>
        </p:txBody>
      </p:sp>
      <p:pic>
        <p:nvPicPr>
          <p:cNvPr id="4" name="Picture 3" descr="Sm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595" y="1600200"/>
            <a:ext cx="3180205" cy="4770307"/>
          </a:xfrm>
          <a:prstGeom prst="rect">
            <a:avLst/>
          </a:prstGeom>
        </p:spPr>
      </p:pic>
    </p:spTree>
    <p:extLst>
      <p:ext uri="{BB962C8B-B14F-4D97-AF65-F5344CB8AC3E}">
        <p14:creationId xmlns:p14="http://schemas.microsoft.com/office/powerpoint/2010/main" val="96132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acquired all of my data from a website called </a:t>
            </a:r>
            <a:r>
              <a:rPr lang="en-US" dirty="0" err="1" smtClean="0"/>
              <a:t>www.basetball-reference.com</a:t>
            </a:r>
            <a:r>
              <a:rPr lang="en-US" dirty="0" smtClean="0"/>
              <a:t>  </a:t>
            </a:r>
          </a:p>
          <a:p>
            <a:r>
              <a:rPr lang="en-US" dirty="0" smtClean="0"/>
              <a:t>I was able to export all major stats by player by season since 1978 (when the league expanded on what statistics they were keeping for players) </a:t>
            </a:r>
          </a:p>
          <a:p>
            <a:r>
              <a:rPr lang="en-US" dirty="0" smtClean="0"/>
              <a:t>I used this data to construct my exploratory analysis and then filtered it down for modeling purposes  </a:t>
            </a:r>
          </a:p>
          <a:p>
            <a:r>
              <a:rPr lang="en-US" dirty="0" smtClean="0"/>
              <a:t>I had to do some minor formatting changes in order to ensure that position data was uniform throughout the </a:t>
            </a:r>
            <a:r>
              <a:rPr lang="en-US" dirty="0" smtClean="0"/>
              <a:t>analysis</a:t>
            </a:r>
            <a:endParaRPr lang="en-US" dirty="0" smtClean="0"/>
          </a:p>
          <a:p>
            <a:endParaRPr lang="en-US" dirty="0"/>
          </a:p>
        </p:txBody>
      </p:sp>
    </p:spTree>
    <p:extLst>
      <p:ext uri="{BB962C8B-B14F-4D97-AF65-F5344CB8AC3E}">
        <p14:creationId xmlns:p14="http://schemas.microsoft.com/office/powerpoint/2010/main" val="301661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p:txBody>
          <a:bodyPr>
            <a:normAutofit fontScale="92500"/>
          </a:bodyPr>
          <a:lstStyle/>
          <a:p>
            <a:r>
              <a:rPr lang="en-US" dirty="0" smtClean="0"/>
              <a:t>Questions I originally wanted to answer </a:t>
            </a:r>
          </a:p>
          <a:p>
            <a:pPr lvl="1"/>
            <a:r>
              <a:rPr lang="en-US" dirty="0" smtClean="0"/>
              <a:t>What is the age where basketball players are at their most valuable? </a:t>
            </a:r>
          </a:p>
          <a:p>
            <a:pPr lvl="2"/>
            <a:r>
              <a:rPr lang="en-US" dirty="0" smtClean="0"/>
              <a:t>i.e. when do players have the highest mean Win Shares?  </a:t>
            </a:r>
          </a:p>
          <a:p>
            <a:pPr lvl="1"/>
            <a:r>
              <a:rPr lang="en-US" dirty="0" smtClean="0"/>
              <a:t>How Does Position effect winning and contribute to winning?  </a:t>
            </a:r>
          </a:p>
          <a:p>
            <a:pPr lvl="2"/>
            <a:r>
              <a:rPr lang="en-US" dirty="0" smtClean="0"/>
              <a:t>The league has gone through different phases where different positions are considered the most valuable</a:t>
            </a:r>
            <a:endParaRPr lang="en-US" dirty="0" smtClean="0"/>
          </a:p>
          <a:p>
            <a:pPr lvl="1"/>
            <a:r>
              <a:rPr lang="en-US" dirty="0" smtClean="0"/>
              <a:t>What is the distribution by position and age </a:t>
            </a:r>
            <a:r>
              <a:rPr lang="en-US" dirty="0" smtClean="0"/>
              <a:t>in the NBA </a:t>
            </a:r>
            <a:r>
              <a:rPr lang="en-US" dirty="0" smtClean="0"/>
              <a:t>for highest </a:t>
            </a:r>
            <a:r>
              <a:rPr lang="en-US" dirty="0" smtClean="0"/>
              <a:t>win </a:t>
            </a:r>
            <a:r>
              <a:rPr lang="en-US" dirty="0" smtClean="0"/>
              <a:t>shares? </a:t>
            </a:r>
            <a:endParaRPr lang="en-US" dirty="0" smtClean="0"/>
          </a:p>
          <a:p>
            <a:pPr lvl="1"/>
            <a:endParaRPr lang="en-US" dirty="0"/>
          </a:p>
        </p:txBody>
      </p:sp>
    </p:spTree>
    <p:extLst>
      <p:ext uri="{BB962C8B-B14F-4D97-AF65-F5344CB8AC3E}">
        <p14:creationId xmlns:p14="http://schemas.microsoft.com/office/powerpoint/2010/main" val="230413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5" name="Picture 4"/>
          <p:cNvPicPr>
            <a:picLocks noChangeAspect="1"/>
          </p:cNvPicPr>
          <p:nvPr/>
        </p:nvPicPr>
        <p:blipFill>
          <a:blip r:embed="rId2"/>
          <a:stretch>
            <a:fillRect/>
          </a:stretch>
        </p:blipFill>
        <p:spPr>
          <a:xfrm>
            <a:off x="0" y="1417638"/>
            <a:ext cx="9144000" cy="5440361"/>
          </a:xfrm>
          <a:prstGeom prst="rect">
            <a:avLst/>
          </a:prstGeom>
        </p:spPr>
      </p:pic>
    </p:spTree>
    <p:extLst>
      <p:ext uri="{BB962C8B-B14F-4D97-AF65-F5344CB8AC3E}">
        <p14:creationId xmlns:p14="http://schemas.microsoft.com/office/powerpoint/2010/main" val="6207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4219</TotalTime>
  <Words>1265</Words>
  <Application>Microsoft Macintosh PowerPoint</Application>
  <PresentationFormat>On-screen Show (4:3)</PresentationFormat>
  <Paragraphs>98</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Analyzing NBA Data</vt:lpstr>
      <vt:lpstr>Analysis #1 Background</vt:lpstr>
      <vt:lpstr>Research Design</vt:lpstr>
      <vt:lpstr>Offensive Win Shares</vt:lpstr>
      <vt:lpstr>Defensive Win Shares</vt:lpstr>
      <vt:lpstr>Research Design</vt:lpstr>
      <vt:lpstr>Research Design</vt:lpstr>
      <vt:lpstr>Exploratory Analysis</vt:lpstr>
      <vt:lpstr>Exploratory Analysis</vt:lpstr>
      <vt:lpstr>Exploratory Analysis</vt:lpstr>
      <vt:lpstr>Exploratory Analysis</vt:lpstr>
      <vt:lpstr>Exploratory Analysis</vt:lpstr>
      <vt:lpstr>Exploratory Analysis</vt:lpstr>
      <vt:lpstr>Model Development</vt:lpstr>
      <vt:lpstr>Logistic Regression Results by Position </vt:lpstr>
      <vt:lpstr>PowerPoint Presentation</vt:lpstr>
      <vt:lpstr>PowerPoint Presentation</vt:lpstr>
      <vt:lpstr>Analysis Number 2</vt:lpstr>
      <vt:lpstr>Model Development</vt:lpstr>
      <vt:lpstr>Results </vt:lpstr>
      <vt:lpstr>Results Set Season 1986 </vt:lpstr>
      <vt:lpstr>Results Set Season 1998</vt:lpstr>
      <vt:lpstr>Results Set 2016 Season </vt:lpstr>
    </vt:vector>
  </TitlesOfParts>
  <Company>Gann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NBA Data</dc:title>
  <dc:creator>Mitchell Silverman</dc:creator>
  <cp:lastModifiedBy>Mitchell Silverman</cp:lastModifiedBy>
  <cp:revision>30</cp:revision>
  <dcterms:created xsi:type="dcterms:W3CDTF">2017-03-25T16:34:15Z</dcterms:created>
  <dcterms:modified xsi:type="dcterms:W3CDTF">2017-03-29T22:28:47Z</dcterms:modified>
</cp:coreProperties>
</file>