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999" r:id="rId3"/>
    <p:sldId id="257" r:id="rId4"/>
    <p:sldId id="7000" r:id="rId5"/>
    <p:sldId id="7001" r:id="rId6"/>
    <p:sldId id="7002" r:id="rId7"/>
    <p:sldId id="7003" r:id="rId8"/>
    <p:sldId id="7009" r:id="rId9"/>
    <p:sldId id="7004" r:id="rId10"/>
    <p:sldId id="7005" r:id="rId11"/>
    <p:sldId id="7006" r:id="rId12"/>
    <p:sldId id="7007" r:id="rId13"/>
    <p:sldId id="7008" r:id="rId14"/>
    <p:sldId id="7010" r:id="rId15"/>
    <p:sldId id="70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7E3C1-725B-488B-991E-97C4013D0119}" v="2" dt="2025-08-07T04:37:41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 Sellers" userId="fb74164179c81e3e" providerId="LiveId" clId="{7B57E3C1-725B-488B-991E-97C4013D0119}"/>
    <pc:docChg chg="addSld modSld">
      <pc:chgData name="Mitchel Sellers" userId="fb74164179c81e3e" providerId="LiveId" clId="{7B57E3C1-725B-488B-991E-97C4013D0119}" dt="2025-08-07T04:37:41.474" v="67"/>
      <pc:docMkLst>
        <pc:docMk/>
      </pc:docMkLst>
      <pc:sldChg chg="addSp modSp new mod modAnim">
        <pc:chgData name="Mitchel Sellers" userId="fb74164179c81e3e" providerId="LiveId" clId="{7B57E3C1-725B-488B-991E-97C4013D0119}" dt="2025-08-07T04:33:44.327" v="46" actId="1076"/>
        <pc:sldMkLst>
          <pc:docMk/>
          <pc:sldMk cId="1606244963" sldId="7010"/>
        </pc:sldMkLst>
        <pc:spChg chg="mod">
          <ac:chgData name="Mitchel Sellers" userId="fb74164179c81e3e" providerId="LiveId" clId="{7B57E3C1-725B-488B-991E-97C4013D0119}" dt="2025-08-07T04:32:19.240" v="35" actId="20577"/>
          <ac:spMkLst>
            <pc:docMk/>
            <pc:sldMk cId="1606244963" sldId="7010"/>
            <ac:spMk id="2" creationId="{6E569B2E-064D-1085-7CEC-1499A878B66F}"/>
          </ac:spMkLst>
        </pc:spChg>
        <pc:picChg chg="add mod">
          <ac:chgData name="Mitchel Sellers" userId="fb74164179c81e3e" providerId="LiveId" clId="{7B57E3C1-725B-488B-991E-97C4013D0119}" dt="2025-08-07T04:33:30.528" v="42" actId="14100"/>
          <ac:picMkLst>
            <pc:docMk/>
            <pc:sldMk cId="1606244963" sldId="7010"/>
            <ac:picMk id="5" creationId="{223765ED-275C-858E-CEBC-617C255A1194}"/>
          </ac:picMkLst>
        </pc:picChg>
        <pc:picChg chg="add mod">
          <ac:chgData name="Mitchel Sellers" userId="fb74164179c81e3e" providerId="LiveId" clId="{7B57E3C1-725B-488B-991E-97C4013D0119}" dt="2025-08-07T04:33:44.327" v="46" actId="1076"/>
          <ac:picMkLst>
            <pc:docMk/>
            <pc:sldMk cId="1606244963" sldId="7010"/>
            <ac:picMk id="7" creationId="{00B03000-59AB-C1F7-67DA-29319EC65353}"/>
          </ac:picMkLst>
        </pc:picChg>
      </pc:sldChg>
      <pc:sldChg chg="modSp new mod">
        <pc:chgData name="Mitchel Sellers" userId="fb74164179c81e3e" providerId="LiveId" clId="{7B57E3C1-725B-488B-991E-97C4013D0119}" dt="2025-08-07T04:37:41.474" v="67"/>
        <pc:sldMkLst>
          <pc:docMk/>
          <pc:sldMk cId="227622421" sldId="7011"/>
        </pc:sldMkLst>
        <pc:spChg chg="mod">
          <ac:chgData name="Mitchel Sellers" userId="fb74164179c81e3e" providerId="LiveId" clId="{7B57E3C1-725B-488B-991E-97C4013D0119}" dt="2025-08-07T04:33:59.854" v="66" actId="20577"/>
          <ac:spMkLst>
            <pc:docMk/>
            <pc:sldMk cId="227622421" sldId="7011"/>
            <ac:spMk id="2" creationId="{2830CD94-E0A5-22CA-2C89-7FE4AFE25EE8}"/>
          </ac:spMkLst>
        </pc:spChg>
        <pc:spChg chg="mod">
          <ac:chgData name="Mitchel Sellers" userId="fb74164179c81e3e" providerId="LiveId" clId="{7B57E3C1-725B-488B-991E-97C4013D0119}" dt="2025-08-07T04:37:41.474" v="67"/>
          <ac:spMkLst>
            <pc:docMk/>
            <pc:sldMk cId="227622421" sldId="7011"/>
            <ac:spMk id="3" creationId="{4554DCF7-423A-6B28-7B02-582B23877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32A8-0F73-7601-4BDD-ADD5A4DF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6CE1-3116-B65D-63E3-53BE42012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2968-D833-4CF2-5082-689930FD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9BC9-2109-9979-CE16-A7CF67E5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7220-CBF2-8619-A9D6-17203FF0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4084-1A0E-9363-58B5-0FD05BB0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50FE7-B28B-A046-A3CC-EE9ED553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9A09-E183-8F5D-67F5-6E783A8F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AE640-0CA3-67C1-18DA-6C39116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4463A-31CD-C5CB-D4A7-412F54B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F4B66-B430-6B8C-706B-E2850E4F2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0FDB-2472-1DE2-014B-76A22EB9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7A59-2D28-4FBD-EFB9-9369F72F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59A7-34C3-2D13-56AE-78B9D1C5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A77D-F137-D565-AEBA-FA02B056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3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22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55B4-D1EC-06C7-6CA8-A8FAC74AC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7B96-569B-D6ED-267C-984E6A32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21F7-1F99-1C26-03F4-660FE319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8949E-AC05-8876-52FC-59C33C91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37D4-2960-F404-6541-B45B033D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6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8FF0-508A-122A-A3E6-7B60820E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D618-6E87-DBA3-5AA7-8A85B515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C1E0-F74B-CD3D-29CD-A9297B2A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55DB-5F30-F63C-A9EB-E0A50110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E42A-B269-4F2F-A47A-FB46C92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FBED-53D1-0EF5-A46D-492713E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DF01-210E-556D-F65E-F3F5DEB11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2F84E-49B2-0398-3DEF-9066452ED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0A830-B458-BE30-4B63-17013643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14B52-6ED6-C7D0-610B-6CAC34A3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06D3-1F91-8F7D-73DF-AF75B72C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25C2-A56C-012E-02CF-2730AE53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B2C58-7FD2-12F3-1A3E-27C277C5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77459-11DB-58D5-E020-F74EEF946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66C58-EC09-8341-7EBC-B4CE0B4A5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6FCA9-5ADE-F1E7-A20D-5A37C3C41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0059-745A-387B-B183-49C370FE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1D63F-9241-59A8-9E51-FD7B84C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D2595-A9A1-057A-404B-6D4F790C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FFC5-E55D-B7CD-94FE-3CA138E3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880FA-7291-0749-394A-9D08C80B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B4900-EE53-C66E-9030-02CAB396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BBAC-9C2B-D8E3-BD86-79DC8833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E1186-F1A6-C47D-9224-CE86E4B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748C0-6161-6795-48B6-717BE12C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5FA0B-7E99-C3BF-6176-56A12E96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0805-7FE2-E334-0FAA-B440EDEC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5B2-53AE-B203-7AE0-8406C848B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1FD9-C364-3848-606F-1FDA9B99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9503-DE22-4EE1-0738-7E177361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22556-E2E8-BEAF-443B-5824187F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91E5C-F1E1-85D1-00AD-36D78F4C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DCE2-C9BA-D34C-3C3D-6413CF9F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E2433-DFE9-E430-D39D-A3994BB05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6FF09-74D7-FEC3-7F3D-516C9D6EC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FDCE5-9C1B-8A3B-C9B1-2C5583B1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B643-9DCE-A448-4511-12317D0D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BC198-50A7-C671-A976-ADE40AF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C6E30-CBAE-712F-3335-2D313CEE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B590-B33D-8D18-A151-C0FD52E32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2522-4868-12AC-8410-502D2ED91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EBCD3-D933-409E-96DD-E2039BB8682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CFA4-75E1-2FAF-2E2D-F42AEF7D5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81E-84F2-53C6-8C7A-9CABD5B49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5F5A3-2B04-40C7-A9ED-48D9FB907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A8CA7-DD1C-B31D-6548-BAE8FA764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Simplify API Consumption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7D2A-C3DE-E370-51B0-F10964B0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Using Refit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47887-2C13-F076-55B1-DE4B812C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Adding Auth Headers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86A6E-FD0B-E1FA-1857-85BDDBA3D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86622"/>
            <a:ext cx="10905066" cy="35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4EE64-1857-EEFF-48F2-7C5FD4F6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Wiring It All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5CAE0-7D65-9C83-50E6-BE2E0056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04723"/>
            <a:ext cx="10905066" cy="31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4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04721-5EAB-2374-6A2C-6BEA678F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Using the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607B4-1A0F-02B8-CA96-96C49096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957" y="1675227"/>
            <a:ext cx="764208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0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86D46-B2B6-9FE1-DB07-B2AC2372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Taking Things Further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59AD-F0DF-2346-0BD8-363EBB9BF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Exposing </a:t>
            </a:r>
            <a:r>
              <a:rPr lang="en-US" sz="2200" dirty="0" err="1"/>
              <a:t>HttpClient</a:t>
            </a:r>
            <a:endParaRPr lang="en-US" sz="2200" dirty="0"/>
          </a:p>
          <a:p>
            <a:pPr lvl="1"/>
            <a:r>
              <a:rPr lang="en-US" sz="2200" dirty="0"/>
              <a:t>Simply add “</a:t>
            </a:r>
            <a:r>
              <a:rPr lang="en-US" sz="2200" dirty="0" err="1"/>
              <a:t>HttpClient</a:t>
            </a:r>
            <a:r>
              <a:rPr lang="en-US" sz="2200" dirty="0"/>
              <a:t> Client { get; }” to your API</a:t>
            </a:r>
          </a:p>
          <a:p>
            <a:pPr lvl="1"/>
            <a:r>
              <a:rPr lang="en-US" sz="2200" dirty="0"/>
              <a:t>Allows customization of the client</a:t>
            </a:r>
          </a:p>
          <a:p>
            <a:pPr lvl="2"/>
            <a:r>
              <a:rPr lang="en-US" sz="2200" dirty="0"/>
              <a:t>For example allowing expansion of timeout if needed</a:t>
            </a:r>
          </a:p>
          <a:p>
            <a:r>
              <a:rPr lang="en-US" sz="2200" dirty="0"/>
              <a:t>Exception Handling</a:t>
            </a:r>
          </a:p>
          <a:p>
            <a:pPr lvl="1"/>
            <a:r>
              <a:rPr lang="en-US" sz="2200" dirty="0" err="1"/>
              <a:t>IApiResponse</a:t>
            </a:r>
            <a:endParaRPr lang="en-US" sz="2200" dirty="0"/>
          </a:p>
          <a:p>
            <a:pPr lvl="2"/>
            <a:r>
              <a:rPr lang="en-US" sz="2200" dirty="0"/>
              <a:t>Easy way to handle, wraps errors, and focuses on 200-299 </a:t>
            </a:r>
          </a:p>
          <a:p>
            <a:pPr lvl="1"/>
            <a:r>
              <a:rPr lang="en-US" sz="2200" dirty="0"/>
              <a:t>Other Types</a:t>
            </a:r>
          </a:p>
          <a:p>
            <a:pPr lvl="2"/>
            <a:r>
              <a:rPr lang="en-US" sz="2200" dirty="0"/>
              <a:t>Must capture the exception, </a:t>
            </a:r>
            <a:r>
              <a:rPr lang="en-US" sz="2200" dirty="0" err="1"/>
              <a:t>ApiException</a:t>
            </a:r>
            <a:r>
              <a:rPr lang="en-US" sz="2200" dirty="0"/>
              <a:t> captures all</a:t>
            </a:r>
          </a:p>
          <a:p>
            <a:pPr lvl="2"/>
            <a:r>
              <a:rPr lang="en-US" sz="2200" dirty="0"/>
              <a:t>Can be a </a:t>
            </a:r>
            <a:r>
              <a:rPr lang="en-US" sz="2200" dirty="0" err="1"/>
              <a:t>ValidationApiException</a:t>
            </a:r>
            <a:r>
              <a:rPr lang="en-US" sz="2200" dirty="0"/>
              <a:t> if return type is application/</a:t>
            </a:r>
            <a:r>
              <a:rPr lang="en-US" sz="2200" dirty="0" err="1"/>
              <a:t>problem+json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0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9B2E-064D-1085-7CEC-1499A878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Form Post (</a:t>
            </a:r>
            <a:r>
              <a:rPr lang="en-US" dirty="0" err="1"/>
              <a:t>Url</a:t>
            </a:r>
            <a:r>
              <a:rPr lang="en-US" dirty="0"/>
              <a:t>-Encoded)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DC83-2471-E5C9-C566-206CA0E9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765ED-275C-858E-CEBC-617C255A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8" y="1825625"/>
            <a:ext cx="5953586" cy="2580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03000-59AB-C1F7-67DA-29319EC65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93" y="1825625"/>
            <a:ext cx="5771716" cy="48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D94-E0A5-22CA-2C89-7FE4AFE2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Explore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DCF7-423A-6B28-7B02-582B2387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https://github.com/mitchelsellers/aspnet-webapi-refit-demo</a:t>
            </a:r>
          </a:p>
        </p:txBody>
      </p:sp>
    </p:spTree>
    <p:extLst>
      <p:ext uri="{BB962C8B-B14F-4D97-AF65-F5344CB8AC3E}">
        <p14:creationId xmlns:p14="http://schemas.microsoft.com/office/powerpoint/2010/main" val="22762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76566-045D-4A49-0465-604AF8049959}"/>
              </a:ext>
            </a:extLst>
          </p:cNvPr>
          <p:cNvSpPr/>
          <p:nvPr/>
        </p:nvSpPr>
        <p:spPr>
          <a:xfrm>
            <a:off x="0" y="1058173"/>
            <a:ext cx="12192000" cy="5078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7315C-2BB6-0931-2E7A-857E7CA29B3B}"/>
              </a:ext>
            </a:extLst>
          </p:cNvPr>
          <p:cNvCxnSpPr>
            <a:cxnSpLocks/>
          </p:cNvCxnSpPr>
          <p:nvPr/>
        </p:nvCxnSpPr>
        <p:spPr>
          <a:xfrm>
            <a:off x="-10888" y="6490823"/>
            <a:ext cx="1150866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1FD08C0-00A3-49F4-DB8B-27D36927846E}"/>
              </a:ext>
            </a:extLst>
          </p:cNvPr>
          <p:cNvGrpSpPr/>
          <p:nvPr/>
        </p:nvGrpSpPr>
        <p:grpSpPr>
          <a:xfrm>
            <a:off x="9589914" y="-51748"/>
            <a:ext cx="2602086" cy="856755"/>
            <a:chOff x="9589914" y="-51748"/>
            <a:chExt cx="2602086" cy="856755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414EC80-9790-259A-FFB6-1AF773F9C110}"/>
                </a:ext>
              </a:extLst>
            </p:cNvPr>
            <p:cNvSpPr/>
            <p:nvPr userDrawn="1"/>
          </p:nvSpPr>
          <p:spPr>
            <a:xfrm>
              <a:off x="9589914" y="-51748"/>
              <a:ext cx="2602086" cy="856755"/>
            </a:xfrm>
            <a:custGeom>
              <a:avLst/>
              <a:gdLst>
                <a:gd name="connsiteX0" fmla="*/ 0 w 6551578"/>
                <a:gd name="connsiteY0" fmla="*/ 0 h 2969085"/>
                <a:gd name="connsiteX1" fmla="*/ 122329 w 6551578"/>
                <a:gd name="connsiteY1" fmla="*/ 40995 h 2969085"/>
                <a:gd name="connsiteX2" fmla="*/ 5473674 w 6551578"/>
                <a:gd name="connsiteY2" fmla="*/ 2483803 h 2969085"/>
                <a:gd name="connsiteX3" fmla="*/ 6408050 w 6551578"/>
                <a:gd name="connsiteY3" fmla="*/ 2369435 h 2969085"/>
                <a:gd name="connsiteX4" fmla="*/ 6551578 w 6551578"/>
                <a:gd name="connsiteY4" fmla="*/ 2324110 h 2969085"/>
                <a:gd name="connsiteX5" fmla="*/ 6551578 w 6551578"/>
                <a:gd name="connsiteY5" fmla="*/ 2929489 h 2969085"/>
                <a:gd name="connsiteX6" fmla="*/ 6311675 w 6551578"/>
                <a:gd name="connsiteY6" fmla="*/ 2956209 h 2969085"/>
                <a:gd name="connsiteX7" fmla="*/ 5755904 w 6551578"/>
                <a:gd name="connsiteY7" fmla="*/ 2963984 h 2969085"/>
                <a:gd name="connsiteX8" fmla="*/ 85470 w 6551578"/>
                <a:gd name="connsiteY8" fmla="*/ 37077 h 2969085"/>
                <a:gd name="connsiteX9" fmla="*/ 0 w 6551578"/>
                <a:gd name="connsiteY9" fmla="*/ 0 h 296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1578" h="2969085">
                  <a:moveTo>
                    <a:pt x="0" y="0"/>
                  </a:moveTo>
                  <a:lnTo>
                    <a:pt x="122329" y="40995"/>
                  </a:lnTo>
                  <a:cubicBezTo>
                    <a:pt x="2133573" y="761052"/>
                    <a:pt x="3131893" y="2483803"/>
                    <a:pt x="5473674" y="2483803"/>
                  </a:cubicBezTo>
                  <a:cubicBezTo>
                    <a:pt x="5820604" y="2483803"/>
                    <a:pt x="6130230" y="2443147"/>
                    <a:pt x="6408050" y="2369435"/>
                  </a:cubicBezTo>
                  <a:lnTo>
                    <a:pt x="6551578" y="2324110"/>
                  </a:lnTo>
                  <a:lnTo>
                    <a:pt x="6551578" y="2929489"/>
                  </a:lnTo>
                  <a:lnTo>
                    <a:pt x="6311675" y="2956209"/>
                  </a:lnTo>
                  <a:cubicBezTo>
                    <a:pt x="6135894" y="2969971"/>
                    <a:pt x="5950878" y="2972930"/>
                    <a:pt x="5755904" y="2963984"/>
                  </a:cubicBezTo>
                  <a:cubicBezTo>
                    <a:pt x="3211486" y="2847240"/>
                    <a:pt x="2161144" y="985810"/>
                    <a:pt x="85470" y="370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564F8"/>
            </a:solidFill>
            <a:ln w="36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endParaRPr>
            </a:p>
          </p:txBody>
        </p:sp>
        <p:pic>
          <p:nvPicPr>
            <p:cNvPr id="10" name="Picture 9" descr="mitchel-01">
              <a:extLst>
                <a:ext uri="{FF2B5EF4-FFF2-40B4-BE49-F238E27FC236}">
                  <a16:creationId xmlns:a16="http://schemas.microsoft.com/office/drawing/2014/main" id="{E2FF33E5-B871-BBF6-BCE4-5ACA07E7A2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350490" y="75632"/>
              <a:ext cx="561796" cy="47745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892696B7-D1B5-0F40-5A7F-CA48415E7332}"/>
              </a:ext>
            </a:extLst>
          </p:cNvPr>
          <p:cNvSpPr txBox="1">
            <a:spLocks/>
          </p:cNvSpPr>
          <p:nvPr/>
        </p:nvSpPr>
        <p:spPr>
          <a:xfrm>
            <a:off x="498685" y="135314"/>
            <a:ext cx="9801566" cy="847174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PH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C69B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About your speaker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FCB307-FBEF-E849-F54B-14F70B46DFED}"/>
              </a:ext>
            </a:extLst>
          </p:cNvPr>
          <p:cNvSpPr/>
          <p:nvPr/>
        </p:nvSpPr>
        <p:spPr>
          <a:xfrm>
            <a:off x="11672601" y="6337881"/>
            <a:ext cx="303103" cy="303103"/>
          </a:xfrm>
          <a:prstGeom prst="roundRect">
            <a:avLst>
              <a:gd name="adj" fmla="val 50000"/>
            </a:avLst>
          </a:prstGeom>
          <a:solidFill>
            <a:srgbClr val="256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E9C49C-AA71-3B61-D5DB-8CF957EF3AD2}"/>
              </a:ext>
            </a:extLst>
          </p:cNvPr>
          <p:cNvSpPr txBox="1">
            <a:spLocks/>
          </p:cNvSpPr>
          <p:nvPr/>
        </p:nvSpPr>
        <p:spPr>
          <a:xfrm>
            <a:off x="11672600" y="6306870"/>
            <a:ext cx="30310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77BCE01-9058-4259-B684-EDDB3327DE6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4599D-ADCD-BF4B-5A46-4A563066565D}"/>
              </a:ext>
            </a:extLst>
          </p:cNvPr>
          <p:cNvSpPr txBox="1"/>
          <p:nvPr/>
        </p:nvSpPr>
        <p:spPr>
          <a:xfrm>
            <a:off x="4631426" y="6600010"/>
            <a:ext cx="2929149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PH" altLang="en-US" sz="1100" b="0" i="0" u="none" strike="noStrike" kern="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www.computergurus.com</a:t>
            </a:r>
            <a:endParaRPr kumimoji="0" lang="en-US" sz="1100" b="0" i="0" u="none" strike="noStrike" kern="0" cap="none" spc="3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B13BD8-FAB7-7E70-06EB-9A2A69BF16F1}"/>
              </a:ext>
            </a:extLst>
          </p:cNvPr>
          <p:cNvGrpSpPr/>
          <p:nvPr/>
        </p:nvGrpSpPr>
        <p:grpSpPr>
          <a:xfrm>
            <a:off x="515938" y="1701787"/>
            <a:ext cx="4410530" cy="360000"/>
            <a:chOff x="515938" y="1701787"/>
            <a:chExt cx="4410530" cy="360000"/>
          </a:xfrm>
        </p:grpSpPr>
        <p:sp>
          <p:nvSpPr>
            <p:cNvPr id="84" name="Arrow: Chevron 83">
              <a:extLst>
                <a:ext uri="{FF2B5EF4-FFF2-40B4-BE49-F238E27FC236}">
                  <a16:creationId xmlns:a16="http://schemas.microsoft.com/office/drawing/2014/main" id="{7B539CEB-BCD1-A8AD-3C4C-28ABF713B8A2}"/>
                </a:ext>
              </a:extLst>
            </p:cNvPr>
            <p:cNvSpPr/>
            <p:nvPr/>
          </p:nvSpPr>
          <p:spPr>
            <a:xfrm>
              <a:off x="515938" y="1701787"/>
              <a:ext cx="360000" cy="360000"/>
            </a:xfrm>
            <a:prstGeom prst="chevron">
              <a:avLst/>
            </a:prstGeom>
            <a:solidFill>
              <a:srgbClr val="256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47534B-1AFC-9D45-3016-FD89EDB3D584}"/>
                </a:ext>
              </a:extLst>
            </p:cNvPr>
            <p:cNvSpPr txBox="1">
              <a:spLocks/>
            </p:cNvSpPr>
            <p:nvPr/>
          </p:nvSpPr>
          <p:spPr>
            <a:xfrm>
              <a:off x="1221850" y="1738456"/>
              <a:ext cx="3704618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Microsoft MVP,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ASPInsider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03F3D4-AF59-5FE0-6731-EECB78FD3779}"/>
              </a:ext>
            </a:extLst>
          </p:cNvPr>
          <p:cNvGrpSpPr/>
          <p:nvPr/>
        </p:nvGrpSpPr>
        <p:grpSpPr>
          <a:xfrm>
            <a:off x="515938" y="2652867"/>
            <a:ext cx="5821362" cy="360000"/>
            <a:chOff x="515938" y="2652867"/>
            <a:chExt cx="5821362" cy="360000"/>
          </a:xfrm>
        </p:grpSpPr>
        <p:sp>
          <p:nvSpPr>
            <p:cNvPr id="86" name="Arrow: Chevron 85">
              <a:extLst>
                <a:ext uri="{FF2B5EF4-FFF2-40B4-BE49-F238E27FC236}">
                  <a16:creationId xmlns:a16="http://schemas.microsoft.com/office/drawing/2014/main" id="{4C978623-4615-8B93-35AB-7682F8A093CB}"/>
                </a:ext>
              </a:extLst>
            </p:cNvPr>
            <p:cNvSpPr/>
            <p:nvPr/>
          </p:nvSpPr>
          <p:spPr>
            <a:xfrm>
              <a:off x="515938" y="2652867"/>
              <a:ext cx="360000" cy="360000"/>
            </a:xfrm>
            <a:prstGeom prst="chevron">
              <a:avLst/>
            </a:prstGeom>
            <a:solidFill>
              <a:srgbClr val="256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C93649-F2B8-FF9D-9833-CA115595788D}"/>
                </a:ext>
              </a:extLst>
            </p:cNvPr>
            <p:cNvSpPr txBox="1">
              <a:spLocks/>
            </p:cNvSpPr>
            <p:nvPr/>
          </p:nvSpPr>
          <p:spPr>
            <a:xfrm>
              <a:off x="1221850" y="2678034"/>
              <a:ext cx="5115450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CEO @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IowaComputerGurus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, Inc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21ADD7C-6588-EEBA-C2A6-3DA8541AA928}"/>
              </a:ext>
            </a:extLst>
          </p:cNvPr>
          <p:cNvGrpSpPr/>
          <p:nvPr/>
        </p:nvGrpSpPr>
        <p:grpSpPr>
          <a:xfrm>
            <a:off x="8156514" y="1525276"/>
            <a:ext cx="3520440" cy="4143875"/>
            <a:chOff x="8156514" y="1525276"/>
            <a:chExt cx="3520440" cy="414387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1417E6F-9E07-EBD7-87EC-4DEF936F7107}"/>
                </a:ext>
              </a:extLst>
            </p:cNvPr>
            <p:cNvSpPr>
              <a:spLocks/>
            </p:cNvSpPr>
            <p:nvPr/>
          </p:nvSpPr>
          <p:spPr>
            <a:xfrm>
              <a:off x="8156514" y="1525276"/>
              <a:ext cx="3520440" cy="3520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pic>
          <p:nvPicPr>
            <p:cNvPr id="102" name="Picture 101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1EA5A9F4-69BF-3F0F-DD0C-070508CD3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72370" y="1641132"/>
              <a:ext cx="3288728" cy="3288728"/>
            </a:xfrm>
            <a:custGeom>
              <a:avLst/>
              <a:gdLst>
                <a:gd name="connsiteX0" fmla="*/ 1758043 w 3516086"/>
                <a:gd name="connsiteY0" fmla="*/ 0 h 3516086"/>
                <a:gd name="connsiteX1" fmla="*/ 3516086 w 3516086"/>
                <a:gd name="connsiteY1" fmla="*/ 1758043 h 3516086"/>
                <a:gd name="connsiteX2" fmla="*/ 1758043 w 3516086"/>
                <a:gd name="connsiteY2" fmla="*/ 3516086 h 3516086"/>
                <a:gd name="connsiteX3" fmla="*/ 0 w 3516086"/>
                <a:gd name="connsiteY3" fmla="*/ 1758043 h 3516086"/>
                <a:gd name="connsiteX4" fmla="*/ 1758043 w 3516086"/>
                <a:gd name="connsiteY4" fmla="*/ 0 h 351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086" h="3516086">
                  <a:moveTo>
                    <a:pt x="1758043" y="0"/>
                  </a:moveTo>
                  <a:cubicBezTo>
                    <a:pt x="2728983" y="0"/>
                    <a:pt x="3516086" y="787103"/>
                    <a:pt x="3516086" y="1758043"/>
                  </a:cubicBezTo>
                  <a:cubicBezTo>
                    <a:pt x="3516086" y="2728983"/>
                    <a:pt x="2728983" y="3516086"/>
                    <a:pt x="1758043" y="3516086"/>
                  </a:cubicBezTo>
                  <a:cubicBezTo>
                    <a:pt x="787103" y="3516086"/>
                    <a:pt x="0" y="2728983"/>
                    <a:pt x="0" y="1758043"/>
                  </a:cubicBezTo>
                  <a:cubicBezTo>
                    <a:pt x="0" y="787103"/>
                    <a:pt x="787103" y="0"/>
                    <a:pt x="1758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8DFCDB0-1434-313D-5429-0C5BB4D83E1F}"/>
                </a:ext>
              </a:extLst>
            </p:cNvPr>
            <p:cNvSpPr txBox="1"/>
            <p:nvPr/>
          </p:nvSpPr>
          <p:spPr>
            <a:xfrm>
              <a:off x="8534527" y="5284430"/>
              <a:ext cx="2760062" cy="3847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2564F8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MITCHEL SELLERS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A21739-C2DC-9259-5A79-F7F4699C8516}"/>
              </a:ext>
            </a:extLst>
          </p:cNvPr>
          <p:cNvSpPr txBox="1">
            <a:spLocks/>
          </p:cNvSpPr>
          <p:nvPr/>
        </p:nvSpPr>
        <p:spPr>
          <a:xfrm>
            <a:off x="515938" y="3590966"/>
            <a:ext cx="3704618" cy="33855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Contact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F6C910-85CF-662A-597A-1428F9163542}"/>
              </a:ext>
            </a:extLst>
          </p:cNvPr>
          <p:cNvGrpSpPr/>
          <p:nvPr/>
        </p:nvGrpSpPr>
        <p:grpSpPr>
          <a:xfrm>
            <a:off x="515938" y="4975660"/>
            <a:ext cx="3028802" cy="568738"/>
            <a:chOff x="515938" y="4975660"/>
            <a:chExt cx="3028802" cy="56873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67C2572-7915-D35D-EFBB-86BF5BCEA233}"/>
                </a:ext>
              </a:extLst>
            </p:cNvPr>
            <p:cNvSpPr/>
            <p:nvPr/>
          </p:nvSpPr>
          <p:spPr>
            <a:xfrm>
              <a:off x="515938" y="4975660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57498E3-9311-5C58-CE05-048A447BFF60}"/>
                </a:ext>
              </a:extLst>
            </p:cNvPr>
            <p:cNvSpPr txBox="1">
              <a:spLocks/>
            </p:cNvSpPr>
            <p:nvPr/>
          </p:nvSpPr>
          <p:spPr>
            <a:xfrm>
              <a:off x="1345420" y="5152306"/>
              <a:ext cx="2199320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Github.com/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mitchelsellers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95B1804-4B83-275C-8E07-ECA4F7F5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9792" y="5109514"/>
              <a:ext cx="301030" cy="3010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C80D64-E961-CE5E-41DB-8F053F37DE7B}"/>
              </a:ext>
            </a:extLst>
          </p:cNvPr>
          <p:cNvGrpSpPr/>
          <p:nvPr/>
        </p:nvGrpSpPr>
        <p:grpSpPr>
          <a:xfrm>
            <a:off x="4606025" y="4174397"/>
            <a:ext cx="2143944" cy="568738"/>
            <a:chOff x="4606025" y="4174397"/>
            <a:chExt cx="2143944" cy="56873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5267D91-17C1-B9B2-63E5-4E61744EE487}"/>
                </a:ext>
              </a:extLst>
            </p:cNvPr>
            <p:cNvSpPr/>
            <p:nvPr/>
          </p:nvSpPr>
          <p:spPr>
            <a:xfrm>
              <a:off x="4606025" y="4174397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D0108E-E201-467F-2D2B-81EE5A64E9B4}"/>
                </a:ext>
              </a:extLst>
            </p:cNvPr>
            <p:cNvSpPr txBox="1">
              <a:spLocks/>
            </p:cNvSpPr>
            <p:nvPr/>
          </p:nvSpPr>
          <p:spPr>
            <a:xfrm>
              <a:off x="5435507" y="4351043"/>
              <a:ext cx="1314462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@mitchelsellers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D11B4E9-1141-C561-B45D-625EB0F5A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39879" y="4308251"/>
              <a:ext cx="301030" cy="30103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F5A54B-264C-2AA0-77E0-09394AB73FAF}"/>
              </a:ext>
            </a:extLst>
          </p:cNvPr>
          <p:cNvGrpSpPr/>
          <p:nvPr/>
        </p:nvGrpSpPr>
        <p:grpSpPr>
          <a:xfrm>
            <a:off x="515938" y="4174397"/>
            <a:ext cx="3793435" cy="568738"/>
            <a:chOff x="515938" y="4174397"/>
            <a:chExt cx="3793435" cy="56873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0A5A6C-380C-8273-CA77-BDD2C8B55B3E}"/>
                </a:ext>
              </a:extLst>
            </p:cNvPr>
            <p:cNvSpPr/>
            <p:nvPr/>
          </p:nvSpPr>
          <p:spPr>
            <a:xfrm>
              <a:off x="515938" y="4174397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1ADE4A8-D1F8-B1B8-208A-167307AE861F}"/>
                </a:ext>
              </a:extLst>
            </p:cNvPr>
            <p:cNvSpPr txBox="1">
              <a:spLocks/>
            </p:cNvSpPr>
            <p:nvPr/>
          </p:nvSpPr>
          <p:spPr>
            <a:xfrm>
              <a:off x="1345420" y="4351043"/>
              <a:ext cx="2963953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PH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msellers@iowacomputergurus.com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65C9BD2-0ADF-AE35-7BD0-FD7554364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9792" y="4308251"/>
              <a:ext cx="301030" cy="3010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375A58-2C94-2928-59C9-6C747A7743DE}"/>
              </a:ext>
            </a:extLst>
          </p:cNvPr>
          <p:cNvGrpSpPr/>
          <p:nvPr/>
        </p:nvGrpSpPr>
        <p:grpSpPr>
          <a:xfrm>
            <a:off x="4606025" y="4975659"/>
            <a:ext cx="2857281" cy="568738"/>
            <a:chOff x="4606025" y="4975659"/>
            <a:chExt cx="2857281" cy="56873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F48495C-1114-D2B8-FEB2-F5A153D5B218}"/>
                </a:ext>
              </a:extLst>
            </p:cNvPr>
            <p:cNvSpPr/>
            <p:nvPr/>
          </p:nvSpPr>
          <p:spPr>
            <a:xfrm>
              <a:off x="4606025" y="4975659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208E9-5784-C975-9D5B-CBD74DAAF3D2}"/>
                </a:ext>
              </a:extLst>
            </p:cNvPr>
            <p:cNvSpPr txBox="1">
              <a:spLocks/>
            </p:cNvSpPr>
            <p:nvPr/>
          </p:nvSpPr>
          <p:spPr>
            <a:xfrm>
              <a:off x="5435507" y="5152305"/>
              <a:ext cx="2027799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www.mitchelsellers.com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8B4D8AD-3366-8AB7-549D-F734E7E90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39879" y="5109513"/>
              <a:ext cx="301030" cy="30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621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A0BB4-5263-83FB-81E1-304C4CD8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Agenda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D1B6-162A-6585-18E5-0D2FC0D3A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Problem Statement</a:t>
            </a:r>
          </a:p>
          <a:p>
            <a:r>
              <a:rPr lang="en-US" sz="2200"/>
              <a:t>Examples of Current/Standard Examples</a:t>
            </a:r>
          </a:p>
          <a:p>
            <a:r>
              <a:rPr lang="en-US" sz="2200"/>
              <a:t>What is Refit?</a:t>
            </a:r>
          </a:p>
          <a:p>
            <a:r>
              <a:rPr lang="en-US" sz="2200"/>
              <a:t>How to Use it?</a:t>
            </a:r>
          </a:p>
          <a:p>
            <a:r>
              <a:rPr lang="en-US" sz="220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9640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8E837-522D-4FB3-8064-90E36D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05B74-812A-0462-8B2F-2C68F598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spend too much time writing boiler-plate code to consume API’s, wasting valuable developer resources for tedious tasks.</a:t>
            </a:r>
          </a:p>
          <a:p>
            <a:r>
              <a:rPr lang="en-US" sz="2200"/>
              <a:t>Strongly structured patterns, are hard to implement, and even harder to unit test, etc.</a:t>
            </a:r>
          </a:p>
          <a:p>
            <a:r>
              <a:rPr lang="en-US" sz="2200"/>
              <a:t>We want developers spending time on the major development tasks</a:t>
            </a:r>
          </a:p>
        </p:txBody>
      </p:sp>
    </p:spTree>
    <p:extLst>
      <p:ext uri="{BB962C8B-B14F-4D97-AF65-F5344CB8AC3E}">
        <p14:creationId xmlns:p14="http://schemas.microsoft.com/office/powerpoint/2010/main" val="36811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99C5B-F6C4-84F4-2B23-CE6F7674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Examples of Current Solutions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29D8-2B84-6AE4-8DF8-F53F8D69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Very common to see “wrappers” around HttpClient</a:t>
            </a:r>
          </a:p>
          <a:p>
            <a:pPr lvl="1"/>
            <a:r>
              <a:rPr lang="en-US" sz="2200"/>
              <a:t>Resulting in improper usage of resources</a:t>
            </a:r>
          </a:p>
          <a:p>
            <a:r>
              <a:rPr lang="en-US" sz="2200"/>
              <a:t>Lots of manual processing, or manual/repeated code</a:t>
            </a:r>
          </a:p>
          <a:p>
            <a:r>
              <a:rPr lang="en-US" sz="2200"/>
              <a:t>Even with other libraries, lots of repeated code/processes, RestSharp is a common element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8EEBA-74BF-B234-BE6F-F209AC06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639192"/>
            <a:ext cx="4014216" cy="28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DF126-C4B7-5B93-8613-335638E9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28388"/>
            <a:ext cx="3995928" cy="207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02FD5-2FA4-5452-E583-3BE02244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is Refit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9EA4-B2C2-8BD6-2186-A552A05D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An open-source library that “turns your REST API into a live interface”</a:t>
            </a:r>
          </a:p>
          <a:p>
            <a:r>
              <a:rPr lang="en-US" sz="2200"/>
              <a:t>By simply defining an interface, with proper attributes, you can get a fully functional client for calling APIs</a:t>
            </a:r>
          </a:p>
          <a:p>
            <a:pPr lvl="1"/>
            <a:r>
              <a:rPr lang="en-US" sz="2200"/>
              <a:t>Reducing boilerplate</a:t>
            </a:r>
          </a:p>
          <a:p>
            <a:pPr lvl="1"/>
            <a:r>
              <a:rPr lang="en-US" sz="2200"/>
              <a:t>Creating consistency</a:t>
            </a:r>
          </a:p>
          <a:p>
            <a:pPr lvl="1"/>
            <a:r>
              <a:rPr lang="en-US" sz="2200"/>
              <a:t>Allowing faster development</a:t>
            </a:r>
          </a:p>
        </p:txBody>
      </p:sp>
    </p:spTree>
    <p:extLst>
      <p:ext uri="{BB962C8B-B14F-4D97-AF65-F5344CB8AC3E}">
        <p14:creationId xmlns:p14="http://schemas.microsoft.com/office/powerpoint/2010/main" val="11046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42608-E89B-3800-7226-2CB900FC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How to Use It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42DC-A94F-BC80-4BD0-5927A673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Install NuGet Packages</a:t>
            </a:r>
          </a:p>
          <a:p>
            <a:pPr lvl="1"/>
            <a:r>
              <a:rPr lang="en-US" sz="2200"/>
              <a:t>Install-package refit</a:t>
            </a:r>
          </a:p>
          <a:p>
            <a:pPr lvl="1"/>
            <a:r>
              <a:rPr lang="en-US" sz="2200"/>
              <a:t>Install-package refit.httpclientfactory</a:t>
            </a:r>
          </a:p>
          <a:p>
            <a:r>
              <a:rPr lang="en-US" sz="2200"/>
              <a:t>Setup your interface</a:t>
            </a:r>
          </a:p>
          <a:p>
            <a:r>
              <a:rPr lang="en-US" sz="2200"/>
              <a:t>Configure the httpfactory</a:t>
            </a:r>
          </a:p>
          <a:p>
            <a:pPr lvl="1"/>
            <a:r>
              <a:rPr lang="en-US" sz="2200"/>
              <a:t>builder.Services.AddRefitClient&lt;IApi&gt;()</a:t>
            </a:r>
            <a:br>
              <a:rPr lang="en-US" sz="2200"/>
            </a:br>
            <a:r>
              <a:rPr lang="en-US" sz="2200"/>
              <a:t>.ConfigureHttpClient(c =&gt; c.BaseAddress = new Uri(baseUrl));</a:t>
            </a:r>
          </a:p>
          <a:p>
            <a:r>
              <a:rPr lang="en-US" sz="2200"/>
              <a:t>Simply inject your interface where needed!</a:t>
            </a:r>
          </a:p>
        </p:txBody>
      </p:sp>
    </p:spTree>
    <p:extLst>
      <p:ext uri="{BB962C8B-B14F-4D97-AF65-F5344CB8AC3E}">
        <p14:creationId xmlns:p14="http://schemas.microsoft.com/office/powerpoint/2010/main" val="410105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B6192-447E-5884-DA8C-922337E5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Building Your API Interface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9A43-A0E4-7743-BC0B-9E325A9B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Attributes drive structure</a:t>
            </a:r>
          </a:p>
          <a:p>
            <a:pPr lvl="1"/>
            <a:r>
              <a:rPr lang="en-US" sz="2000"/>
              <a:t>[Get(“/Path”)]</a:t>
            </a:r>
          </a:p>
          <a:p>
            <a:pPr lvl="1"/>
            <a:r>
              <a:rPr lang="en-US" sz="2000"/>
              <a:t>[Post(“/Path”)]</a:t>
            </a:r>
          </a:p>
          <a:p>
            <a:r>
              <a:rPr lang="en-US" sz="2000"/>
              <a:t>Response Type Defines Methods</a:t>
            </a:r>
          </a:p>
          <a:p>
            <a:pPr lvl="1"/>
            <a:r>
              <a:rPr lang="en-US" sz="2000"/>
              <a:t>Task – Throw away response</a:t>
            </a:r>
          </a:p>
          <a:p>
            <a:pPr lvl="1"/>
            <a:r>
              <a:rPr lang="en-US" sz="2000"/>
              <a:t>Task&lt;string&gt; - Raw content response (JSON/XML)</a:t>
            </a:r>
          </a:p>
          <a:p>
            <a:pPr lvl="1"/>
            <a:r>
              <a:rPr lang="en-US" sz="2000"/>
              <a:t>IObservable&lt;HttpResponseMessage&gt; - Raw HTTPResponse</a:t>
            </a:r>
          </a:p>
          <a:p>
            <a:pPr lvl="1"/>
            <a:r>
              <a:rPr lang="en-US" sz="2000"/>
              <a:t>Task&lt;IApiResponse&lt;T&gt;&gt; - a wrapper around your object</a:t>
            </a:r>
          </a:p>
          <a:p>
            <a:pPr lvl="2"/>
            <a:r>
              <a:rPr lang="en-US" dirty="0"/>
              <a:t>Helpful for checking other values</a:t>
            </a:r>
          </a:p>
          <a:p>
            <a:r>
              <a:rPr lang="en-US" sz="2000"/>
              <a:t>Example</a:t>
            </a:r>
          </a:p>
          <a:p>
            <a:pPr lvl="1"/>
            <a:r>
              <a:rPr lang="en-US" sz="2000"/>
              <a:t>[Post("/product")]</a:t>
            </a:r>
            <a:br>
              <a:rPr lang="en-US" sz="2000"/>
            </a:br>
            <a:r>
              <a:rPr lang="en-US" sz="2000"/>
              <a:t>Task&lt;ProductDto&gt; AddProduct([Body] ProductDto product);</a:t>
            </a:r>
          </a:p>
        </p:txBody>
      </p:sp>
    </p:spTree>
    <p:extLst>
      <p:ext uri="{BB962C8B-B14F-4D97-AF65-F5344CB8AC3E}">
        <p14:creationId xmlns:p14="http://schemas.microsoft.com/office/powerpoint/2010/main" val="16005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1433F-B324-F53F-473E-86E788F2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B5BA9-822F-18C5-F9CC-005AD203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856" y="1396588"/>
            <a:ext cx="5936188" cy="55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431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Simplify API Consumption</vt:lpstr>
      <vt:lpstr>PowerPoint Presentation</vt:lpstr>
      <vt:lpstr>Agenda </vt:lpstr>
      <vt:lpstr>Problem Statement</vt:lpstr>
      <vt:lpstr>Examples of Current Solutions</vt:lpstr>
      <vt:lpstr>What is Refit</vt:lpstr>
      <vt:lpstr>How to Use It</vt:lpstr>
      <vt:lpstr>Building Your API Interface</vt:lpstr>
      <vt:lpstr>API</vt:lpstr>
      <vt:lpstr>Adding Auth Headers</vt:lpstr>
      <vt:lpstr>Wiring It All Up</vt:lpstr>
      <vt:lpstr>Using the API</vt:lpstr>
      <vt:lpstr>Taking Things Further</vt:lpstr>
      <vt:lpstr>Traditional Form Post (Url-Encoded)</vt:lpstr>
      <vt:lpstr>Lets Explore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 Sellers</dc:creator>
  <cp:lastModifiedBy>Mitchel Sellers</cp:lastModifiedBy>
  <cp:revision>1</cp:revision>
  <dcterms:created xsi:type="dcterms:W3CDTF">2025-08-07T03:32:58Z</dcterms:created>
  <dcterms:modified xsi:type="dcterms:W3CDTF">2025-08-07T04:37:46Z</dcterms:modified>
</cp:coreProperties>
</file>