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6999" r:id="rId3"/>
    <p:sldId id="262" r:id="rId4"/>
    <p:sldId id="257" r:id="rId5"/>
    <p:sldId id="260" r:id="rId6"/>
    <p:sldId id="261" r:id="rId7"/>
    <p:sldId id="7000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8" y="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C0D5-F646-3E37-898C-91BA8DFA9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1A22B-18A5-48E1-C92D-8ABDB4A98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715D3-A6F5-2FFB-6803-8DADF858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2AC-1F7B-44E6-85F0-F85C2EDF6B0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C5E63-24B9-B8AE-7CCF-185924587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83CD9-3A48-C3EF-A30E-89BED488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B2E7-BF18-492B-A602-2C550BEFC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5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975B-B70C-9181-4364-5FDD022D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532BC-E53E-3A5C-9783-4ADC426BF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03165-200F-6441-D1E6-4569D4AE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2AC-1F7B-44E6-85F0-F85C2EDF6B0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91BE2-A390-AB9E-342F-38BF0F0D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9B539-902D-1EBD-8537-114344BE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B2E7-BF18-492B-A602-2C550BEFC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5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3A9D3-0B48-BF9B-A999-673A3C989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A4376-056F-A654-5612-5213EAA7A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C3381-C128-368D-1271-9199418A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2AC-1F7B-44E6-85F0-F85C2EDF6B0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A2401-1B5D-3ABC-F6D7-9C960610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8B9D2-BCA4-FBA8-932A-5D437234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B2E7-BF18-492B-A602-2C550BEFC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32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Cov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20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6555-362C-33BC-9AFB-368EC244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8141E-0519-9BF7-59D0-47D510AC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B35E-5464-A037-3976-8A3BCA93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2AC-1F7B-44E6-85F0-F85C2EDF6B0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1CD3F-6CD2-C3D4-D6CA-A44C0A343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B78AE-C3FA-51B2-F6F0-5F199035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B2E7-BF18-492B-A602-2C550BEFC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6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ACB4-5630-61FC-6427-56A51B01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7BBF6-5D2F-A747-4CCA-4761A80D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D3F83-FC20-D189-1C91-1B764008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2AC-1F7B-44E6-85F0-F85C2EDF6B0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019A3-8E02-95E6-7E77-EBAFCC4B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1B184-A995-46F4-B0B1-A3539C4C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B2E7-BF18-492B-A602-2C550BEFC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7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595C5-3C96-9400-3A7F-64957C4C3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6F56C-1D34-F0B0-A601-660123BE1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156C3-2082-1C2D-58C3-3E8DAA468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85C91-FEA9-E7D6-6CE2-E9ABA379E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2AC-1F7B-44E6-85F0-F85C2EDF6B0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982FB-98A7-A7D4-50DA-F847CDD6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C383F-26E0-FC0E-267B-1147E74C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B2E7-BF18-492B-A602-2C550BEFC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2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FDC3-4F6B-69A0-0297-09D26487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56118-722F-017C-78C4-6DCC73E94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5CADD-DCDF-3663-7CEF-A743B10D4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DE66F-2671-16FD-972D-8AC29E7DC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FC0B4E-FC24-0AAB-A35F-581654E11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6CCFB-8046-E1A7-D13F-68E0C82F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2AC-1F7B-44E6-85F0-F85C2EDF6B0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FD3C6-3D9E-3C3B-90BD-E0786059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83693F-21C2-06C3-5D46-78E70E75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B2E7-BF18-492B-A602-2C550BEFC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0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EFF0-5AC1-74DB-4685-55D489BE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8FC09-51DD-EC50-428D-A7A08FA2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2AC-1F7B-44E6-85F0-F85C2EDF6B0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89C92-280E-8FAF-E0AB-F8C7A4A0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93F40-9C88-9B04-98EE-284DA8E5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B2E7-BF18-492B-A602-2C550BEFC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0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543AF-976A-1C42-9FB1-21039C95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2AC-1F7B-44E6-85F0-F85C2EDF6B0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B6717A-EF2D-6E18-A644-0C79B6E65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EE09B-9B7E-B09B-4987-84F68F4B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B2E7-BF18-492B-A602-2C550BEFC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1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F44E1-3FB9-AB83-3A95-4A463DD22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6F2C2-C494-44FB-447F-5B95B693B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BC238-EC1C-29CE-7514-E3579E819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58EB7-4B60-F795-F8DC-65A9E81F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2AC-1F7B-44E6-85F0-F85C2EDF6B0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F611E-3B4F-CDCD-84CA-400CB29D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86285-106B-00CF-B841-9E1DAE46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B2E7-BF18-492B-A602-2C550BEFC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4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1ECB-21C2-CB4C-E86A-77D2D30A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62378B-9ECB-CAA9-1C62-EF4BAE6E1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EB286-9C34-9CA7-956E-04465846B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F4E74-9640-AB54-DA0A-1CF224613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2AC-1F7B-44E6-85F0-F85C2EDF6B0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012D4-0FB4-EC1B-7C7C-040E4D75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8EBA8-C66F-DEA9-5949-B14FACAF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EB2E7-BF18-492B-A602-2C550BEFC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6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D2752-471F-29C8-7E05-2FF15211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B4677-3277-19A0-C1F5-2CDB3E329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84807-E4BA-ABB4-474B-D8B88C52E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DB52AC-1F7B-44E6-85F0-F85C2EDF6B0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D442E-EF24-EABF-155D-68D69F955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20126-1AD0-233A-FFFC-DE349AE55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1EB2E7-BF18-492B-A602-2C550BEFC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38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tutorials/getting-started-with-swashbuckle?view=aspnetcore-8.0&amp;tabs=visual-studi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0EA1D-8E30-1DAD-6D5A-719DDC60F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WebAPI Documentation with OpenAPI, Swagger, and More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8740C-2BB4-0467-4BF2-64DA4CE02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Understanding .NET 9’s Options</a:t>
            </a:r>
            <a:endParaRPr lang="en-US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E5A5A76C-BCE2-7D8C-84F8-8DA8B3E99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id="{3794BEAE-9848-4D15-9FEC-5FDBD593A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876566-045D-4A49-0465-604AF8049959}"/>
              </a:ext>
            </a:extLst>
          </p:cNvPr>
          <p:cNvSpPr/>
          <p:nvPr/>
        </p:nvSpPr>
        <p:spPr>
          <a:xfrm>
            <a:off x="0" y="1058173"/>
            <a:ext cx="12192000" cy="5078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77315C-2BB6-0931-2E7A-857E7CA29B3B}"/>
              </a:ext>
            </a:extLst>
          </p:cNvPr>
          <p:cNvCxnSpPr>
            <a:cxnSpLocks/>
          </p:cNvCxnSpPr>
          <p:nvPr/>
        </p:nvCxnSpPr>
        <p:spPr>
          <a:xfrm>
            <a:off x="-10888" y="6490823"/>
            <a:ext cx="11508662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1FD08C0-00A3-49F4-DB8B-27D36927846E}"/>
              </a:ext>
            </a:extLst>
          </p:cNvPr>
          <p:cNvGrpSpPr/>
          <p:nvPr/>
        </p:nvGrpSpPr>
        <p:grpSpPr>
          <a:xfrm>
            <a:off x="9589914" y="-51748"/>
            <a:ext cx="2602086" cy="856755"/>
            <a:chOff x="9589914" y="-51748"/>
            <a:chExt cx="2602086" cy="856755"/>
          </a:xfrm>
        </p:grpSpPr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414EC80-9790-259A-FFB6-1AF773F9C110}"/>
                </a:ext>
              </a:extLst>
            </p:cNvPr>
            <p:cNvSpPr/>
            <p:nvPr userDrawn="1"/>
          </p:nvSpPr>
          <p:spPr>
            <a:xfrm>
              <a:off x="9589914" y="-51748"/>
              <a:ext cx="2602086" cy="856755"/>
            </a:xfrm>
            <a:custGeom>
              <a:avLst/>
              <a:gdLst>
                <a:gd name="connsiteX0" fmla="*/ 0 w 6551578"/>
                <a:gd name="connsiteY0" fmla="*/ 0 h 2969085"/>
                <a:gd name="connsiteX1" fmla="*/ 122329 w 6551578"/>
                <a:gd name="connsiteY1" fmla="*/ 40995 h 2969085"/>
                <a:gd name="connsiteX2" fmla="*/ 5473674 w 6551578"/>
                <a:gd name="connsiteY2" fmla="*/ 2483803 h 2969085"/>
                <a:gd name="connsiteX3" fmla="*/ 6408050 w 6551578"/>
                <a:gd name="connsiteY3" fmla="*/ 2369435 h 2969085"/>
                <a:gd name="connsiteX4" fmla="*/ 6551578 w 6551578"/>
                <a:gd name="connsiteY4" fmla="*/ 2324110 h 2969085"/>
                <a:gd name="connsiteX5" fmla="*/ 6551578 w 6551578"/>
                <a:gd name="connsiteY5" fmla="*/ 2929489 h 2969085"/>
                <a:gd name="connsiteX6" fmla="*/ 6311675 w 6551578"/>
                <a:gd name="connsiteY6" fmla="*/ 2956209 h 2969085"/>
                <a:gd name="connsiteX7" fmla="*/ 5755904 w 6551578"/>
                <a:gd name="connsiteY7" fmla="*/ 2963984 h 2969085"/>
                <a:gd name="connsiteX8" fmla="*/ 85470 w 6551578"/>
                <a:gd name="connsiteY8" fmla="*/ 37077 h 2969085"/>
                <a:gd name="connsiteX9" fmla="*/ 0 w 6551578"/>
                <a:gd name="connsiteY9" fmla="*/ 0 h 296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51578" h="2969085">
                  <a:moveTo>
                    <a:pt x="0" y="0"/>
                  </a:moveTo>
                  <a:lnTo>
                    <a:pt x="122329" y="40995"/>
                  </a:lnTo>
                  <a:cubicBezTo>
                    <a:pt x="2133573" y="761052"/>
                    <a:pt x="3131893" y="2483803"/>
                    <a:pt x="5473674" y="2483803"/>
                  </a:cubicBezTo>
                  <a:cubicBezTo>
                    <a:pt x="5820604" y="2483803"/>
                    <a:pt x="6130230" y="2443147"/>
                    <a:pt x="6408050" y="2369435"/>
                  </a:cubicBezTo>
                  <a:lnTo>
                    <a:pt x="6551578" y="2324110"/>
                  </a:lnTo>
                  <a:lnTo>
                    <a:pt x="6551578" y="2929489"/>
                  </a:lnTo>
                  <a:lnTo>
                    <a:pt x="6311675" y="2956209"/>
                  </a:lnTo>
                  <a:cubicBezTo>
                    <a:pt x="6135894" y="2969971"/>
                    <a:pt x="5950878" y="2972930"/>
                    <a:pt x="5755904" y="2963984"/>
                  </a:cubicBezTo>
                  <a:cubicBezTo>
                    <a:pt x="3211486" y="2847240"/>
                    <a:pt x="2161144" y="985810"/>
                    <a:pt x="85470" y="370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564F8"/>
            </a:solidFill>
            <a:ln w="36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309563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endParaRPr>
            </a:p>
          </p:txBody>
        </p:sp>
        <p:pic>
          <p:nvPicPr>
            <p:cNvPr id="10" name="Picture 9" descr="mitchel-01">
              <a:extLst>
                <a:ext uri="{FF2B5EF4-FFF2-40B4-BE49-F238E27FC236}">
                  <a16:creationId xmlns:a16="http://schemas.microsoft.com/office/drawing/2014/main" id="{E2FF33E5-B871-BBF6-BCE4-5ACA07E7A2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350490" y="75632"/>
              <a:ext cx="561796" cy="477454"/>
            </a:xfrm>
            <a:prstGeom prst="rect">
              <a:avLst/>
            </a:prstGeom>
          </p:spPr>
        </p:pic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892696B7-D1B5-0F40-5A7F-CA48415E7332}"/>
              </a:ext>
            </a:extLst>
          </p:cNvPr>
          <p:cNvSpPr txBox="1">
            <a:spLocks/>
          </p:cNvSpPr>
          <p:nvPr/>
        </p:nvSpPr>
        <p:spPr>
          <a:xfrm>
            <a:off x="498685" y="135314"/>
            <a:ext cx="9801566" cy="847174"/>
          </a:xfrm>
          <a:prstGeom prst="rect">
            <a:avLst/>
          </a:prstGeom>
        </p:spPr>
        <p:txBody>
          <a:bodyPr lIns="0" tIns="0" rIns="0" bIns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PH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3C69B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About your speaker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6FCB307-FBEF-E849-F54B-14F70B46DFED}"/>
              </a:ext>
            </a:extLst>
          </p:cNvPr>
          <p:cNvSpPr/>
          <p:nvPr/>
        </p:nvSpPr>
        <p:spPr>
          <a:xfrm>
            <a:off x="11672601" y="6337881"/>
            <a:ext cx="303103" cy="303103"/>
          </a:xfrm>
          <a:prstGeom prst="roundRect">
            <a:avLst>
              <a:gd name="adj" fmla="val 50000"/>
            </a:avLst>
          </a:prstGeom>
          <a:solidFill>
            <a:srgbClr val="256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8E9C49C-AA71-3B61-D5DB-8CF957EF3AD2}"/>
              </a:ext>
            </a:extLst>
          </p:cNvPr>
          <p:cNvSpPr txBox="1">
            <a:spLocks/>
          </p:cNvSpPr>
          <p:nvPr/>
        </p:nvSpPr>
        <p:spPr>
          <a:xfrm>
            <a:off x="11672600" y="6306870"/>
            <a:ext cx="30310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877BCE01-9058-4259-B684-EDDB3327DE6C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64599D-ADCD-BF4B-5A46-4A563066565D}"/>
              </a:ext>
            </a:extLst>
          </p:cNvPr>
          <p:cNvSpPr txBox="1"/>
          <p:nvPr/>
        </p:nvSpPr>
        <p:spPr>
          <a:xfrm>
            <a:off x="4631426" y="6600010"/>
            <a:ext cx="2929149" cy="1692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PH" altLang="en-US" sz="1100" b="0" i="0" u="none" strike="noStrike" kern="0" cap="none" spc="30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www.computergurus.com</a:t>
            </a:r>
            <a:endParaRPr kumimoji="0" lang="en-US" sz="1100" b="0" i="0" u="none" strike="noStrike" kern="0" cap="none" spc="30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FB13BD8-FAB7-7E70-06EB-9A2A69BF16F1}"/>
              </a:ext>
            </a:extLst>
          </p:cNvPr>
          <p:cNvGrpSpPr/>
          <p:nvPr/>
        </p:nvGrpSpPr>
        <p:grpSpPr>
          <a:xfrm>
            <a:off x="515938" y="1701787"/>
            <a:ext cx="4410530" cy="360000"/>
            <a:chOff x="515938" y="1701787"/>
            <a:chExt cx="4410530" cy="360000"/>
          </a:xfrm>
        </p:grpSpPr>
        <p:sp>
          <p:nvSpPr>
            <p:cNvPr id="84" name="Arrow: Chevron 83">
              <a:extLst>
                <a:ext uri="{FF2B5EF4-FFF2-40B4-BE49-F238E27FC236}">
                  <a16:creationId xmlns:a16="http://schemas.microsoft.com/office/drawing/2014/main" id="{7B539CEB-BCD1-A8AD-3C4C-28ABF713B8A2}"/>
                </a:ext>
              </a:extLst>
            </p:cNvPr>
            <p:cNvSpPr/>
            <p:nvPr/>
          </p:nvSpPr>
          <p:spPr>
            <a:xfrm>
              <a:off x="515938" y="1701787"/>
              <a:ext cx="360000" cy="360000"/>
            </a:xfrm>
            <a:prstGeom prst="chevron">
              <a:avLst/>
            </a:prstGeom>
            <a:solidFill>
              <a:srgbClr val="2564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E47534B-1AFC-9D45-3016-FD89EDB3D584}"/>
                </a:ext>
              </a:extLst>
            </p:cNvPr>
            <p:cNvSpPr txBox="1">
              <a:spLocks/>
            </p:cNvSpPr>
            <p:nvPr/>
          </p:nvSpPr>
          <p:spPr>
            <a:xfrm>
              <a:off x="1221850" y="1738456"/>
              <a:ext cx="3704618" cy="30777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/>
                </a:rPr>
                <a:t>Microsoft MVP, </a:t>
              </a: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/>
                </a:rPr>
                <a:t>ASPInsider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F03F3D4-AF59-5FE0-6731-EECB78FD3779}"/>
              </a:ext>
            </a:extLst>
          </p:cNvPr>
          <p:cNvGrpSpPr/>
          <p:nvPr/>
        </p:nvGrpSpPr>
        <p:grpSpPr>
          <a:xfrm>
            <a:off x="515938" y="2652867"/>
            <a:ext cx="5821362" cy="360000"/>
            <a:chOff x="515938" y="2652867"/>
            <a:chExt cx="5821362" cy="360000"/>
          </a:xfrm>
        </p:grpSpPr>
        <p:sp>
          <p:nvSpPr>
            <p:cNvPr id="86" name="Arrow: Chevron 85">
              <a:extLst>
                <a:ext uri="{FF2B5EF4-FFF2-40B4-BE49-F238E27FC236}">
                  <a16:creationId xmlns:a16="http://schemas.microsoft.com/office/drawing/2014/main" id="{4C978623-4615-8B93-35AB-7682F8A093CB}"/>
                </a:ext>
              </a:extLst>
            </p:cNvPr>
            <p:cNvSpPr/>
            <p:nvPr/>
          </p:nvSpPr>
          <p:spPr>
            <a:xfrm>
              <a:off x="515938" y="2652867"/>
              <a:ext cx="360000" cy="360000"/>
            </a:xfrm>
            <a:prstGeom prst="chevron">
              <a:avLst/>
            </a:prstGeom>
            <a:solidFill>
              <a:srgbClr val="2564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5C93649-F2B8-FF9D-9833-CA115595788D}"/>
                </a:ext>
              </a:extLst>
            </p:cNvPr>
            <p:cNvSpPr txBox="1">
              <a:spLocks/>
            </p:cNvSpPr>
            <p:nvPr/>
          </p:nvSpPr>
          <p:spPr>
            <a:xfrm>
              <a:off x="1221850" y="2678034"/>
              <a:ext cx="5115450" cy="30777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/>
                </a:rPr>
                <a:t>CEO @ </a:t>
              </a:r>
              <a:r>
                <a:rPr kumimoji="0" lang="en-US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/>
                </a:rPr>
                <a:t>IowaComputerGurus</a:t>
              </a: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/>
                </a:rPr>
                <a:t>, Inc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21ADD7C-6588-EEBA-C2A6-3DA8541AA928}"/>
              </a:ext>
            </a:extLst>
          </p:cNvPr>
          <p:cNvGrpSpPr/>
          <p:nvPr/>
        </p:nvGrpSpPr>
        <p:grpSpPr>
          <a:xfrm>
            <a:off x="8156514" y="1525276"/>
            <a:ext cx="3520440" cy="4143875"/>
            <a:chOff x="8156514" y="1525276"/>
            <a:chExt cx="3520440" cy="4143875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C1417E6F-9E07-EBD7-87EC-4DEF936F7107}"/>
                </a:ext>
              </a:extLst>
            </p:cNvPr>
            <p:cNvSpPr>
              <a:spLocks/>
            </p:cNvSpPr>
            <p:nvPr/>
          </p:nvSpPr>
          <p:spPr>
            <a:xfrm>
              <a:off x="8156514" y="1525276"/>
              <a:ext cx="3520440" cy="35204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50800" dir="11760000" sx="95000" sy="95000" algn="ctr" rotWithShape="0">
                <a:prstClr val="black">
                  <a:alpha val="35000"/>
                </a:prstClr>
              </a:outerShdw>
            </a:effectLst>
          </p:spPr>
          <p:txBody>
            <a:bodyPr vert="horz" wrap="square" lIns="130048" tIns="65024" rIns="130048" bIns="65024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3004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endParaRPr>
            </a:p>
          </p:txBody>
        </p:sp>
        <p:pic>
          <p:nvPicPr>
            <p:cNvPr id="102" name="Picture 101" descr="A person wearing glasses&#10;&#10;Description automatically generated with medium confidence">
              <a:extLst>
                <a:ext uri="{FF2B5EF4-FFF2-40B4-BE49-F238E27FC236}">
                  <a16:creationId xmlns:a16="http://schemas.microsoft.com/office/drawing/2014/main" id="{1EA5A9F4-69BF-3F0F-DD0C-070508CD34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272370" y="1641132"/>
              <a:ext cx="3288728" cy="3288728"/>
            </a:xfrm>
            <a:custGeom>
              <a:avLst/>
              <a:gdLst>
                <a:gd name="connsiteX0" fmla="*/ 1758043 w 3516086"/>
                <a:gd name="connsiteY0" fmla="*/ 0 h 3516086"/>
                <a:gd name="connsiteX1" fmla="*/ 3516086 w 3516086"/>
                <a:gd name="connsiteY1" fmla="*/ 1758043 h 3516086"/>
                <a:gd name="connsiteX2" fmla="*/ 1758043 w 3516086"/>
                <a:gd name="connsiteY2" fmla="*/ 3516086 h 3516086"/>
                <a:gd name="connsiteX3" fmla="*/ 0 w 3516086"/>
                <a:gd name="connsiteY3" fmla="*/ 1758043 h 3516086"/>
                <a:gd name="connsiteX4" fmla="*/ 1758043 w 3516086"/>
                <a:gd name="connsiteY4" fmla="*/ 0 h 3516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6086" h="3516086">
                  <a:moveTo>
                    <a:pt x="1758043" y="0"/>
                  </a:moveTo>
                  <a:cubicBezTo>
                    <a:pt x="2728983" y="0"/>
                    <a:pt x="3516086" y="787103"/>
                    <a:pt x="3516086" y="1758043"/>
                  </a:cubicBezTo>
                  <a:cubicBezTo>
                    <a:pt x="3516086" y="2728983"/>
                    <a:pt x="2728983" y="3516086"/>
                    <a:pt x="1758043" y="3516086"/>
                  </a:cubicBezTo>
                  <a:cubicBezTo>
                    <a:pt x="787103" y="3516086"/>
                    <a:pt x="0" y="2728983"/>
                    <a:pt x="0" y="1758043"/>
                  </a:cubicBezTo>
                  <a:cubicBezTo>
                    <a:pt x="0" y="787103"/>
                    <a:pt x="787103" y="0"/>
                    <a:pt x="17580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8DFCDB0-1434-313D-5429-0C5BB4D83E1F}"/>
                </a:ext>
              </a:extLst>
            </p:cNvPr>
            <p:cNvSpPr txBox="1"/>
            <p:nvPr/>
          </p:nvSpPr>
          <p:spPr>
            <a:xfrm>
              <a:off x="8534527" y="5284430"/>
              <a:ext cx="2760062" cy="3847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500" b="1" i="0" u="none" strike="noStrike" kern="0" cap="none" spc="0" normalizeH="0" baseline="0" noProof="0" dirty="0">
                  <a:ln>
                    <a:noFill/>
                  </a:ln>
                  <a:solidFill>
                    <a:srgbClr val="2564F8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/>
                </a:rPr>
                <a:t>MITCHEL SELLERS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B9A21739-C2DC-9259-5A79-F7F4699C8516}"/>
              </a:ext>
            </a:extLst>
          </p:cNvPr>
          <p:cNvSpPr txBox="1">
            <a:spLocks/>
          </p:cNvSpPr>
          <p:nvPr/>
        </p:nvSpPr>
        <p:spPr>
          <a:xfrm>
            <a:off x="515938" y="3590966"/>
            <a:ext cx="3704618" cy="338554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Contact Information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F6C910-85CF-662A-597A-1428F9163542}"/>
              </a:ext>
            </a:extLst>
          </p:cNvPr>
          <p:cNvGrpSpPr/>
          <p:nvPr/>
        </p:nvGrpSpPr>
        <p:grpSpPr>
          <a:xfrm>
            <a:off x="515938" y="4975660"/>
            <a:ext cx="3028802" cy="568738"/>
            <a:chOff x="515938" y="4975660"/>
            <a:chExt cx="3028802" cy="568738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67C2572-7915-D35D-EFBB-86BF5BCEA233}"/>
                </a:ext>
              </a:extLst>
            </p:cNvPr>
            <p:cNvSpPr/>
            <p:nvPr/>
          </p:nvSpPr>
          <p:spPr>
            <a:xfrm>
              <a:off x="515938" y="4975660"/>
              <a:ext cx="568738" cy="5687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50800" dir="11760000" sx="95000" sy="95000" algn="ctr" rotWithShape="0">
                <a:prstClr val="black">
                  <a:alpha val="35000"/>
                </a:prstClr>
              </a:outerShdw>
            </a:effectLst>
          </p:spPr>
          <p:txBody>
            <a:bodyPr vert="horz" wrap="square" lIns="130048" tIns="65024" rIns="130048" bIns="6502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3004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56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57498E3-9311-5C58-CE05-048A447BFF60}"/>
                </a:ext>
              </a:extLst>
            </p:cNvPr>
            <p:cNvSpPr txBox="1">
              <a:spLocks/>
            </p:cNvSpPr>
            <p:nvPr/>
          </p:nvSpPr>
          <p:spPr>
            <a:xfrm>
              <a:off x="1345420" y="5152306"/>
              <a:ext cx="2199320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/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/>
                </a:rPr>
                <a:t>Github.com/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/>
                </a:rPr>
                <a:t>mitchelsellers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endParaRP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F95B1804-4B83-275C-8E07-ECA4F7F5C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9792" y="5109514"/>
              <a:ext cx="301030" cy="30103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7C80D64-E961-CE5E-41DB-8F053F37DE7B}"/>
              </a:ext>
            </a:extLst>
          </p:cNvPr>
          <p:cNvGrpSpPr/>
          <p:nvPr/>
        </p:nvGrpSpPr>
        <p:grpSpPr>
          <a:xfrm>
            <a:off x="4606025" y="4174397"/>
            <a:ext cx="2143944" cy="568738"/>
            <a:chOff x="4606025" y="4174397"/>
            <a:chExt cx="2143944" cy="568738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5267D91-17C1-B9B2-63E5-4E61744EE487}"/>
                </a:ext>
              </a:extLst>
            </p:cNvPr>
            <p:cNvSpPr/>
            <p:nvPr/>
          </p:nvSpPr>
          <p:spPr>
            <a:xfrm>
              <a:off x="4606025" y="4174397"/>
              <a:ext cx="568738" cy="5687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50800" dir="11760000" sx="95000" sy="95000" algn="ctr" rotWithShape="0">
                <a:prstClr val="black">
                  <a:alpha val="35000"/>
                </a:prstClr>
              </a:outerShdw>
            </a:effectLst>
          </p:spPr>
          <p:txBody>
            <a:bodyPr vert="horz" wrap="square" lIns="130048" tIns="65024" rIns="130048" bIns="6502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3004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56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AD0108E-E201-467F-2D2B-81EE5A64E9B4}"/>
                </a:ext>
              </a:extLst>
            </p:cNvPr>
            <p:cNvSpPr txBox="1">
              <a:spLocks/>
            </p:cNvSpPr>
            <p:nvPr/>
          </p:nvSpPr>
          <p:spPr>
            <a:xfrm>
              <a:off x="5435507" y="4351043"/>
              <a:ext cx="1314462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/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/>
                </a:rPr>
                <a:t>@mitchelsellers</a:t>
              </a:r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3D11B4E9-1141-C561-B45D-625EB0F5A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739879" y="4308251"/>
              <a:ext cx="301030" cy="30103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1F5A54B-264C-2AA0-77E0-09394AB73FAF}"/>
              </a:ext>
            </a:extLst>
          </p:cNvPr>
          <p:cNvGrpSpPr/>
          <p:nvPr/>
        </p:nvGrpSpPr>
        <p:grpSpPr>
          <a:xfrm>
            <a:off x="515938" y="4174397"/>
            <a:ext cx="3793435" cy="568738"/>
            <a:chOff x="515938" y="4174397"/>
            <a:chExt cx="3793435" cy="568738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20A5A6C-380C-8273-CA77-BDD2C8B55B3E}"/>
                </a:ext>
              </a:extLst>
            </p:cNvPr>
            <p:cNvSpPr/>
            <p:nvPr/>
          </p:nvSpPr>
          <p:spPr>
            <a:xfrm>
              <a:off x="515938" y="4174397"/>
              <a:ext cx="568738" cy="5687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50800" dir="11760000" sx="95000" sy="95000" algn="ctr" rotWithShape="0">
                <a:prstClr val="black">
                  <a:alpha val="35000"/>
                </a:prstClr>
              </a:outerShdw>
            </a:effectLst>
          </p:spPr>
          <p:txBody>
            <a:bodyPr vert="horz" wrap="square" lIns="130048" tIns="65024" rIns="130048" bIns="6502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3004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56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1ADE4A8-D1F8-B1B8-208A-167307AE861F}"/>
                </a:ext>
              </a:extLst>
            </p:cNvPr>
            <p:cNvSpPr txBox="1">
              <a:spLocks/>
            </p:cNvSpPr>
            <p:nvPr/>
          </p:nvSpPr>
          <p:spPr>
            <a:xfrm>
              <a:off x="1345420" y="4351043"/>
              <a:ext cx="2963953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/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n-PH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/>
                </a:rPr>
                <a:t>msellers@iowacomputergurus.com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endParaRP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665C9BD2-0ADF-AE35-7BD0-FD7554364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49792" y="4308251"/>
              <a:ext cx="301030" cy="30103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C375A58-2C94-2928-59C9-6C747A7743DE}"/>
              </a:ext>
            </a:extLst>
          </p:cNvPr>
          <p:cNvGrpSpPr/>
          <p:nvPr/>
        </p:nvGrpSpPr>
        <p:grpSpPr>
          <a:xfrm>
            <a:off x="4606025" y="4975659"/>
            <a:ext cx="2857281" cy="568738"/>
            <a:chOff x="4606025" y="4975659"/>
            <a:chExt cx="2857281" cy="568738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F48495C-1114-D2B8-FEB2-F5A153D5B218}"/>
                </a:ext>
              </a:extLst>
            </p:cNvPr>
            <p:cNvSpPr/>
            <p:nvPr/>
          </p:nvSpPr>
          <p:spPr>
            <a:xfrm>
              <a:off x="4606025" y="4975659"/>
              <a:ext cx="568738" cy="5687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50800" dir="11760000" sx="95000" sy="95000" algn="ctr" rotWithShape="0">
                <a:prstClr val="black">
                  <a:alpha val="35000"/>
                </a:prstClr>
              </a:outerShdw>
            </a:effectLst>
          </p:spPr>
          <p:txBody>
            <a:bodyPr vert="horz" wrap="square" lIns="130048" tIns="65024" rIns="130048" bIns="6502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3004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56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74208E9-5784-C975-9D5B-CBD74DAAF3D2}"/>
                </a:ext>
              </a:extLst>
            </p:cNvPr>
            <p:cNvSpPr txBox="1">
              <a:spLocks/>
            </p:cNvSpPr>
            <p:nvPr/>
          </p:nvSpPr>
          <p:spPr>
            <a:xfrm>
              <a:off x="5435507" y="5152305"/>
              <a:ext cx="2027799" cy="21544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/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Arial"/>
                </a:rPr>
                <a:t>www.mitchelsellers.com</a:t>
              </a:r>
            </a:p>
          </p:txBody>
        </p: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08B4D8AD-3366-8AB7-549D-F734E7E90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739879" y="5109513"/>
              <a:ext cx="301030" cy="3010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6213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CCD8A-506C-10B8-744B-B23CED80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C49CF-B764-E347-F46B-D5C5082B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 We have 50 minutes; it will be quick on the slides!</a:t>
            </a:r>
          </a:p>
          <a:p>
            <a:r>
              <a:rPr lang="en-US" sz="2000" dirty="0"/>
              <a:t>Need of API Documentation</a:t>
            </a:r>
          </a:p>
          <a:p>
            <a:r>
              <a:rPr lang="en-US" sz="2000" dirty="0"/>
              <a:t>Goals of API documentation</a:t>
            </a:r>
          </a:p>
          <a:p>
            <a:r>
              <a:rPr lang="en-US" sz="2000" dirty="0"/>
              <a:t>Options for Hosting</a:t>
            </a:r>
          </a:p>
          <a:p>
            <a:r>
              <a:rPr lang="en-US" sz="2000" dirty="0"/>
              <a:t>Code Demos!</a:t>
            </a:r>
          </a:p>
          <a:p>
            <a:r>
              <a:rPr lang="en-US" sz="2000" dirty="0"/>
              <a:t>Sample Project: https://github.com/mitchelsellers/aspnetcore9-api-documentation-demo</a:t>
            </a:r>
          </a:p>
        </p:txBody>
      </p:sp>
    </p:spTree>
    <p:extLst>
      <p:ext uri="{BB962C8B-B14F-4D97-AF65-F5344CB8AC3E}">
        <p14:creationId xmlns:p14="http://schemas.microsoft.com/office/powerpoint/2010/main" val="75718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12583F-D122-76FF-4236-94DBF4A9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/>
              <a:t>The Need for API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961E-0CF4-B124-902C-631DAD0C0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en-US" sz="2000"/>
              <a:t>API’s are great, and a part of day to day life for most developers.</a:t>
            </a:r>
          </a:p>
          <a:p>
            <a:pPr lvl="1"/>
            <a:r>
              <a:rPr lang="en-US" sz="2000"/>
              <a:t>However, the “burden” of documentation is often lost in translation</a:t>
            </a:r>
          </a:p>
          <a:p>
            <a:r>
              <a:rPr lang="en-US" sz="2000"/>
              <a:t>ASP.NET Allows us to do 95% + of our documentation in code with a little bit of planning, so let’s use those tools to our advantage.</a:t>
            </a:r>
          </a:p>
          <a:p>
            <a:r>
              <a:rPr lang="en-US" sz="2000"/>
              <a:t>The goal of this talk is to showcase how you can have a low barrier to entry for documentation, even though it may seem troubling!</a:t>
            </a:r>
          </a:p>
        </p:txBody>
      </p:sp>
    </p:spTree>
    <p:extLst>
      <p:ext uri="{BB962C8B-B14F-4D97-AF65-F5344CB8AC3E}">
        <p14:creationId xmlns:p14="http://schemas.microsoft.com/office/powerpoint/2010/main" val="102590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727B3-675E-2D91-2387-DA276D339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/>
              <a:t>API Documentation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1CB47-9E1F-9F4F-C571-47BCC4649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en-US" sz="2000"/>
              <a:t>What level of API documentation do you want to provide to consumers?</a:t>
            </a:r>
          </a:p>
          <a:p>
            <a:pPr lvl="1"/>
            <a:r>
              <a:rPr lang="en-US" sz="2000"/>
              <a:t>Read-Only Documentation</a:t>
            </a:r>
          </a:p>
          <a:p>
            <a:pPr lvl="1"/>
            <a:r>
              <a:rPr lang="en-US" sz="2000"/>
              <a:t>Read-Only Documentation with detailed examples</a:t>
            </a:r>
          </a:p>
          <a:p>
            <a:pPr lvl="1"/>
            <a:r>
              <a:rPr lang="en-US" sz="2000"/>
              <a:t>Documentation with “Try Now” options</a:t>
            </a:r>
          </a:p>
          <a:p>
            <a:r>
              <a:rPr lang="en-US" sz="2000"/>
              <a:t>Implementation Tooling will be decided based on the above question</a:t>
            </a:r>
          </a:p>
          <a:p>
            <a:pPr lvl="1"/>
            <a:r>
              <a:rPr lang="en-US" sz="2000"/>
              <a:t>SwaggerUI – Can do all of the above</a:t>
            </a:r>
          </a:p>
          <a:p>
            <a:pPr lvl="1"/>
            <a:r>
              <a:rPr lang="en-US" sz="2000"/>
              <a:t>ReDoc – Can do the read only stuff</a:t>
            </a:r>
          </a:p>
          <a:p>
            <a:pPr lvl="1"/>
            <a:r>
              <a:rPr lang="en-US" sz="2000"/>
              <a:t>Others - Depending</a:t>
            </a:r>
          </a:p>
        </p:txBody>
      </p:sp>
    </p:spTree>
    <p:extLst>
      <p:ext uri="{BB962C8B-B14F-4D97-AF65-F5344CB8AC3E}">
        <p14:creationId xmlns:p14="http://schemas.microsoft.com/office/powerpoint/2010/main" val="95987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3BEB3-A3E1-7E25-2E53-8E0894BD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/>
              <a:t>Self-Hosted, External 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31832-B38F-A803-4124-F0CCAD08A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en-US" sz="2000"/>
              <a:t>Third-party solutions exist to host/consume/display your documentation outside of your project.</a:t>
            </a:r>
          </a:p>
          <a:p>
            <a:pPr lvl="1"/>
            <a:r>
              <a:rPr lang="en-US" sz="2000"/>
              <a:t>These come with costs, but have very robust management tooling</a:t>
            </a:r>
          </a:p>
          <a:p>
            <a:r>
              <a:rPr lang="en-US" sz="2000"/>
              <a:t>You can host it locally</a:t>
            </a:r>
          </a:p>
          <a:p>
            <a:pPr lvl="1"/>
            <a:r>
              <a:rPr lang="en-US" sz="2000"/>
              <a:t>However, what are the security implications of doing so?</a:t>
            </a:r>
          </a:p>
          <a:p>
            <a:pPr lvl="1"/>
            <a:r>
              <a:rPr lang="en-US" sz="2000"/>
              <a:t>Outside of the scope of today, but we have notes in the sample to discuss</a:t>
            </a:r>
          </a:p>
        </p:txBody>
      </p:sp>
    </p:spTree>
    <p:extLst>
      <p:ext uri="{BB962C8B-B14F-4D97-AF65-F5344CB8AC3E}">
        <p14:creationId xmlns:p14="http://schemas.microsoft.com/office/powerpoint/2010/main" val="206127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A29F4-C7DB-3DE7-21F9-21D9DC78F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4600"/>
              <a:t>The Gap in .NET Core Project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5C69B-9F51-B088-85AD-1788A472F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en-US" sz="2000"/>
              <a:t>Baseline configuration examples leave a lot of the “detail” out of the configuration</a:t>
            </a:r>
          </a:p>
          <a:p>
            <a:r>
              <a:rPr lang="en-US" sz="2000"/>
              <a:t>Today’s focus is on getting that information back into the documentation</a:t>
            </a:r>
          </a:p>
          <a:p>
            <a:pPr lvl="1"/>
            <a:r>
              <a:rPr lang="en-US" sz="2000"/>
              <a:t>Descriptions</a:t>
            </a:r>
          </a:p>
          <a:p>
            <a:pPr lvl="1"/>
            <a:r>
              <a:rPr lang="en-US" sz="2000"/>
              <a:t>Validations</a:t>
            </a:r>
          </a:p>
          <a:p>
            <a:pPr lvl="1"/>
            <a:r>
              <a:rPr lang="en-US" sz="2000"/>
              <a:t>Response Types</a:t>
            </a:r>
          </a:p>
          <a:p>
            <a:pPr lvl="1"/>
            <a:r>
              <a:rPr lang="en-US" sz="2000"/>
              <a:t>Error Descriptions</a:t>
            </a:r>
          </a:p>
          <a:p>
            <a:r>
              <a:rPr lang="en-US" sz="2000"/>
              <a:t>The difference between real-world &amp; demo is hard to see along the way</a:t>
            </a:r>
          </a:p>
        </p:txBody>
      </p:sp>
    </p:spTree>
    <p:extLst>
      <p:ext uri="{BB962C8B-B14F-4D97-AF65-F5344CB8AC3E}">
        <p14:creationId xmlns:p14="http://schemas.microsoft.com/office/powerpoint/2010/main" val="267692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5ACE0-D3BB-9452-FD30-05EC6CF6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/>
              <a:t>Initial Project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52818-89B8-5CE2-36AD-D007DBAA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en-US" sz="2000"/>
              <a:t> The fastest route is to use the “ASP.NET Core Web API Template”</a:t>
            </a:r>
          </a:p>
          <a:p>
            <a:pPr lvl="1"/>
            <a:r>
              <a:rPr lang="en-US" sz="2000"/>
              <a:t>Be sure to check the “Enable OpenAPI Support” box to get started</a:t>
            </a:r>
          </a:p>
          <a:p>
            <a:r>
              <a:rPr lang="en-US" sz="2000"/>
              <a:t>If you have an existing project, you can use the template project setup as an example.	</a:t>
            </a:r>
          </a:p>
          <a:p>
            <a:r>
              <a:rPr lang="en-US" sz="2000"/>
              <a:t>Starting with .NET 9.0 however, the template ONLY gives the creation of the OpenAPI Specification, we must add the needed items for a usable API document.</a:t>
            </a:r>
          </a:p>
        </p:txBody>
      </p:sp>
    </p:spTree>
    <p:extLst>
      <p:ext uri="{BB962C8B-B14F-4D97-AF65-F5344CB8AC3E}">
        <p14:creationId xmlns:p14="http://schemas.microsoft.com/office/powerpoint/2010/main" val="2736723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1C2CF-F583-C87C-056E-3D46B8748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4200"/>
              <a:t>Option 1: Swashbuckle (Swagger and/or Redoc)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B041E-5702-61C2-FEB1-9321A017C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en-US" sz="2000"/>
              <a:t>This is has been the gold standard for many years</a:t>
            </a:r>
          </a:p>
          <a:p>
            <a:r>
              <a:rPr lang="en-US" sz="2000"/>
              <a:t>Microsoft removed it from the .NET 9+ templates due to “lack of support”</a:t>
            </a:r>
          </a:p>
          <a:p>
            <a:r>
              <a:rPr lang="en-US" sz="2000"/>
              <a:t>Support seems to have come back in spades by the community</a:t>
            </a:r>
          </a:p>
          <a:p>
            <a:r>
              <a:rPr lang="en-US" sz="2000">
                <a:hlinkClick r:id="rId2"/>
              </a:rPr>
              <a:t>https://learn.microsoft.com/en-us/aspnet/core/tutorials/getting-started-with-swashbuckle?view=aspnetcore-8.0&amp;tabs=visual-studio</a:t>
            </a:r>
            <a:endParaRPr lang="en-US" sz="2000"/>
          </a:p>
          <a:p>
            <a:r>
              <a:rPr lang="en-US" sz="2000"/>
              <a:t>Lets Review the Baseline Configurations!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05608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525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Open Sans</vt:lpstr>
      <vt:lpstr>Office Theme</vt:lpstr>
      <vt:lpstr>WebAPI Documentation with OpenAPI, Swagger, and More</vt:lpstr>
      <vt:lpstr>PowerPoint Presentation</vt:lpstr>
      <vt:lpstr>Agenda</vt:lpstr>
      <vt:lpstr>The Need for API Documentation</vt:lpstr>
      <vt:lpstr>API Documentation Goals</vt:lpstr>
      <vt:lpstr>Self-Hosted, External Or More</vt:lpstr>
      <vt:lpstr>The Gap in .NET Core Project Examples</vt:lpstr>
      <vt:lpstr>Initial Project Setup</vt:lpstr>
      <vt:lpstr>Option 1: Swashbuckle (Swagger and/or Redoc)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Mitchel Sellers</dc:creator>
  <cp:lastModifiedBy>Mitchel Sellers</cp:lastModifiedBy>
  <cp:revision>4</cp:revision>
  <dcterms:created xsi:type="dcterms:W3CDTF">2025-04-04T13:24:53Z</dcterms:created>
  <dcterms:modified xsi:type="dcterms:W3CDTF">2025-08-07T03:28:34Z</dcterms:modified>
</cp:coreProperties>
</file>