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2" r:id="rId9"/>
    <p:sldId id="264" r:id="rId10"/>
    <p:sldId id="263" r:id="rId11"/>
    <p:sldId id="267" r:id="rId12"/>
    <p:sldId id="268" r:id="rId13"/>
    <p:sldId id="269" r:id="rId14"/>
    <p:sldId id="270" r:id="rId15"/>
    <p:sldId id="265" r:id="rId16"/>
    <p:sldId id="271" r:id="rId17"/>
    <p:sldId id="274" r:id="rId18"/>
    <p:sldId id="261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29" y="1681389"/>
            <a:ext cx="9860536" cy="1823811"/>
          </a:xfrm>
        </p:spPr>
        <p:txBody>
          <a:bodyPr anchor="b"/>
          <a:lstStyle>
            <a:lvl1pPr algn="l">
              <a:defRPr sz="6000" b="0" i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29" y="3602038"/>
            <a:ext cx="9860536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74458"/>
            <a:ext cx="2743200" cy="1057656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1825625"/>
            <a:ext cx="10609089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3958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365125"/>
            <a:ext cx="80608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709738"/>
            <a:ext cx="10609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29" y="4589463"/>
            <a:ext cx="10609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18" y="365125"/>
            <a:ext cx="10553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18" y="1825625"/>
            <a:ext cx="49978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11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8" y="365125"/>
            <a:ext cx="105492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58" y="1690688"/>
            <a:ext cx="4969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88" y="2505075"/>
            <a:ext cx="496934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6564" y="1681163"/>
            <a:ext cx="5144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0494" y="2505075"/>
            <a:ext cx="515022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alpha val="20000"/>
              </a:srgbClr>
            </a:gs>
            <a:gs pos="40000">
              <a:srgbClr val="0E97AA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630" y="365125"/>
            <a:ext cx="9860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0" y="1825625"/>
            <a:ext cx="986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logging" TargetMode="External"/><Relationship Id="rId2" Type="http://schemas.openxmlformats.org/officeDocument/2006/relationships/hyperlink" Target="https://github.com/mitchelsellers/dotnetcorelogging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?q=Tags%3A%22serilog%2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9E18-2091-45F9-8A0C-AADAA01B7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But! It was Logged!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8165-0551-4829-8B86-1AD6528C9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look at logging with .NET Core</a:t>
            </a:r>
          </a:p>
        </p:txBody>
      </p:sp>
    </p:spTree>
    <p:extLst>
      <p:ext uri="{BB962C8B-B14F-4D97-AF65-F5344CB8AC3E}">
        <p14:creationId xmlns:p14="http://schemas.microsoft.com/office/powerpoint/2010/main" val="248009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C69-0684-46DD-A011-ED8957AF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Protocols – Telling Someone!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16ED-215D-417D-9C15-27C47A79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the logging information in the best location is critical</a:t>
            </a:r>
          </a:p>
          <a:p>
            <a:pPr lvl="1"/>
            <a:r>
              <a:rPr lang="en-US" dirty="0"/>
              <a:t>Extremes on both visibility or notification can reduce effectiveness</a:t>
            </a:r>
          </a:p>
          <a:p>
            <a:pPr lvl="1"/>
            <a:r>
              <a:rPr lang="en-US" dirty="0"/>
              <a:t>Example: Logging system that emails on every 404, filters get created and logs ignored</a:t>
            </a:r>
          </a:p>
          <a:p>
            <a:r>
              <a:rPr lang="en-US" dirty="0"/>
              <a:t>Default Options</a:t>
            </a:r>
          </a:p>
          <a:p>
            <a:pPr lvl="1"/>
            <a:r>
              <a:rPr lang="en-US" dirty="0"/>
              <a:t>Out of the box we have Console, </a:t>
            </a:r>
            <a:r>
              <a:rPr lang="en-US" dirty="0" err="1"/>
              <a:t>ApplicationInsights</a:t>
            </a:r>
            <a:r>
              <a:rPr lang="en-US" dirty="0"/>
              <a:t>, </a:t>
            </a:r>
            <a:r>
              <a:rPr lang="en-US" dirty="0" err="1"/>
              <a:t>EventSource</a:t>
            </a:r>
            <a:r>
              <a:rPr lang="en-US" dirty="0"/>
              <a:t>, Debug</a:t>
            </a:r>
          </a:p>
          <a:p>
            <a:r>
              <a:rPr lang="en-US" dirty="0"/>
              <a:t>Third-Party</a:t>
            </a:r>
          </a:p>
          <a:p>
            <a:pPr lvl="1"/>
            <a:r>
              <a:rPr lang="en-US" dirty="0"/>
              <a:t>Endless options, including File, </a:t>
            </a:r>
            <a:r>
              <a:rPr lang="en-US" dirty="0" err="1"/>
              <a:t>RollingFile</a:t>
            </a:r>
            <a:r>
              <a:rPr lang="en-US" dirty="0"/>
              <a:t>, Email, </a:t>
            </a:r>
            <a:r>
              <a:rPr lang="en-US" dirty="0" err="1"/>
              <a:t>AzureStorage</a:t>
            </a:r>
            <a:r>
              <a:rPr lang="en-US" dirty="0"/>
              <a:t>, Seq, etc.</a:t>
            </a:r>
          </a:p>
          <a:p>
            <a:r>
              <a:rPr lang="en-US" dirty="0"/>
              <a:t>Should be different, based on severity/nature of message</a:t>
            </a:r>
          </a:p>
        </p:txBody>
      </p:sp>
    </p:spTree>
    <p:extLst>
      <p:ext uri="{BB962C8B-B14F-4D97-AF65-F5344CB8AC3E}">
        <p14:creationId xmlns:p14="http://schemas.microsoft.com/office/powerpoint/2010/main" val="26621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D3F4-043D-4BFB-AB0C-82D358D5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Escalation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22CE-4216-4C37-8743-7C7D3195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Dual Configuration Split on Severity</a:t>
            </a:r>
          </a:p>
          <a:p>
            <a:pPr lvl="1"/>
            <a:r>
              <a:rPr lang="en-US" dirty="0"/>
              <a:t>Errors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Also sent an external service</a:t>
            </a:r>
          </a:p>
          <a:p>
            <a:pPr lvl="1"/>
            <a:r>
              <a:rPr lang="en-US" dirty="0"/>
              <a:t>Everything Else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30 days rolling history</a:t>
            </a:r>
          </a:p>
          <a:p>
            <a:r>
              <a:rPr lang="en-US" dirty="0"/>
              <a:t>Alert Thresholds Managed by outside source</a:t>
            </a:r>
          </a:p>
          <a:p>
            <a:pPr lvl="1"/>
            <a:r>
              <a:rPr lang="en-US" dirty="0"/>
              <a:t>Ideal if you can do online adjustments to logging levels</a:t>
            </a:r>
          </a:p>
          <a:p>
            <a:r>
              <a:rPr lang="en-US" dirty="0"/>
              <a:t>Quick access to detailed log messages</a:t>
            </a:r>
          </a:p>
        </p:txBody>
      </p:sp>
    </p:spTree>
    <p:extLst>
      <p:ext uri="{BB962C8B-B14F-4D97-AF65-F5344CB8AC3E}">
        <p14:creationId xmlns:p14="http://schemas.microsoft.com/office/powerpoint/2010/main" val="3804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02F3-C262-4AA6-9342-D13A14E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Aspects of Logging in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D680-ECDC-483C-9EA4-630DEA4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Configuration</a:t>
            </a:r>
          </a:p>
          <a:p>
            <a:pPr lvl="1"/>
            <a:r>
              <a:rPr lang="en-US" dirty="0"/>
              <a:t>Out of the box solution logs to console, on by default, ignored by all</a:t>
            </a:r>
          </a:p>
          <a:p>
            <a:pPr lvl="1"/>
            <a:r>
              <a:rPr lang="en-US" dirty="0"/>
              <a:t>Output Targets limited</a:t>
            </a:r>
          </a:p>
          <a:p>
            <a:r>
              <a:rPr lang="en-US" dirty="0"/>
              <a:t>Logging Stream</a:t>
            </a:r>
          </a:p>
          <a:p>
            <a:pPr lvl="1"/>
            <a:r>
              <a:rPr lang="en-US" dirty="0"/>
              <a:t>Single logging stream for everything, can filter by type/category</a:t>
            </a:r>
          </a:p>
          <a:p>
            <a:pPr lvl="1"/>
            <a:r>
              <a:rPr lang="en-US" dirty="0"/>
              <a:t>Allows raw access to plethora of information</a:t>
            </a:r>
          </a:p>
          <a:p>
            <a:r>
              <a:rPr lang="en-US" dirty="0"/>
              <a:t>Third-Party Support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 – Open-source project elevating the default options to world-class</a:t>
            </a:r>
          </a:p>
          <a:p>
            <a:pPr lvl="2"/>
            <a:r>
              <a:rPr lang="en-US" dirty="0"/>
              <a:t>Its creator also offers a product “Seq”</a:t>
            </a:r>
          </a:p>
        </p:txBody>
      </p:sp>
    </p:spTree>
    <p:extLst>
      <p:ext uri="{BB962C8B-B14F-4D97-AF65-F5344CB8AC3E}">
        <p14:creationId xmlns:p14="http://schemas.microsoft.com/office/powerpoint/2010/main" val="38830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40BA718-29C3-4784-88A6-AB9E63D1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44313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181060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53BF736-7731-4FBB-8DE8-B4992319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11"/>
          <a:stretch/>
        </p:blipFill>
        <p:spPr>
          <a:xfrm>
            <a:off x="20" y="10"/>
            <a:ext cx="12191980" cy="6857990"/>
          </a:xfrm>
          <a:noFill/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88D3B9-C365-4309-BF19-D5A24755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9" y="2019405"/>
            <a:ext cx="7124700" cy="24574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93BAF1A-5FF4-464B-950C-D6035CC8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578" y="2019405"/>
            <a:ext cx="6638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014-64DE-466A-A110-CFA3A9C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Log Stream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7662-8810-466A-8BD3-9ACFB8D0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can often expose bottlenecks, or optimizations that are missed</a:t>
            </a:r>
          </a:p>
          <a:p>
            <a:pPr lvl="1"/>
            <a:r>
              <a:rPr lang="en-US" dirty="0"/>
              <a:t>EF Core for example logs out “optimizations” on model start</a:t>
            </a:r>
          </a:p>
          <a:p>
            <a:pPr lvl="1"/>
            <a:r>
              <a:rPr lang="en-US" dirty="0"/>
              <a:t>ASP.NET logs individual timestamps for entry/exit and processing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 can create a streamlined single-message duration</a:t>
            </a:r>
          </a:p>
          <a:p>
            <a:r>
              <a:rPr lang="en-US" dirty="0"/>
              <a:t>Can log things for diagnostic purposes</a:t>
            </a:r>
          </a:p>
          <a:p>
            <a:pPr lvl="1"/>
            <a:r>
              <a:rPr lang="en-US" dirty="0"/>
              <a:t>EF Core can log all actual executed SQL</a:t>
            </a:r>
          </a:p>
          <a:p>
            <a:pPr lvl="1"/>
            <a:r>
              <a:rPr lang="en-US" dirty="0"/>
              <a:t>Routing logs how/why a route was matched</a:t>
            </a:r>
          </a:p>
          <a:p>
            <a:r>
              <a:rPr lang="en-US" dirty="0"/>
              <a:t>Full breadcrumb traffic patterns</a:t>
            </a:r>
          </a:p>
        </p:txBody>
      </p:sp>
    </p:spTree>
    <p:extLst>
      <p:ext uri="{BB962C8B-B14F-4D97-AF65-F5344CB8AC3E}">
        <p14:creationId xmlns:p14="http://schemas.microsoft.com/office/powerpoint/2010/main" val="148735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81FC-7210-4ED9-9307-58A3CE63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Format: </a:t>
            </a:r>
            <a:r>
              <a:rPr lang="en-US" dirty="0" err="1"/>
              <a:t>ToString</a:t>
            </a:r>
            <a:r>
              <a:rPr lang="en-US" dirty="0"/>
              <a:t>() vs Dump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962F-E825-4961-890B-5E3849C1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</a:t>
            </a:r>
            <a:r>
              <a:rPr lang="fr-FR" dirty="0" err="1"/>
              <a:t>logger.LogInformation</a:t>
            </a:r>
            <a:r>
              <a:rPr lang="fr-FR" dirty="0"/>
              <a:t>("User Information {User}", </a:t>
            </a:r>
            <a:r>
              <a:rPr lang="fr-FR" dirty="0" err="1"/>
              <a:t>Request</a:t>
            </a:r>
            <a:r>
              <a:rPr lang="fr-FR" dirty="0"/>
              <a:t>);</a:t>
            </a:r>
          </a:p>
          <a:p>
            <a:pPr lvl="1"/>
            <a:r>
              <a:rPr lang="fr-FR" dirty="0"/>
              <a:t>[10:49:27 acd7bc9a-669d-4af5-9d4d-530b65966ef4 INF] User Information </a:t>
            </a:r>
            <a:r>
              <a:rPr lang="fr-FR" dirty="0" err="1"/>
              <a:t>Microsoft.AspNetCore.Http.DefaultHttpRequest</a:t>
            </a:r>
            <a:endParaRPr lang="fr-FR" dirty="0"/>
          </a:p>
          <a:p>
            <a:r>
              <a:rPr lang="en-US" dirty="0"/>
              <a:t>_</a:t>
            </a:r>
            <a:r>
              <a:rPr lang="en-US" dirty="0" err="1"/>
              <a:t>logger.LogInformation</a:t>
            </a:r>
            <a:r>
              <a:rPr lang="en-US" dirty="0"/>
              <a:t>("Full User Identity Details {@User}", </a:t>
            </a:r>
            <a:r>
              <a:rPr lang="en-US" dirty="0" err="1"/>
              <a:t>User.Identity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[10:49:27 acd7bc9a-669d-4af5-9d4d-530b65966ef4 INF] Full User Identity Details {"AuthenticationType":null,"IsAuthenticated":false,"Actor":null,"BootstrapContext":null,"Claims":[],"Label“….</a:t>
            </a:r>
          </a:p>
        </p:txBody>
      </p:sp>
    </p:spTree>
    <p:extLst>
      <p:ext uri="{BB962C8B-B14F-4D97-AF65-F5344CB8AC3E}">
        <p14:creationId xmlns:p14="http://schemas.microsoft.com/office/powerpoint/2010/main" val="212527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9D95-AC1F-66D7-4423-A247DD01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.NET Core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7059-B1A7-28B5-6A81-F4A3E285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Serilog.AspNetCore</a:t>
            </a:r>
            <a:r>
              <a:rPr lang="en-US" dirty="0"/>
              <a:t> Package</a:t>
            </a:r>
          </a:p>
          <a:p>
            <a:r>
              <a:rPr lang="en-US" dirty="0"/>
              <a:t>Add a configuration (JSON or Otherwise)</a:t>
            </a:r>
          </a:p>
          <a:p>
            <a:r>
              <a:rPr lang="en-US" dirty="0"/>
              <a:t>Add at least 1 sink (target) to the logging configuration</a:t>
            </a:r>
          </a:p>
          <a:p>
            <a:r>
              <a:rPr lang="en-US" dirty="0"/>
              <a:t>The sample application has two examples included</a:t>
            </a:r>
          </a:p>
          <a:p>
            <a:pPr lvl="1"/>
            <a:r>
              <a:rPr lang="en-US"/>
              <a:t>https://github.com/mitchelsellers/dotnetcoreloggingdemo</a:t>
            </a:r>
          </a:p>
        </p:txBody>
      </p:sp>
    </p:spTree>
    <p:extLst>
      <p:ext uri="{BB962C8B-B14F-4D97-AF65-F5344CB8AC3E}">
        <p14:creationId xmlns:p14="http://schemas.microsoft.com/office/powerpoint/2010/main" val="164590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13EE-0EE7-4002-92B1-D9480B33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5382-7115-462F-9A8C-867E31BE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https://github.com/mitchelsellers/dotnetcoreloggingdemo</a:t>
            </a:r>
            <a:endParaRPr lang="en-US" dirty="0"/>
          </a:p>
          <a:p>
            <a:r>
              <a:rPr lang="en-US" dirty="0"/>
              <a:t>EF Core Logging Details: </a:t>
            </a:r>
            <a:r>
              <a:rPr lang="en-US" dirty="0">
                <a:hlinkClick r:id="rId3"/>
              </a:rPr>
              <a:t>https://docs.microsoft.com/en-us/ef/core/miscellaneous/logging</a:t>
            </a:r>
            <a:endParaRPr lang="en-US" dirty="0"/>
          </a:p>
          <a:p>
            <a:r>
              <a:rPr lang="en-US" dirty="0" err="1"/>
              <a:t>SeriLog</a:t>
            </a:r>
            <a:r>
              <a:rPr lang="en-US" dirty="0"/>
              <a:t> Info: </a:t>
            </a:r>
            <a:r>
              <a:rPr lang="en-US" dirty="0">
                <a:hlinkClick r:id="rId4"/>
              </a:rPr>
              <a:t>https://www.nuget.org/packages?q=Tags%3A%22serilog%22</a:t>
            </a:r>
            <a:endParaRPr lang="en-US" dirty="0"/>
          </a:p>
          <a:p>
            <a:r>
              <a:rPr lang="en-US" dirty="0"/>
              <a:t>Seq Info:</a:t>
            </a:r>
            <a:br>
              <a:rPr lang="en-US" dirty="0"/>
            </a:br>
            <a:r>
              <a:rPr lang="en-US" dirty="0"/>
              <a:t>https://www.datalust.co</a:t>
            </a:r>
          </a:p>
        </p:txBody>
      </p:sp>
    </p:spTree>
    <p:extLst>
      <p:ext uri="{BB962C8B-B14F-4D97-AF65-F5344CB8AC3E}">
        <p14:creationId xmlns:p14="http://schemas.microsoft.com/office/powerpoint/2010/main" val="61006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AFE-7535-4C9A-AF44-A1161C0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Code,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F67C-C72A-4FC5-AF52-646CC038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Lets Demo!</a:t>
            </a:r>
          </a:p>
        </p:txBody>
      </p:sp>
    </p:spTree>
    <p:extLst>
      <p:ext uri="{BB962C8B-B14F-4D97-AF65-F5344CB8AC3E}">
        <p14:creationId xmlns:p14="http://schemas.microsoft.com/office/powerpoint/2010/main" val="34796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B76-4CC9-4755-BFE9-49234E9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634C-7F51-4832-B45E-F01B8DAF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MVP, </a:t>
            </a:r>
            <a:r>
              <a:rPr lang="en-US" dirty="0" err="1"/>
              <a:t>ASPInsider</a:t>
            </a:r>
            <a:r>
              <a:rPr lang="en-US" dirty="0"/>
              <a:t>, DNN MVP</a:t>
            </a:r>
            <a:br>
              <a:rPr lang="en-US" dirty="0"/>
            </a:br>
            <a:r>
              <a:rPr lang="en-US" dirty="0"/>
              <a:t>Microsoft Certified Professional</a:t>
            </a:r>
          </a:p>
          <a:p>
            <a:r>
              <a:rPr lang="en-US" dirty="0"/>
              <a:t>CEO – IowaComputerGurus, Inc. (USA)</a:t>
            </a:r>
          </a:p>
          <a:p>
            <a:r>
              <a:rPr lang="en-US" dirty="0"/>
              <a:t>Contact Information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msellers@iowacomputergurus.com</a:t>
            </a:r>
            <a:br>
              <a:rPr lang="en-US" dirty="0"/>
            </a:br>
            <a:r>
              <a:rPr lang="en-US" dirty="0"/>
              <a:t>GitHub: github.com/</a:t>
            </a:r>
            <a:r>
              <a:rPr lang="en-US" dirty="0" err="1"/>
              <a:t>mitchelsellers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Twitter: @</a:t>
            </a:r>
            <a:r>
              <a:rPr lang="en-US" dirty="0" err="1"/>
              <a:t>MitchelSellers</a:t>
            </a:r>
            <a:r>
              <a:rPr lang="en-US" dirty="0"/>
              <a:t>  |  @</a:t>
            </a:r>
            <a:r>
              <a:rPr lang="en-US" dirty="0" err="1"/>
              <a:t>iowacompgurus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C9AA8-208B-4002-B5DF-6DD30F219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600200"/>
            <a:ext cx="3675017" cy="36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4800-E873-4A5C-802E-A937B041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BB78-EE1F-4517-95E9-BCD11BC1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forgotten</a:t>
            </a:r>
          </a:p>
          <a:p>
            <a:r>
              <a:rPr lang="en-US" dirty="0"/>
              <a:t>OWASP Top 10 Ties</a:t>
            </a:r>
          </a:p>
          <a:p>
            <a:pPr lvl="1"/>
            <a:r>
              <a:rPr lang="en-US" dirty="0"/>
              <a:t>A5: Broken Access Control</a:t>
            </a:r>
          </a:p>
          <a:p>
            <a:pPr lvl="1"/>
            <a:r>
              <a:rPr lang="en-US" dirty="0"/>
              <a:t>A10: Insufficient Logging &amp; Monitoring</a:t>
            </a:r>
          </a:p>
          <a:p>
            <a:r>
              <a:rPr lang="en-US" dirty="0"/>
              <a:t>Many paths, no “single way” to just get it done</a:t>
            </a:r>
          </a:p>
          <a:p>
            <a:r>
              <a:rPr lang="en-US" dirty="0"/>
              <a:t>Out of the box implementation leaves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A6E-E0D5-48EE-851A-95C6A075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7B59-8C87-41EF-BF29-4F6E4E2F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actively include logging in your code today?</a:t>
            </a:r>
          </a:p>
          <a:p>
            <a:r>
              <a:rPr lang="en-US" dirty="0"/>
              <a:t>Do you have a documented escalation process for logging events?</a:t>
            </a:r>
          </a:p>
          <a:p>
            <a:r>
              <a:rPr lang="en-US" dirty="0"/>
              <a:t>Do you look at your logs?</a:t>
            </a:r>
          </a:p>
          <a:p>
            <a:pPr lvl="1"/>
            <a:r>
              <a:rPr lang="en-US" dirty="0"/>
              <a:t>On a regular basis?</a:t>
            </a:r>
          </a:p>
        </p:txBody>
      </p:sp>
    </p:spTree>
    <p:extLst>
      <p:ext uri="{BB962C8B-B14F-4D97-AF65-F5344CB8AC3E}">
        <p14:creationId xmlns:p14="http://schemas.microsoft.com/office/powerpoint/2010/main" val="17717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FFB-90F8-F988-651C-FCC60AD9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Applications Do You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B07B-9939-F95D-538F-B0D1816D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Web Applications</a:t>
            </a:r>
          </a:p>
          <a:p>
            <a:r>
              <a:rPr lang="en-US" dirty="0"/>
              <a:t>SaaS Web Applications</a:t>
            </a:r>
          </a:p>
          <a:p>
            <a:r>
              <a:rPr lang="en-US" dirty="0"/>
              <a:t>Desktop Applications</a:t>
            </a:r>
          </a:p>
          <a:p>
            <a:r>
              <a:rPr lang="en-US" dirty="0"/>
              <a:t>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0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16DC-D7D2-FA77-004C-A73BD07E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DBF1-2A9F-63CC-7CA6-91660828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Server/Access Logging</a:t>
            </a:r>
          </a:p>
          <a:p>
            <a:pPr lvl="1"/>
            <a:r>
              <a:rPr lang="en-US" dirty="0"/>
              <a:t>Outside of today’s scope, but worth considering (IIS Logs)</a:t>
            </a:r>
          </a:p>
          <a:p>
            <a:r>
              <a:rPr lang="en-US" dirty="0"/>
              <a:t>Windows Logging</a:t>
            </a:r>
          </a:p>
          <a:p>
            <a:pPr lvl="1"/>
            <a:r>
              <a:rPr lang="en-US" dirty="0"/>
              <a:t>Can catch SOME of what we discuss</a:t>
            </a:r>
          </a:p>
          <a:p>
            <a:r>
              <a:rPr lang="en-US" dirty="0"/>
              <a:t>Application Logging</a:t>
            </a:r>
          </a:p>
          <a:p>
            <a:pPr lvl="1"/>
            <a:r>
              <a:rPr lang="en-US" dirty="0"/>
              <a:t>What we are talking about today</a:t>
            </a:r>
          </a:p>
        </p:txBody>
      </p:sp>
    </p:spTree>
    <p:extLst>
      <p:ext uri="{BB962C8B-B14F-4D97-AF65-F5344CB8AC3E}">
        <p14:creationId xmlns:p14="http://schemas.microsoft.com/office/powerpoint/2010/main" val="42060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C401-E7BD-45F0-A7C2-A3094AA5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0F0C-E4CB-42EC-9E88-6AFBE7DC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logging do, or not do, for your organization?</a:t>
            </a:r>
          </a:p>
          <a:p>
            <a:r>
              <a:rPr lang="en-US" dirty="0"/>
              <a:t>Escalation protocols, what makes sense?</a:t>
            </a:r>
          </a:p>
          <a:p>
            <a:r>
              <a:rPr lang="en-US" dirty="0"/>
              <a:t>Sensitivity?</a:t>
            </a:r>
          </a:p>
          <a:p>
            <a:r>
              <a:rPr lang="en-US" dirty="0"/>
              <a:t>Understanding Logging in .NET Core</a:t>
            </a:r>
          </a:p>
          <a:p>
            <a:pPr lvl="1"/>
            <a:r>
              <a:rPr lang="en-US" dirty="0"/>
              <a:t>Lots of code </a:t>
            </a:r>
            <a:r>
              <a:rPr lang="en-US" dirty="0" err="1"/>
              <a:t>sampes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88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858C-A679-4D11-B439-9943CFE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805-C381-4D41-B39F-AB1E43EF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Diagnostic Information</a:t>
            </a:r>
          </a:p>
          <a:p>
            <a:pPr lvl="1"/>
            <a:r>
              <a:rPr lang="en-US" dirty="0"/>
              <a:t>“Debug” style messaging, for trying to figure out why something is working the way it is</a:t>
            </a:r>
          </a:p>
          <a:p>
            <a:pPr lvl="1"/>
            <a:r>
              <a:rPr lang="en-US" dirty="0"/>
              <a:t>Often used on lower level environments</a:t>
            </a:r>
          </a:p>
          <a:p>
            <a:r>
              <a:rPr lang="en-US" dirty="0"/>
              <a:t>Audit Information</a:t>
            </a:r>
          </a:p>
          <a:p>
            <a:pPr lvl="1"/>
            <a:r>
              <a:rPr lang="en-US" dirty="0"/>
              <a:t>“Tracking” style messaging, for documenting user progression, actions, etc. </a:t>
            </a:r>
          </a:p>
          <a:p>
            <a:pPr lvl="1"/>
            <a:r>
              <a:rPr lang="en-US" dirty="0"/>
              <a:t>Often used for critical path, or sensitive data access</a:t>
            </a:r>
          </a:p>
          <a:p>
            <a:pPr lvl="1"/>
            <a:r>
              <a:rPr lang="en-US" dirty="0"/>
              <a:t>Think of credit card transaction logging, admin actions, etc.</a:t>
            </a:r>
          </a:p>
          <a:p>
            <a:pPr lvl="1"/>
            <a:r>
              <a:rPr lang="en-US" dirty="0"/>
              <a:t>ASP.NET Identity logs invalid password attempts</a:t>
            </a:r>
          </a:p>
          <a:p>
            <a:r>
              <a:rPr lang="en-US" dirty="0"/>
              <a:t>Exception Reporting</a:t>
            </a:r>
          </a:p>
          <a:p>
            <a:pPr lvl="1"/>
            <a:r>
              <a:rPr lang="en-US" dirty="0"/>
              <a:t>Knowing when your application has critical issues</a:t>
            </a:r>
          </a:p>
          <a:p>
            <a:pPr lvl="1"/>
            <a:r>
              <a:rPr lang="en-US" dirty="0"/>
              <a:t>Pre-emptive validation of potential issues that could impact users</a:t>
            </a:r>
          </a:p>
        </p:txBody>
      </p:sp>
    </p:spTree>
    <p:extLst>
      <p:ext uri="{BB962C8B-B14F-4D97-AF65-F5344CB8AC3E}">
        <p14:creationId xmlns:p14="http://schemas.microsoft.com/office/powerpoint/2010/main" val="15497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685-0B88-4C3D-84C2-220DFCC5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969D-C778-469B-B046-2F3EE091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of logging is important</a:t>
            </a:r>
          </a:p>
          <a:p>
            <a:pPr lvl="1"/>
            <a:r>
              <a:rPr lang="en-US" dirty="0"/>
              <a:t>Physical security</a:t>
            </a:r>
          </a:p>
          <a:p>
            <a:pPr lvl="1"/>
            <a:r>
              <a:rPr lang="en-US" dirty="0"/>
              <a:t>Retention</a:t>
            </a:r>
          </a:p>
          <a:p>
            <a:pPr lvl="1"/>
            <a:r>
              <a:rPr lang="en-US" dirty="0"/>
              <a:t>Included information</a:t>
            </a:r>
          </a:p>
          <a:p>
            <a:r>
              <a:rPr lang="en-US" dirty="0"/>
              <a:t>Often a fine line, enough detail to recreate, not enough to violate privacy concerns</a:t>
            </a:r>
          </a:p>
          <a:p>
            <a:r>
              <a:rPr lang="en-US" dirty="0"/>
              <a:t>GDPR adds additional concerns</a:t>
            </a:r>
          </a:p>
        </p:txBody>
      </p:sp>
    </p:spTree>
    <p:extLst>
      <p:ext uri="{BB962C8B-B14F-4D97-AF65-F5344CB8AC3E}">
        <p14:creationId xmlns:p14="http://schemas.microsoft.com/office/powerpoint/2010/main" val="36896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itchel Sellers Presentation Template">
  <a:themeElements>
    <a:clrScheme name="Custom 3">
      <a:dk1>
        <a:srgbClr val="0072C5"/>
      </a:dk1>
      <a:lt1>
        <a:srgbClr val="FFFFFF"/>
      </a:lt1>
      <a:dk2>
        <a:srgbClr val="005492"/>
      </a:dk2>
      <a:lt2>
        <a:srgbClr val="E7E6E6"/>
      </a:lt2>
      <a:accent1>
        <a:srgbClr val="7BB701"/>
      </a:accent1>
      <a:accent2>
        <a:srgbClr val="FFAA4C"/>
      </a:accent2>
      <a:accent3>
        <a:srgbClr val="A5A5A5"/>
      </a:accent3>
      <a:accent4>
        <a:srgbClr val="5E11BF"/>
      </a:accent4>
      <a:accent5>
        <a:srgbClr val="5B9BD5"/>
      </a:accent5>
      <a:accent6>
        <a:srgbClr val="B0A380"/>
      </a:accent6>
      <a:hlink>
        <a:srgbClr val="FEFFFF"/>
      </a:hlink>
      <a:folHlink>
        <a:srgbClr val="FFAA4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chel Sellers Presentation Template, DRAFT 03" id="{06235167-C239-4D4C-AB6B-5AAC399061A9}" vid="{E8C10765-F00D-C14C-929B-F5D7A963D4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Mitchel Sellers Presentation Template</Template>
  <TotalTime>139</TotalTime>
  <Words>836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Segoe UI Light</vt:lpstr>
      <vt:lpstr>Mitchel Sellers Presentation Template</vt:lpstr>
      <vt:lpstr>But! It was Logged!</vt:lpstr>
      <vt:lpstr>Who am I?</vt:lpstr>
      <vt:lpstr>Why Logging?</vt:lpstr>
      <vt:lpstr>Question Yourself</vt:lpstr>
      <vt:lpstr>What Types of Applications Do You Build</vt:lpstr>
      <vt:lpstr>Types of Logging</vt:lpstr>
      <vt:lpstr>Goals of Today</vt:lpstr>
      <vt:lpstr>Uses of Logging</vt:lpstr>
      <vt:lpstr>Information Sensitivity</vt:lpstr>
      <vt:lpstr>Escalation Protocols – Telling Someone!</vt:lpstr>
      <vt:lpstr>Common Escalation Pattern</vt:lpstr>
      <vt:lpstr>Unique Aspects of Logging in .NET</vt:lpstr>
      <vt:lpstr>PowerPoint Presentation</vt:lpstr>
      <vt:lpstr>PowerPoint Presentation</vt:lpstr>
      <vt:lpstr>Combined Log Stream Benefits</vt:lpstr>
      <vt:lpstr>Message Format: ToString() vs Dump</vt:lpstr>
      <vt:lpstr>Minimal .NET Core Setup</vt:lpstr>
      <vt:lpstr>Resources</vt:lpstr>
      <vt:lpstr>Code, Code,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Effective, Real-World Logging</dc:title>
  <dc:creator>Mitchel Sellers</dc:creator>
  <cp:lastModifiedBy>Mitchel Sellers</cp:lastModifiedBy>
  <cp:revision>16</cp:revision>
  <dcterms:created xsi:type="dcterms:W3CDTF">2019-03-30T02:53:18Z</dcterms:created>
  <dcterms:modified xsi:type="dcterms:W3CDTF">2024-06-27T18:06:35Z</dcterms:modified>
</cp:coreProperties>
</file>