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75" r:id="rId6"/>
    <p:sldId id="258" r:id="rId7"/>
    <p:sldId id="273" r:id="rId8"/>
    <p:sldId id="272" r:id="rId9"/>
    <p:sldId id="276" r:id="rId10"/>
    <p:sldId id="278" r:id="rId11"/>
    <p:sldId id="259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90CF5-FEEF-4423-B5F5-B3051DFD39F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48D7-4CD1-4BDC-97E0-B33C23AD2EB2}">
      <dgm:prSet phldrT="[Text]"/>
      <dgm:spPr/>
      <dgm:t>
        <a:bodyPr/>
        <a:lstStyle/>
        <a:p>
          <a:r>
            <a:rPr lang="en-US" dirty="0"/>
            <a:t>.NET MAUI </a:t>
          </a:r>
          <a:r>
            <a:rPr lang="en-US" dirty="0" err="1"/>
            <a:t>Blazor</a:t>
          </a:r>
          <a:endParaRPr lang="en-US" dirty="0"/>
        </a:p>
      </dgm:t>
    </dgm:pt>
    <dgm:pt modelId="{2F7677A1-7ABC-4845-96F5-D3978904C12E}" type="parTrans" cxnId="{BAC65D22-D306-4769-8E66-8FC844B46EDA}">
      <dgm:prSet/>
      <dgm:spPr/>
      <dgm:t>
        <a:bodyPr/>
        <a:lstStyle/>
        <a:p>
          <a:endParaRPr lang="en-US"/>
        </a:p>
      </dgm:t>
    </dgm:pt>
    <dgm:pt modelId="{B1636771-00F5-4D21-A43C-CBE7D1E28BF5}" type="sibTrans" cxnId="{BAC65D22-D306-4769-8E66-8FC844B46EDA}">
      <dgm:prSet/>
      <dgm:spPr/>
      <dgm:t>
        <a:bodyPr/>
        <a:lstStyle/>
        <a:p>
          <a:endParaRPr lang="en-US"/>
        </a:p>
      </dgm:t>
    </dgm:pt>
    <dgm:pt modelId="{C39A836A-1DCF-41F7-B1ED-53666097CD5C}">
      <dgm:prSet phldrT="[Text]"/>
      <dgm:spPr/>
      <dgm:t>
        <a:bodyPr/>
        <a:lstStyle/>
        <a:p>
          <a:r>
            <a:rPr lang="en-US" dirty="0"/>
            <a:t>ASP.NET Core </a:t>
          </a:r>
          <a:r>
            <a:rPr lang="en-US" dirty="0" err="1"/>
            <a:t>Blazor</a:t>
          </a:r>
          <a:endParaRPr lang="en-US" dirty="0"/>
        </a:p>
      </dgm:t>
    </dgm:pt>
    <dgm:pt modelId="{0E02BBB7-512F-4E65-9FA9-AD57431C31D8}" type="parTrans" cxnId="{AAF6FF1C-AA12-491B-A593-6BC85A50CEBD}">
      <dgm:prSet/>
      <dgm:spPr/>
      <dgm:t>
        <a:bodyPr/>
        <a:lstStyle/>
        <a:p>
          <a:endParaRPr lang="en-US"/>
        </a:p>
      </dgm:t>
    </dgm:pt>
    <dgm:pt modelId="{E19C2056-A6E1-4AA0-8162-5D09010B9FA1}" type="sibTrans" cxnId="{AAF6FF1C-AA12-491B-A593-6BC85A50CEBD}">
      <dgm:prSet/>
      <dgm:spPr/>
      <dgm:t>
        <a:bodyPr/>
        <a:lstStyle/>
        <a:p>
          <a:endParaRPr lang="en-US"/>
        </a:p>
      </dgm:t>
    </dgm:pt>
    <dgm:pt modelId="{50F3830D-A406-466E-AFF2-064B04204946}">
      <dgm:prSet phldrT="[Text]"/>
      <dgm:spPr/>
      <dgm:t>
        <a:bodyPr/>
        <a:lstStyle/>
        <a:p>
          <a:r>
            <a:rPr lang="en-US" dirty="0"/>
            <a:t>Razor Class Library</a:t>
          </a:r>
        </a:p>
      </dgm:t>
    </dgm:pt>
    <dgm:pt modelId="{5CC2624E-84EB-4075-805E-534B9FBBD055}" type="parTrans" cxnId="{6BAB9831-E7D3-46FF-9ABC-843929B4A81C}">
      <dgm:prSet/>
      <dgm:spPr/>
      <dgm:t>
        <a:bodyPr/>
        <a:lstStyle/>
        <a:p>
          <a:endParaRPr lang="en-US"/>
        </a:p>
      </dgm:t>
    </dgm:pt>
    <dgm:pt modelId="{DDF36457-8241-4462-B2C5-4FB97AE76518}" type="sibTrans" cxnId="{6BAB9831-E7D3-46FF-9ABC-843929B4A81C}">
      <dgm:prSet/>
      <dgm:spPr/>
      <dgm:t>
        <a:bodyPr/>
        <a:lstStyle/>
        <a:p>
          <a:endParaRPr lang="en-US"/>
        </a:p>
      </dgm:t>
    </dgm:pt>
    <dgm:pt modelId="{F4ED800B-9A9B-4475-A6BC-9FFD2179EDC3}" type="pres">
      <dgm:prSet presAssocID="{A5290CF5-FEEF-4423-B5F5-B3051DFD39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DAD929-468B-46F0-86FF-7C2A43CAF728}" type="pres">
      <dgm:prSet presAssocID="{50F3830D-A406-466E-AFF2-064B04204946}" presName="vertOne" presStyleCnt="0"/>
      <dgm:spPr/>
    </dgm:pt>
    <dgm:pt modelId="{96434D20-7A0B-4B08-92CD-E4E0DE0FBF26}" type="pres">
      <dgm:prSet presAssocID="{50F3830D-A406-466E-AFF2-064B04204946}" presName="txOne" presStyleLbl="node0" presStyleIdx="0" presStyleCnt="1">
        <dgm:presLayoutVars>
          <dgm:chPref val="3"/>
        </dgm:presLayoutVars>
      </dgm:prSet>
      <dgm:spPr/>
    </dgm:pt>
    <dgm:pt modelId="{F13D3B5E-A266-4DFC-8826-AD5F2E775EA2}" type="pres">
      <dgm:prSet presAssocID="{50F3830D-A406-466E-AFF2-064B04204946}" presName="parTransOne" presStyleCnt="0"/>
      <dgm:spPr/>
    </dgm:pt>
    <dgm:pt modelId="{9F9915DC-4F9E-4C4C-B37F-1850EA20F222}" type="pres">
      <dgm:prSet presAssocID="{50F3830D-A406-466E-AFF2-064B04204946}" presName="horzOne" presStyleCnt="0"/>
      <dgm:spPr/>
    </dgm:pt>
    <dgm:pt modelId="{6CD15F49-D6DB-4A6C-897A-DB3164E71CCE}" type="pres">
      <dgm:prSet presAssocID="{1D6448D7-4CD1-4BDC-97E0-B33C23AD2EB2}" presName="vertTwo" presStyleCnt="0"/>
      <dgm:spPr/>
    </dgm:pt>
    <dgm:pt modelId="{F1039DE2-61AF-4857-AFDB-9C442C72F2B6}" type="pres">
      <dgm:prSet presAssocID="{1D6448D7-4CD1-4BDC-97E0-B33C23AD2EB2}" presName="txTwo" presStyleLbl="node2" presStyleIdx="0" presStyleCnt="2">
        <dgm:presLayoutVars>
          <dgm:chPref val="3"/>
        </dgm:presLayoutVars>
      </dgm:prSet>
      <dgm:spPr/>
    </dgm:pt>
    <dgm:pt modelId="{F26341F2-6AAC-4C18-85CA-8BBECF682202}" type="pres">
      <dgm:prSet presAssocID="{1D6448D7-4CD1-4BDC-97E0-B33C23AD2EB2}" presName="horzTwo" presStyleCnt="0"/>
      <dgm:spPr/>
    </dgm:pt>
    <dgm:pt modelId="{5D820624-B259-4679-B710-EB76DA51637B}" type="pres">
      <dgm:prSet presAssocID="{B1636771-00F5-4D21-A43C-CBE7D1E28BF5}" presName="sibSpaceTwo" presStyleCnt="0"/>
      <dgm:spPr/>
    </dgm:pt>
    <dgm:pt modelId="{856D18A1-F71D-4550-BBDA-5AFE180DA344}" type="pres">
      <dgm:prSet presAssocID="{C39A836A-1DCF-41F7-B1ED-53666097CD5C}" presName="vertTwo" presStyleCnt="0"/>
      <dgm:spPr/>
    </dgm:pt>
    <dgm:pt modelId="{3B88D0D9-EDE4-4004-9828-CBEE18302680}" type="pres">
      <dgm:prSet presAssocID="{C39A836A-1DCF-41F7-B1ED-53666097CD5C}" presName="txTwo" presStyleLbl="node2" presStyleIdx="1" presStyleCnt="2">
        <dgm:presLayoutVars>
          <dgm:chPref val="3"/>
        </dgm:presLayoutVars>
      </dgm:prSet>
      <dgm:spPr/>
    </dgm:pt>
    <dgm:pt modelId="{AC53313B-FB71-4B95-B109-8703F55887F7}" type="pres">
      <dgm:prSet presAssocID="{C39A836A-1DCF-41F7-B1ED-53666097CD5C}" presName="horzTwo" presStyleCnt="0"/>
      <dgm:spPr/>
    </dgm:pt>
  </dgm:ptLst>
  <dgm:cxnLst>
    <dgm:cxn modelId="{61071400-8EC4-4979-A49C-5F88F3442431}" type="presOf" srcId="{1D6448D7-4CD1-4BDC-97E0-B33C23AD2EB2}" destId="{F1039DE2-61AF-4857-AFDB-9C442C72F2B6}" srcOrd="0" destOrd="0" presId="urn:microsoft.com/office/officeart/2005/8/layout/architecture"/>
    <dgm:cxn modelId="{AAF6FF1C-AA12-491B-A593-6BC85A50CEBD}" srcId="{50F3830D-A406-466E-AFF2-064B04204946}" destId="{C39A836A-1DCF-41F7-B1ED-53666097CD5C}" srcOrd="1" destOrd="0" parTransId="{0E02BBB7-512F-4E65-9FA9-AD57431C31D8}" sibTransId="{E19C2056-A6E1-4AA0-8162-5D09010B9FA1}"/>
    <dgm:cxn modelId="{BAC65D22-D306-4769-8E66-8FC844B46EDA}" srcId="{50F3830D-A406-466E-AFF2-064B04204946}" destId="{1D6448D7-4CD1-4BDC-97E0-B33C23AD2EB2}" srcOrd="0" destOrd="0" parTransId="{2F7677A1-7ABC-4845-96F5-D3978904C12E}" sibTransId="{B1636771-00F5-4D21-A43C-CBE7D1E28BF5}"/>
    <dgm:cxn modelId="{6BAB9831-E7D3-46FF-9ABC-843929B4A81C}" srcId="{A5290CF5-FEEF-4423-B5F5-B3051DFD39FF}" destId="{50F3830D-A406-466E-AFF2-064B04204946}" srcOrd="0" destOrd="0" parTransId="{5CC2624E-84EB-4075-805E-534B9FBBD055}" sibTransId="{DDF36457-8241-4462-B2C5-4FB97AE76518}"/>
    <dgm:cxn modelId="{DF355D6B-05B8-461E-9CDB-897F3AF556EB}" type="presOf" srcId="{C39A836A-1DCF-41F7-B1ED-53666097CD5C}" destId="{3B88D0D9-EDE4-4004-9828-CBEE18302680}" srcOrd="0" destOrd="0" presId="urn:microsoft.com/office/officeart/2005/8/layout/architecture"/>
    <dgm:cxn modelId="{2E8105A1-1852-4264-8B21-F484FC93D7E7}" type="presOf" srcId="{A5290CF5-FEEF-4423-B5F5-B3051DFD39FF}" destId="{F4ED800B-9A9B-4475-A6BC-9FFD2179EDC3}" srcOrd="0" destOrd="0" presId="urn:microsoft.com/office/officeart/2005/8/layout/architecture"/>
    <dgm:cxn modelId="{C59C2AB0-4C57-4DCA-B25B-BF84328EAE5C}" type="presOf" srcId="{50F3830D-A406-466E-AFF2-064B04204946}" destId="{96434D20-7A0B-4B08-92CD-E4E0DE0FBF26}" srcOrd="0" destOrd="0" presId="urn:microsoft.com/office/officeart/2005/8/layout/architecture"/>
    <dgm:cxn modelId="{2C931EAE-CD46-4C74-A1D5-26318B939D4B}" type="presParOf" srcId="{F4ED800B-9A9B-4475-A6BC-9FFD2179EDC3}" destId="{A2DAD929-468B-46F0-86FF-7C2A43CAF728}" srcOrd="0" destOrd="0" presId="urn:microsoft.com/office/officeart/2005/8/layout/architecture"/>
    <dgm:cxn modelId="{2C566579-E61A-41DF-8FA8-34CB80639809}" type="presParOf" srcId="{A2DAD929-468B-46F0-86FF-7C2A43CAF728}" destId="{96434D20-7A0B-4B08-92CD-E4E0DE0FBF26}" srcOrd="0" destOrd="0" presId="urn:microsoft.com/office/officeart/2005/8/layout/architecture"/>
    <dgm:cxn modelId="{91A97F3F-61F5-4EDC-AB50-ACCACA443D82}" type="presParOf" srcId="{A2DAD929-468B-46F0-86FF-7C2A43CAF728}" destId="{F13D3B5E-A266-4DFC-8826-AD5F2E775EA2}" srcOrd="1" destOrd="0" presId="urn:microsoft.com/office/officeart/2005/8/layout/architecture"/>
    <dgm:cxn modelId="{80986C71-C7E8-492A-B3C9-30CACEBC5B47}" type="presParOf" srcId="{A2DAD929-468B-46F0-86FF-7C2A43CAF728}" destId="{9F9915DC-4F9E-4C4C-B37F-1850EA20F222}" srcOrd="2" destOrd="0" presId="urn:microsoft.com/office/officeart/2005/8/layout/architecture"/>
    <dgm:cxn modelId="{EC4FD827-58B3-4BE6-ADE9-D65CCE319A29}" type="presParOf" srcId="{9F9915DC-4F9E-4C4C-B37F-1850EA20F222}" destId="{6CD15F49-D6DB-4A6C-897A-DB3164E71CCE}" srcOrd="0" destOrd="0" presId="urn:microsoft.com/office/officeart/2005/8/layout/architecture"/>
    <dgm:cxn modelId="{5B28DB63-ABBF-438A-B97C-B339C48914D0}" type="presParOf" srcId="{6CD15F49-D6DB-4A6C-897A-DB3164E71CCE}" destId="{F1039DE2-61AF-4857-AFDB-9C442C72F2B6}" srcOrd="0" destOrd="0" presId="urn:microsoft.com/office/officeart/2005/8/layout/architecture"/>
    <dgm:cxn modelId="{A49D5B14-1778-4396-9E05-CC0EE4A3D651}" type="presParOf" srcId="{6CD15F49-D6DB-4A6C-897A-DB3164E71CCE}" destId="{F26341F2-6AAC-4C18-85CA-8BBECF682202}" srcOrd="1" destOrd="0" presId="urn:microsoft.com/office/officeart/2005/8/layout/architecture"/>
    <dgm:cxn modelId="{E9649A4A-C5EB-4965-99E4-BEFCB354D0B0}" type="presParOf" srcId="{9F9915DC-4F9E-4C4C-B37F-1850EA20F222}" destId="{5D820624-B259-4679-B710-EB76DA51637B}" srcOrd="1" destOrd="0" presId="urn:microsoft.com/office/officeart/2005/8/layout/architecture"/>
    <dgm:cxn modelId="{1D965459-187D-4E3F-8333-AAD4F5EEA9E0}" type="presParOf" srcId="{9F9915DC-4F9E-4C4C-B37F-1850EA20F222}" destId="{856D18A1-F71D-4550-BBDA-5AFE180DA344}" srcOrd="2" destOrd="0" presId="urn:microsoft.com/office/officeart/2005/8/layout/architecture"/>
    <dgm:cxn modelId="{F577E582-673A-499C-B86D-1B51FFB734D3}" type="presParOf" srcId="{856D18A1-F71D-4550-BBDA-5AFE180DA344}" destId="{3B88D0D9-EDE4-4004-9828-CBEE18302680}" srcOrd="0" destOrd="0" presId="urn:microsoft.com/office/officeart/2005/8/layout/architecture"/>
    <dgm:cxn modelId="{8655219E-0493-4577-9D67-21B09AFF6891}" type="presParOf" srcId="{856D18A1-F71D-4550-BBDA-5AFE180DA344}" destId="{AC53313B-FB71-4B95-B109-8703F55887F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34D20-7A0B-4B08-92CD-E4E0DE0FBF26}">
      <dsp:nvSpPr>
        <dsp:cNvPr id="0" name=""/>
        <dsp:cNvSpPr/>
      </dsp:nvSpPr>
      <dsp:spPr>
        <a:xfrm>
          <a:off x="3881" y="2313542"/>
          <a:ext cx="10507836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Razor Class Library</a:t>
          </a:r>
        </a:p>
      </dsp:txBody>
      <dsp:txXfrm>
        <a:off x="63559" y="2373220"/>
        <a:ext cx="10388480" cy="1918209"/>
      </dsp:txXfrm>
    </dsp:sp>
    <dsp:sp modelId="{F1039DE2-61AF-4857-AFDB-9C442C72F2B6}">
      <dsp:nvSpPr>
        <dsp:cNvPr id="0" name=""/>
        <dsp:cNvSpPr/>
      </dsp:nvSpPr>
      <dsp:spPr>
        <a:xfrm>
          <a:off x="3881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MAUI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63559" y="59908"/>
        <a:ext cx="4922792" cy="1918209"/>
      </dsp:txXfrm>
    </dsp:sp>
    <dsp:sp modelId="{3B88D0D9-EDE4-4004-9828-CBEE18302680}">
      <dsp:nvSpPr>
        <dsp:cNvPr id="0" name=""/>
        <dsp:cNvSpPr/>
      </dsp:nvSpPr>
      <dsp:spPr>
        <a:xfrm>
          <a:off x="5469570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ASP.NET Core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5529248" y="59908"/>
        <a:ext cx="4922792" cy="191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E386-A5C9-4ABF-9F5A-1588DD62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32D6-C74D-4B3F-9A19-74560EC0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250A-EC6B-412E-ADE6-33A3CC47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D8A7-F88E-4F1B-AE8E-A47ACCFC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74A5-EFAA-465B-8454-F636937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BE1-DC39-44B2-BFC5-6F836BA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29B2-01DC-4AEF-B579-7402174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E5C5-F601-4F3C-B5C5-C2C4A4F4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BB83-DE91-4EB2-B420-BE9F1DD8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7FC7-07A6-4F89-A697-28AA9E5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9D25-3C0C-4DAD-AD2A-B25EF1A9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24E5-40B7-4265-AF34-A5BDC0D5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8B8E-925A-40BF-866D-D0EB8AA8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B19E-CB28-4802-81EF-F6F5A39B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B606-99C3-432B-9FB4-E0EC2D8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E7B-B541-4C57-8E8C-DA5B45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1747-EEA1-4647-A88D-6168CE4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6BA1-6C27-4FC2-93E8-85F1905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9F9B-C609-4A41-8D99-268851A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9BAD-2FBC-4F92-8102-40078A5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9624-09E9-4E33-91DC-2D345C1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00AE-429E-4022-8321-1510139B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FBD0-319D-45F0-9FBA-F4719863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C008-BFCB-4B5F-B7AB-37D7536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CBEE-1FFC-4A84-B9BD-DEC4B7C7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4E8E-1F7E-488F-9A82-085D490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E925-691F-4C6D-842D-93046C76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B8C33-B3DE-4EE6-874E-3FB65800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019A-94F5-4944-9CF9-6B0F2105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0E6E-6AB4-42C0-8D47-5F5B02C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1649-E15E-45B4-ACC3-3B920B90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80C-476C-4434-B1DC-7CC11CAB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6538-B7E0-449A-A559-82C9F69A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9AFA-238C-472A-B3AE-7AA9B4CD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6728-D5F2-4CAB-9C71-774EF1580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B17F-95DF-49E5-A1E8-62A52367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DEF3-DA0E-44E5-BD41-92D2E6C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348BD-7169-4D69-A7F0-15A5A56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5EEFD-EB7E-4DBD-A4AD-BD483BD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285-7A88-4B4B-8CAD-E693ED1C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FA8D-9CDF-4074-800D-7C9B2A3B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5409-9FFE-4A72-B061-6F437E68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CC09-B545-45A1-B0A9-6A3FCF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D3E4-D92D-4063-BF5A-E865958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7019-D057-4789-B534-CE4DACCC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50BA-D0D6-4C51-892A-E783882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63C1-C0B7-4A5F-B214-78C3F7F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74EF-08C6-42A1-9923-F3BD43A2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EFF39-BD2A-40F1-BD74-768130C7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54AC-62B6-4BB1-9AB4-AD54C03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8C06-80B1-4E24-9B23-8E8B03C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8EE0-12C6-4D9E-A6B9-650C80D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AAA4-34EA-4849-8252-4DE8995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076D1-884E-4195-A408-5194A833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28158-2E48-4FEA-946E-1DA134BD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7809-231F-444E-9957-1EC1D2F1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74BB-9B25-4257-84E5-06733137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3E3F-EBDC-4B3B-BE1A-BCB146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9948-AE75-46E6-A7A3-1EFD82C3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96B3-9BAB-4F27-A8FA-4F04EB00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E428-8E02-4A2D-AB15-05664DFF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C5E2-D0B4-4BA7-B9FC-E3C3432BC9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34F5-E0D8-452B-AD1F-5AE937070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4752-4A15-43F1-81CA-572B6BA53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ellers@iowacomputergurus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tchelseller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9D27-4D48-444C-B18E-3A87C6447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One Codebase: Windows, Web,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A14F9-5344-443E-B13E-19165D6C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.NET MAUI </a:t>
            </a:r>
            <a:r>
              <a:rPr lang="en-US" sz="2000" dirty="0" err="1"/>
              <a:t>Blazor</a:t>
            </a:r>
            <a:r>
              <a:rPr lang="en-US" sz="2000" dirty="0"/>
              <a:t> &amp; </a:t>
            </a:r>
            <a:r>
              <a:rPr lang="en-US" sz="2000" dirty="0" err="1"/>
              <a:t>Blazor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81C60-EEB8-DBD9-63F4-33BEF4B0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About Web?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F668B44-C660-B13E-F38F-30E0F414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7B64-A88E-4998-9D02-4C274AC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Some individuals are looking for a truly “consistent” experience across all device types, this can be achieved with a slight re-architecture of the existing solution.</a:t>
            </a:r>
          </a:p>
          <a:p>
            <a:r>
              <a:rPr lang="en-US" sz="2000" dirty="0"/>
              <a:t>Business Use Cases</a:t>
            </a:r>
          </a:p>
          <a:p>
            <a:pPr lvl="1"/>
            <a:r>
              <a:rPr lang="en-US" sz="2000" dirty="0"/>
              <a:t>Ease of deployment, but multi-targeted</a:t>
            </a:r>
          </a:p>
          <a:p>
            <a:pPr lvl="1"/>
            <a:r>
              <a:rPr lang="en-US" sz="2000" dirty="0"/>
              <a:t>Flexibility, but singular training</a:t>
            </a:r>
          </a:p>
          <a:p>
            <a:r>
              <a:rPr lang="en-US" sz="2000" dirty="0"/>
              <a:t>Pitfalls from Production Usage</a:t>
            </a:r>
          </a:p>
          <a:p>
            <a:pPr lvl="1"/>
            <a:r>
              <a:rPr lang="en-US" sz="2000" dirty="0"/>
              <a:t>Platform Specific Changes are hard</a:t>
            </a:r>
          </a:p>
          <a:p>
            <a:pPr lvl="1"/>
            <a:r>
              <a:rPr lang="en-US" sz="2000" dirty="0"/>
              <a:t>Is it really the “Right”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3349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91F-3EC8-49FB-B214-CCB28E95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Making It Happen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0F19A9-A37C-AAC1-D32B-DD69BC47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22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Where Code Lives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High-Level Components – Components Project</a:t>
            </a:r>
          </a:p>
          <a:p>
            <a:pPr lvl="1"/>
            <a:r>
              <a:rPr lang="en-US" sz="2000" dirty="0"/>
              <a:t>View Models</a:t>
            </a:r>
          </a:p>
          <a:p>
            <a:pPr lvl="1"/>
            <a:r>
              <a:rPr lang="en-US" sz="2000" dirty="0"/>
              <a:t>Views</a:t>
            </a:r>
          </a:p>
          <a:p>
            <a:r>
              <a:rPr lang="en-US" sz="2400" dirty="0"/>
              <a:t>Routing/Page setup – Individual UI Projects</a:t>
            </a:r>
          </a:p>
          <a:p>
            <a:r>
              <a:rPr lang="en-US" sz="2400" dirty="0"/>
              <a:t>Future VS 2022 Updates will include a new project template</a:t>
            </a:r>
          </a:p>
        </p:txBody>
      </p:sp>
    </p:spTree>
    <p:extLst>
      <p:ext uri="{BB962C8B-B14F-4D97-AF65-F5344CB8AC3E}">
        <p14:creationId xmlns:p14="http://schemas.microsoft.com/office/powerpoint/2010/main" val="16971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29492390-1C6F-E108-F82E-18C56029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EA49-3C31-C4E9-FED6-DB74BB58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8BB0-E035-1CC7-E18A-99330DB9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AEE2454-FEA0-4900-94B7-213F1DBC0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5" t="12160" r="22340" b="28112"/>
          <a:stretch/>
        </p:blipFill>
        <p:spPr>
          <a:xfrm>
            <a:off x="6473773" y="1690213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D5AE-FACD-4D1E-8788-B7A035F6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Your Speaker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9F30-32EC-47D8-8789-5399D2E8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Mitch Sellers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Microsoft MVP, </a:t>
            </a:r>
            <a:r>
              <a:rPr lang="en-US" sz="2000" dirty="0" err="1">
                <a:solidFill>
                  <a:srgbClr val="FFFFFF"/>
                </a:solidFill>
              </a:rPr>
              <a:t>ASPInsider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CEO @ IowaComputerGurus, Inc.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Contact Info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3"/>
              </a:rPr>
              <a:t>msellers@iowacomputergurus.com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@mitchelsellers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4"/>
              </a:rPr>
              <a:t>www.mitchelsellers.com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12057FB-EB91-43A9-B41E-DF85398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2" r="17774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9CE5-E6BD-49AD-A6DD-E8C87115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B862-6A48-48A9-B36B-2C56F870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Development Scenario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Overview of Tools Available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Introducing .NET MAUI </a:t>
            </a:r>
            <a:r>
              <a:rPr lang="en-US" sz="2000" dirty="0" err="1">
                <a:solidFill>
                  <a:srgbClr val="FFFFFF"/>
                </a:solidFill>
              </a:rPr>
              <a:t>Blazor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Special 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Application Options/Considerations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DevOps 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Costs/Planning</a:t>
            </a:r>
          </a:p>
        </p:txBody>
      </p:sp>
    </p:spTree>
    <p:extLst>
      <p:ext uri="{BB962C8B-B14F-4D97-AF65-F5344CB8AC3E}">
        <p14:creationId xmlns:p14="http://schemas.microsoft.com/office/powerpoint/2010/main" val="64457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C4BD4686-6CD3-4118-AF49-F87BC1B19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" r="28082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5077E-FE1E-4F63-A3C7-8799746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Development Scenario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F3F-0B6F-410B-9A78-1FFFC2F8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Mobile, Desktop, and Web are Desired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Creation of a Web interface that requires MINIMAL extra effort to manage/manipulate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Creation of an easy process to build/test/package the entire solution at once</a:t>
            </a:r>
          </a:p>
          <a:p>
            <a:r>
              <a:rPr lang="en-US" sz="1700" dirty="0">
                <a:solidFill>
                  <a:srgbClr val="FFFFFF"/>
                </a:solidFill>
              </a:rPr>
              <a:t>Responsive Mobile does not provide enough options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API’s and backend logic are not included in today’s discussion</a:t>
            </a: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81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46603-FE8C-3E95-9A9C-B80AD9A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Tools Available Today	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36F-D7B2-D53B-22F8-0F5F4F9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 dirty="0"/>
              <a:t>Xamarin (</a:t>
            </a:r>
            <a:r>
              <a:rPr lang="en-US" sz="1900" dirty="0" err="1"/>
              <a:t>Xamarin.Forms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Legacy iOS/Android (Uses XAML)</a:t>
            </a:r>
          </a:p>
          <a:p>
            <a:r>
              <a:rPr lang="en-US" sz="1900" dirty="0"/>
              <a:t>.NET MAUI</a:t>
            </a:r>
          </a:p>
          <a:p>
            <a:pPr lvl="1"/>
            <a:r>
              <a:rPr lang="en-US" sz="1900" dirty="0"/>
              <a:t>XAML Based</a:t>
            </a:r>
          </a:p>
          <a:p>
            <a:pPr lvl="1"/>
            <a:r>
              <a:rPr lang="en-US" sz="1900" dirty="0"/>
              <a:t>Windows, Mac, iOS, Android, Tizen</a:t>
            </a:r>
          </a:p>
          <a:p>
            <a:r>
              <a:rPr lang="en-US" sz="1900" dirty="0"/>
              <a:t>UNO Platform</a:t>
            </a:r>
          </a:p>
          <a:p>
            <a:pPr lvl="1"/>
            <a:r>
              <a:rPr lang="en-US" sz="1900" dirty="0"/>
              <a:t>C# XAML Based</a:t>
            </a:r>
          </a:p>
          <a:p>
            <a:pPr lvl="1"/>
            <a:r>
              <a:rPr lang="en-US" sz="1900" dirty="0"/>
              <a:t>Windows, Mac, iOS, </a:t>
            </a:r>
            <a:r>
              <a:rPr lang="en-US" sz="1900" dirty="0" err="1"/>
              <a:t>Androiz</a:t>
            </a:r>
            <a:r>
              <a:rPr lang="en-US" sz="1900" dirty="0"/>
              <a:t>, Tizen, WASM, and Linux</a:t>
            </a:r>
          </a:p>
          <a:p>
            <a:endParaRPr lang="en-US" sz="1900" dirty="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EB4A699-C20A-AE6F-9277-39C2601F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78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Introducing .NET MAUI </a:t>
            </a:r>
            <a:r>
              <a:rPr lang="en-US" sz="3700" dirty="0" err="1"/>
              <a:t>Blazor</a:t>
            </a:r>
            <a:endParaRPr lang="en-US" sz="3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Think of it as a web app that runs on mobile</a:t>
            </a:r>
          </a:p>
          <a:p>
            <a:r>
              <a:rPr lang="en-US" sz="2400" dirty="0"/>
              <a:t>Fully supports multiple targets, including access to device specific hardware (camera, </a:t>
            </a:r>
            <a:r>
              <a:rPr lang="en-US" sz="2400" dirty="0" err="1"/>
              <a:t>nfc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</a:t>
            </a:r>
          </a:p>
          <a:p>
            <a:r>
              <a:rPr lang="en-US" dirty="0"/>
              <a:t>Design/Develop/Build like it is web</a:t>
            </a:r>
          </a:p>
          <a:p>
            <a:r>
              <a:rPr lang="en-US" dirty="0"/>
              <a:t>Introduces some minimum versions that should be understood</a:t>
            </a:r>
          </a:p>
        </p:txBody>
      </p:sp>
    </p:spTree>
    <p:extLst>
      <p:ext uri="{BB962C8B-B14F-4D97-AF65-F5344CB8AC3E}">
        <p14:creationId xmlns:p14="http://schemas.microsoft.com/office/powerpoint/2010/main" val="29730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Example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76AD-8822-F293-4620-30417D1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89" y="991787"/>
            <a:ext cx="7198454" cy="5593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2DED7-81EE-2C93-6D47-31B47CC0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75" y="991787"/>
            <a:ext cx="3388526" cy="55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.NET MAUI </a:t>
            </a:r>
            <a:r>
              <a:rPr lang="en-US" sz="3700" dirty="0" err="1"/>
              <a:t>Blazor</a:t>
            </a:r>
            <a:r>
              <a:rPr lang="en-US" sz="3700" dirty="0"/>
              <a:t> Minimum Target Versions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Requires Microsoft Edge WebView2</a:t>
            </a:r>
          </a:p>
          <a:p>
            <a:r>
              <a:rPr lang="en-US" sz="2400" dirty="0"/>
              <a:t>Minimums</a:t>
            </a:r>
          </a:p>
          <a:p>
            <a:pPr lvl="1"/>
            <a:r>
              <a:rPr lang="en-US" sz="2000" dirty="0"/>
              <a:t>Android 7.0 (API 24) – Should be a non-issue</a:t>
            </a:r>
          </a:p>
          <a:p>
            <a:pPr lvl="1"/>
            <a:r>
              <a:rPr lang="en-US" sz="2000" dirty="0"/>
              <a:t>iOS 14+ - This could be a concern</a:t>
            </a:r>
          </a:p>
          <a:p>
            <a:pPr lvl="1"/>
            <a:r>
              <a:rPr lang="en-US" sz="2000" dirty="0"/>
              <a:t>macOS 11 or higher, using Mac Catalyst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man peeking out a window">
            <a:extLst>
              <a:ext uri="{FF2B5EF4-FFF2-40B4-BE49-F238E27FC236}">
                <a16:creationId xmlns:a16="http://schemas.microsoft.com/office/drawing/2014/main" id="{C2EC4E8D-F827-0A9B-32ED-B707D953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12CD-1B59-F816-5650-BAF7C68B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Some Additional .NET MAUI Blazor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A3DB-2165-786E-04E3-8D1271FF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No concern with publishing to the App Stores, but verbiage is key in submission.</a:t>
            </a:r>
          </a:p>
          <a:p>
            <a:r>
              <a:rPr lang="en-US" sz="2000" dirty="0"/>
              <a:t>On Windows you are running a web-app, this introduces a bit of a limitation with recent Windows 11 Releases</a:t>
            </a:r>
          </a:p>
          <a:p>
            <a:r>
              <a:rPr lang="en-US" sz="2000" dirty="0"/>
              <a:t>Developer Support/Advancement is Swift, Update regularly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0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441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One Codebase: Windows, Web, Mobile</vt:lpstr>
      <vt:lpstr>About Your Speaker</vt:lpstr>
      <vt:lpstr>Agenda</vt:lpstr>
      <vt:lpstr>The Development Scenario</vt:lpstr>
      <vt:lpstr>Tools Available Today </vt:lpstr>
      <vt:lpstr>Introducing .NET MAUI Blazor</vt:lpstr>
      <vt:lpstr>Example</vt:lpstr>
      <vt:lpstr>.NET MAUI Blazor Minimum Target Versions</vt:lpstr>
      <vt:lpstr>Some Additional .NET MAUI Blazor Tips</vt:lpstr>
      <vt:lpstr>How About Web?</vt:lpstr>
      <vt:lpstr>Making It Happen</vt:lpstr>
      <vt:lpstr>Where Code Lives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Geo-Redundant AppService</dc:title>
  <dc:creator>Mitchel Sellers</dc:creator>
  <cp:lastModifiedBy>Mitchel Sellers</cp:lastModifiedBy>
  <cp:revision>18</cp:revision>
  <dcterms:created xsi:type="dcterms:W3CDTF">2021-03-02T15:04:12Z</dcterms:created>
  <dcterms:modified xsi:type="dcterms:W3CDTF">2024-06-26T03:35:17Z</dcterms:modified>
</cp:coreProperties>
</file>