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2" r:id="rId6"/>
    <p:sldId id="261" r:id="rId7"/>
    <p:sldId id="260" r:id="rId8"/>
    <p:sldId id="259" r:id="rId9"/>
    <p:sldId id="264" r:id="rId10"/>
    <p:sldId id="265" r:id="rId11"/>
    <p:sldId id="266" r:id="rId12"/>
    <p:sldId id="268" r:id="rId13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A40"/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75" autoAdjust="0"/>
    <p:restoredTop sz="94639" autoAdjust="0"/>
  </p:normalViewPr>
  <p:slideViewPr>
    <p:cSldViewPr>
      <p:cViewPr varScale="1">
        <p:scale>
          <a:sx n="132" d="100"/>
          <a:sy n="132" d="100"/>
        </p:scale>
        <p:origin x="120" y="3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32" d="100"/>
        <a:sy n="23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947CC-7C12-DD45-9CDD-E09A314B5D1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C7C07-2137-BE4E-B68F-6E2D86B1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06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492250"/>
            <a:ext cx="6186488" cy="137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147814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9529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2957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55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8BA40"/>
                </a:solidFill>
              </a:defRPr>
            </a:lvl1pPr>
            <a:lvl3pPr>
              <a:defRPr>
                <a:solidFill>
                  <a:srgbClr val="F8BA40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2407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Autofit/>
          </a:bodyPr>
          <a:lstStyle>
            <a:lvl1pPr algn="ctr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541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>
                <a:solidFill>
                  <a:srgbClr val="F8BA40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>
                <a:solidFill>
                  <a:srgbClr val="F8BA40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233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231F20"/>
                </a:solidFill>
                <a:latin typeface="DINPro-Bold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DINPro-Medium" pitchFamily="50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100" b="1">
                <a:solidFill>
                  <a:srgbClr val="231F20"/>
                </a:solidFill>
                <a:latin typeface="DINPro-Bold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9621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623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60A9BCB-AE96-3643-8F36-8B086E0381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1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solidFill>
                  <a:srgbClr val="F8BA40"/>
                </a:solidFill>
              </a:defRPr>
            </a:lvl1pPr>
            <a:lvl2pPr>
              <a:defRPr sz="2800"/>
            </a:lvl2pPr>
            <a:lvl3pPr>
              <a:defRPr sz="2400">
                <a:solidFill>
                  <a:srgbClr val="F8BA40"/>
                </a:solidFill>
              </a:defRPr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93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NZ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2827A9E-A753-274B-8A69-B49F0DA78A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7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  <p:sp>
        <p:nvSpPr>
          <p:cNvPr id="1029" name="TextBox 8"/>
          <p:cNvSpPr txBox="1">
            <a:spLocks noChangeArrowheads="1"/>
          </p:cNvSpPr>
          <p:nvPr/>
        </p:nvSpPr>
        <p:spPr bwMode="auto">
          <a:xfrm>
            <a:off x="373063" y="4805363"/>
            <a:ext cx="2159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NZ" altLang="en-US" sz="800">
                <a:solidFill>
                  <a:schemeClr val="bg1"/>
                </a:solidFill>
                <a:latin typeface="DINPro-Light" pitchFamily="50" charset="0"/>
                <a:ea typeface="+mn-ea"/>
              </a:rPr>
              <a:t>RTN CTRL</a:t>
            </a:r>
          </a:p>
        </p:txBody>
      </p:sp>
      <p:pic>
        <p:nvPicPr>
          <p:cNvPr id="2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8" y="4722813"/>
            <a:ext cx="224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762500"/>
            <a:ext cx="9175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5" r:id="rId7"/>
    <p:sldLayoutId id="2147483681" r:id="rId8"/>
    <p:sldLayoutId id="2147483686" r:id="rId9"/>
    <p:sldLayoutId id="2147483682" r:id="rId10"/>
    <p:sldLayoutId id="214748368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bg2"/>
          </a:solidFill>
          <a:latin typeface="Arial"/>
          <a:ea typeface="ＭＳ Ｐゴシック" charset="0"/>
          <a:cs typeface="Arial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8BA40"/>
          </a:solidFill>
          <a:latin typeface="DINPro-Bold" pitchFamily="50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8BA40"/>
          </a:solidFill>
          <a:latin typeface="DINPro-Bold" pitchFamily="50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8BA40"/>
          </a:solidFill>
          <a:latin typeface="DINPro-Bold" pitchFamily="50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8BA40"/>
          </a:solidFill>
          <a:latin typeface="DINPro-Bold" pitchFamily="50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8BA40"/>
          </a:solidFill>
          <a:latin typeface="DINPro-Bold" pitchFamily="50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8BA40"/>
          </a:solidFill>
          <a:latin typeface="DINPro-Bold" pitchFamily="50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8BA40"/>
          </a:solidFill>
          <a:latin typeface="DINPro-Bold" pitchFamily="50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8BA40"/>
          </a:solidFill>
          <a:latin typeface="DINPro-Bold" pitchFamily="50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F8BA40"/>
          </a:solidFill>
          <a:latin typeface="Arial"/>
          <a:ea typeface="ＭＳ Ｐゴシック" charset="0"/>
          <a:cs typeface="Arial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bg1"/>
          </a:solidFill>
          <a:latin typeface="Arial"/>
          <a:ea typeface="ＭＳ Ｐゴシック" charset="0"/>
          <a:cs typeface="Arial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rgbClr val="F8BA40"/>
          </a:solidFill>
          <a:latin typeface="Arial"/>
          <a:ea typeface="ＭＳ Ｐゴシック" charset="0"/>
          <a:cs typeface="Arial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bg1"/>
          </a:solidFill>
          <a:latin typeface="Arial"/>
          <a:ea typeface="ＭＳ Ｐゴシック" charset="0"/>
          <a:cs typeface="Arial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bg1"/>
          </a:solidFill>
          <a:latin typeface="Arial"/>
          <a:ea typeface="ＭＳ Ｐゴシック" charset="0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1371600" y="2787774"/>
            <a:ext cx="6400800" cy="576262"/>
          </a:xfrm>
        </p:spPr>
        <p:txBody>
          <a:bodyPr>
            <a:noAutofit/>
          </a:bodyPr>
          <a:lstStyle/>
          <a:p>
            <a:r>
              <a:rPr lang="en-NZ" sz="2800" dirty="0">
                <a:solidFill>
                  <a:srgbClr val="F8BA40"/>
                </a:solidFill>
                <a:latin typeface="Century Gothic"/>
                <a:cs typeface="Century Gothic"/>
              </a:rPr>
              <a:t>Automated Searching for</a:t>
            </a:r>
            <a:br>
              <a:rPr lang="en-NZ" sz="2800" dirty="0">
                <a:solidFill>
                  <a:srgbClr val="F8BA40"/>
                </a:solidFill>
                <a:latin typeface="Century Gothic"/>
                <a:cs typeface="Century Gothic"/>
              </a:rPr>
            </a:br>
            <a:r>
              <a:rPr lang="en-NZ" sz="2800" dirty="0">
                <a:solidFill>
                  <a:srgbClr val="F8BA40"/>
                </a:solidFill>
                <a:latin typeface="Century Gothic"/>
                <a:cs typeface="Century Gothic"/>
              </a:rPr>
              <a:t>Differential Characteristics in SHA-2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26407" y="3795886"/>
            <a:ext cx="4091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>
                <a:solidFill>
                  <a:srgbClr val="FFFFFF"/>
                </a:solidFill>
                <a:latin typeface="Century Gothic"/>
                <a:cs typeface="Century Gothic"/>
              </a:rPr>
              <a:t>Mitchell Grout</a:t>
            </a:r>
          </a:p>
          <a:p>
            <a:pPr algn="ctr"/>
            <a:r>
              <a:rPr lang="en-NZ" sz="1400" dirty="0">
                <a:solidFill>
                  <a:srgbClr val="FFFFFF"/>
                </a:solidFill>
                <a:latin typeface="Century Gothic"/>
                <a:cs typeface="Century Gothic"/>
              </a:rPr>
              <a:t>Supervised by Dr. Ryan Ko and Aleksey Ladur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57194-80B8-45BD-A495-02480C32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Current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EFC7F-2983-47BF-9ED8-EA4EDF4C9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Most papers do not fully specify how Δ₀ is found</a:t>
            </a:r>
          </a:p>
          <a:p>
            <a:r>
              <a:rPr lang="en-NZ" dirty="0"/>
              <a:t>Choice of Δ₀ important for an attack to be successful</a:t>
            </a:r>
          </a:p>
          <a:p>
            <a:r>
              <a:rPr lang="en-NZ" dirty="0"/>
              <a:t>Better knowledge of finding these values is beneficial</a:t>
            </a:r>
          </a:p>
          <a:p>
            <a:r>
              <a:rPr lang="en-NZ" dirty="0"/>
              <a:t>Optimization algorithms appear to be promising</a:t>
            </a:r>
          </a:p>
        </p:txBody>
      </p:sp>
    </p:spTree>
    <p:extLst>
      <p:ext uri="{BB962C8B-B14F-4D97-AF65-F5344CB8AC3E}">
        <p14:creationId xmlns:p14="http://schemas.microsoft.com/office/powerpoint/2010/main" val="89735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6A11-9614-4B79-8149-40BB1872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08725-729C-4F60-8C9C-FEB862FBF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Consider other optimization algorithms</a:t>
            </a:r>
          </a:p>
          <a:p>
            <a:r>
              <a:rPr lang="en-NZ" dirty="0"/>
              <a:t>Parallelization and distribution</a:t>
            </a:r>
          </a:p>
          <a:p>
            <a:r>
              <a:rPr lang="en-NZ" dirty="0"/>
              <a:t>Find more effective ways to propagate</a:t>
            </a:r>
            <a:br>
              <a:rPr lang="en-NZ" dirty="0"/>
            </a:br>
            <a:r>
              <a:rPr lang="en-NZ" dirty="0"/>
              <a:t>input differences with limited resources</a:t>
            </a:r>
          </a:p>
          <a:p>
            <a:r>
              <a:rPr lang="en-NZ" dirty="0"/>
              <a:t>Early bailout on dead-end propagations</a:t>
            </a:r>
          </a:p>
        </p:txBody>
      </p:sp>
      <p:pic>
        <p:nvPicPr>
          <p:cNvPr id="7170" name="Picture 2" descr="https://lh6.googleusercontent.com/Uhz9FaH6rhBkqcDEP3PKQMruDLmVNmjusK-VIleIw9QraMSZ5JZIDm0Nsp5YroGGYJlhLbxAI7iI_djL8RhqPbB3txH-G364PtFsn8znruG_sRt7MHB31S-IS8sUHtbh-1F_nYA0yJI">
            <a:extLst>
              <a:ext uri="{FF2B5EF4-FFF2-40B4-BE49-F238E27FC236}">
                <a16:creationId xmlns:a16="http://schemas.microsoft.com/office/drawing/2014/main" id="{C5151520-EBE5-456E-8EE9-F04F78258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962" y="1063625"/>
            <a:ext cx="3079838" cy="173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lh3.googleusercontent.com/ZnDGqdNmykt6_q0qm8cJ4P9Y_KgZM9ekH_2MkWEkA_WHvFfS11PvsoqFIqS3-AGG3VCtTSOABiUAG87gXcZOpZPK6kYo7dEYYd9qPj7qWZfBcwxEnB2xNqepu5SMV5FEfR1Wf_38lnU">
            <a:extLst>
              <a:ext uri="{FF2B5EF4-FFF2-40B4-BE49-F238E27FC236}">
                <a16:creationId xmlns:a16="http://schemas.microsoft.com/office/drawing/2014/main" id="{6FCE90A4-974D-4199-AFDB-3E0D86BA3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962" y="2796034"/>
            <a:ext cx="3077884" cy="173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14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1371600" y="2787774"/>
            <a:ext cx="6400800" cy="576262"/>
          </a:xfrm>
        </p:spPr>
        <p:txBody>
          <a:bodyPr>
            <a:noAutofit/>
          </a:bodyPr>
          <a:lstStyle/>
          <a:p>
            <a:r>
              <a:rPr lang="en-NZ" sz="4800" dirty="0">
                <a:solidFill>
                  <a:srgbClr val="F8BA40"/>
                </a:solidFill>
                <a:latin typeface="Century Gothic"/>
                <a:cs typeface="Century Gothic"/>
              </a:rPr>
              <a:t>Questions</a:t>
            </a:r>
            <a:endParaRPr lang="en-NZ" sz="2800" dirty="0">
              <a:solidFill>
                <a:srgbClr val="F8BA40"/>
              </a:solidFill>
              <a:latin typeface="Century Gothic"/>
              <a:cs typeface="Century Gothic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515A38-6416-41A1-A428-3FD7E1E789EE}"/>
              </a:ext>
            </a:extLst>
          </p:cNvPr>
          <p:cNvSpPr txBox="1">
            <a:spLocks/>
          </p:cNvSpPr>
          <p:nvPr/>
        </p:nvSpPr>
        <p:spPr bwMode="auto">
          <a:xfrm>
            <a:off x="457200" y="3579862"/>
            <a:ext cx="8229600" cy="10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1400" dirty="0"/>
              <a:t>[1] – </a:t>
            </a:r>
            <a:r>
              <a:rPr lang="en-NZ" sz="1400" dirty="0" err="1"/>
              <a:t>Paar</a:t>
            </a:r>
            <a:r>
              <a:rPr lang="en-NZ" sz="1400" dirty="0"/>
              <a:t>, C. and J. </a:t>
            </a:r>
            <a:r>
              <a:rPr lang="en-NZ" sz="1400" dirty="0" err="1"/>
              <a:t>Pelzl</a:t>
            </a:r>
            <a:r>
              <a:rPr lang="en-NZ" sz="1400" dirty="0"/>
              <a:t>, </a:t>
            </a:r>
            <a:r>
              <a:rPr lang="en-NZ" sz="1400" i="1" dirty="0"/>
              <a:t>Understanding Cryptography.</a:t>
            </a:r>
            <a:r>
              <a:rPr lang="en-NZ" sz="1400" dirty="0"/>
              <a:t> 2010.</a:t>
            </a:r>
          </a:p>
          <a:p>
            <a:pPr algn="l"/>
            <a:r>
              <a:rPr lang="en-NZ" sz="1400" dirty="0"/>
              <a:t>[2] - https://www.mscs.dal.ca/~selinger/md5collision/</a:t>
            </a:r>
          </a:p>
          <a:p>
            <a:pPr algn="l"/>
            <a:r>
              <a:rPr lang="en-NZ" sz="1400" dirty="0"/>
              <a:t>[3] - https://shattered.io/</a:t>
            </a:r>
          </a:p>
          <a:p>
            <a:pPr algn="l"/>
            <a:r>
              <a:rPr lang="en-NZ" sz="1400" dirty="0"/>
              <a:t>[4] - </a:t>
            </a:r>
            <a:r>
              <a:rPr lang="en-NZ" sz="1400" dirty="0" err="1"/>
              <a:t>Schläffer</a:t>
            </a:r>
            <a:r>
              <a:rPr lang="en-NZ" sz="1400" dirty="0"/>
              <a:t>, M. and E. Oswald. </a:t>
            </a:r>
            <a:r>
              <a:rPr lang="en-NZ" sz="1400" i="1" dirty="0"/>
              <a:t>Searching for Differential Paths in MD4</a:t>
            </a:r>
            <a:r>
              <a:rPr lang="en-NZ" sz="1400" dirty="0"/>
              <a:t>. 2006</a:t>
            </a:r>
          </a:p>
        </p:txBody>
      </p:sp>
    </p:spTree>
    <p:extLst>
      <p:ext uri="{BB962C8B-B14F-4D97-AF65-F5344CB8AC3E}">
        <p14:creationId xmlns:p14="http://schemas.microsoft.com/office/powerpoint/2010/main" val="4003152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SHA-2: Family of cryptographic </a:t>
            </a:r>
            <a:br>
              <a:rPr lang="en-NZ" dirty="0"/>
            </a:br>
            <a:r>
              <a:rPr lang="en-NZ" dirty="0"/>
              <a:t>hash functions (FIPS180-2, NSA)</a:t>
            </a:r>
          </a:p>
          <a:p>
            <a:r>
              <a:rPr lang="en-NZ" dirty="0"/>
              <a:t>Preimage, Second Preimage, </a:t>
            </a:r>
            <a:br>
              <a:rPr lang="en-NZ" dirty="0"/>
            </a:br>
            <a:r>
              <a:rPr lang="en-NZ" dirty="0"/>
              <a:t>and Collision Resistances</a:t>
            </a:r>
          </a:p>
          <a:p>
            <a:r>
              <a:rPr lang="en-NZ" dirty="0"/>
              <a:t>Used for cryptocurrencies, </a:t>
            </a:r>
            <a:br>
              <a:rPr lang="en-NZ" dirty="0"/>
            </a:br>
            <a:r>
              <a:rPr lang="en-NZ" dirty="0"/>
              <a:t>file integrity, verifying passwords</a:t>
            </a:r>
            <a:endParaRPr lang="en-US" dirty="0"/>
          </a:p>
        </p:txBody>
      </p:sp>
      <p:pic>
        <p:nvPicPr>
          <p:cNvPr id="5" name="Picture 2" descr="https://lh4.googleusercontent.com/YSdJ167g1YWx0QQ5CJNOxTHUBlG8xwprGjJBg_Mx7rUeJJ_ZAwuQT4L9aWRsnKWtUSRhcPou6lL0NFclVj4uH2wxuWY9f5M3eumki_HySw2gXvPNvnwQCASJ4nEH-aDxpAeem-8VYk8">
            <a:extLst>
              <a:ext uri="{FF2B5EF4-FFF2-40B4-BE49-F238E27FC236}">
                <a16:creationId xmlns:a16="http://schemas.microsoft.com/office/drawing/2014/main" id="{F4A526F3-78C0-492F-A323-D7FEF5B72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166" y="1063625"/>
            <a:ext cx="3839634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79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C556-C5A8-4C94-A5F0-02FC1775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F5269-F0FE-455D-9047-AFCE13C34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</p:spPr>
        <p:txBody>
          <a:bodyPr/>
          <a:lstStyle/>
          <a:p>
            <a:r>
              <a:rPr lang="en-NZ" dirty="0"/>
              <a:t>Broken hash functions are vectors</a:t>
            </a:r>
            <a:br>
              <a:rPr lang="en-NZ" dirty="0"/>
            </a:br>
            <a:r>
              <a:rPr lang="en-NZ" dirty="0"/>
              <a:t>for attacks, especially MITM attacks</a:t>
            </a:r>
          </a:p>
          <a:p>
            <a:r>
              <a:rPr lang="en-NZ" dirty="0"/>
              <a:t>SHA-0, SHA-1 already broken</a:t>
            </a:r>
          </a:p>
          <a:p>
            <a:r>
              <a:rPr lang="en-NZ" dirty="0"/>
              <a:t>SHA-2 should be deprecated before</a:t>
            </a:r>
            <a:br>
              <a:rPr lang="en-NZ" dirty="0"/>
            </a:br>
            <a:r>
              <a:rPr lang="en-NZ" dirty="0"/>
              <a:t>it can be used maliciously</a:t>
            </a:r>
          </a:p>
        </p:txBody>
      </p:sp>
      <p:pic>
        <p:nvPicPr>
          <p:cNvPr id="8" name="Picture 2" descr="https://lh3.googleusercontent.com/E_EAIY6vBUOMP35xDIJm2YC_vd39rP3Mq36o4asn8B6ZoAtqmCkKttbGJmZdfx60xz7wtqbhy_VyF2DPNn3m_QNOwDeQEHdlkgOicppgRgowe1TqathAYhkyZKQ5stoXrIfQWbobzIM">
            <a:extLst>
              <a:ext uri="{FF2B5EF4-FFF2-40B4-BE49-F238E27FC236}">
                <a16:creationId xmlns:a16="http://schemas.microsoft.com/office/drawing/2014/main" id="{E5D8E3F0-730B-451C-A0F3-FF451ABB7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907" y="1200150"/>
            <a:ext cx="33813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https://lh5.googleusercontent.com/6EafqWvs0cWYhfoHibEgHszD6vwMKq42Q13CP6C8WVZ86JufRNV4u-Rkzj4gA6S9z9ridETnMFBDT3EJheDkdbi_0knszDZPQQXEtne-7LKEi8YmLuUNDCkzmwYb7Mgasz7X0aVjaZU">
            <a:extLst>
              <a:ext uri="{FF2B5EF4-FFF2-40B4-BE49-F238E27FC236}">
                <a16:creationId xmlns:a16="http://schemas.microsoft.com/office/drawing/2014/main" id="{40677B2C-1319-4990-9EE3-1406E3FCB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294" y="2039937"/>
            <a:ext cx="338137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https://lh5.googleusercontent.com/0a60c0h17kuqYhvfE6DUyp9abNKt2bK3fWRnWIOLuM84mZUstLLJOcm_1rZ-zS6-XdqPN0tSXmuwpku1aAHC2yfXhlJBrd950Y2TcabNfH1QaOxWUhYAiMfeDA3XksUD7FiF2QEody0">
            <a:extLst>
              <a:ext uri="{FF2B5EF4-FFF2-40B4-BE49-F238E27FC236}">
                <a16:creationId xmlns:a16="http://schemas.microsoft.com/office/drawing/2014/main" id="{F186732C-4597-44D8-B360-429B55EC7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17" y="2984635"/>
            <a:ext cx="7916565" cy="137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65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C556-C5A8-4C94-A5F0-02FC1775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Differential Cryptanalysis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F5269-F0FE-455D-9047-AFCE13C34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Determine how XOR differences change through components</a:t>
            </a:r>
          </a:p>
          <a:p>
            <a:r>
              <a:rPr lang="en-NZ" dirty="0"/>
              <a:t>Propagation determines what output differences occur for given input differences</a:t>
            </a:r>
          </a:p>
          <a:p>
            <a:r>
              <a:rPr lang="en-NZ" dirty="0"/>
              <a:t>General formula is f(x) ⊕ f(x ⊕ </a:t>
            </a:r>
            <a:r>
              <a:rPr lang="el-GR" dirty="0"/>
              <a:t>Δ) </a:t>
            </a:r>
            <a:r>
              <a:rPr lang="en-NZ" dirty="0"/>
              <a:t>for all possible x</a:t>
            </a:r>
          </a:p>
          <a:p>
            <a:r>
              <a:rPr lang="en-NZ" dirty="0"/>
              <a:t>For the simplest SHA-256 component, 2</a:t>
            </a:r>
            <a:r>
              <a:rPr lang="en-NZ" baseline="30000" dirty="0"/>
              <a:t>128</a:t>
            </a:r>
            <a:r>
              <a:rPr lang="en-NZ" dirty="0"/>
              <a:t> computations</a:t>
            </a:r>
          </a:p>
          <a:p>
            <a:r>
              <a:rPr lang="en-NZ" dirty="0"/>
              <a:t>At 10</a:t>
            </a:r>
            <a:r>
              <a:rPr lang="en-NZ" baseline="30000" dirty="0"/>
              <a:t>12</a:t>
            </a:r>
            <a:r>
              <a:rPr lang="en-NZ" dirty="0"/>
              <a:t> computations per second, would take over 10</a:t>
            </a:r>
            <a:r>
              <a:rPr lang="en-NZ" baseline="30000" dirty="0"/>
              <a:t>8</a:t>
            </a:r>
            <a:r>
              <a:rPr lang="en-NZ" dirty="0"/>
              <a:t> times the age of the universe to complete</a:t>
            </a:r>
          </a:p>
          <a:p>
            <a:r>
              <a:rPr lang="en-NZ" dirty="0"/>
              <a:t>Random sampling necessary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7186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C556-C5A8-4C94-A5F0-02FC1775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Problem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F5269-F0FE-455D-9047-AFCE13C34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</p:spPr>
        <p:txBody>
          <a:bodyPr/>
          <a:lstStyle/>
          <a:p>
            <a:r>
              <a:rPr lang="en-NZ" dirty="0"/>
              <a:t>A differential attack requires an input difference Δ₀</a:t>
            </a:r>
          </a:p>
          <a:p>
            <a:r>
              <a:rPr lang="en-NZ" dirty="0"/>
              <a:t>Unclear in many papers how the value is found</a:t>
            </a:r>
          </a:p>
          <a:p>
            <a:r>
              <a:rPr lang="en-NZ" dirty="0"/>
              <a:t>Can we guess-and-check values?</a:t>
            </a:r>
          </a:p>
          <a:p>
            <a:r>
              <a:rPr lang="en-NZ" dirty="0"/>
              <a:t>Can we improve known values?</a:t>
            </a:r>
          </a:p>
          <a:p>
            <a:r>
              <a:rPr lang="en-NZ" dirty="0"/>
              <a:t>Project goal: Can optimization algorithms be used to find Δ₀</a:t>
            </a:r>
          </a:p>
          <a:p>
            <a:endParaRPr lang="en-NZ" dirty="0"/>
          </a:p>
        </p:txBody>
      </p:sp>
      <p:pic>
        <p:nvPicPr>
          <p:cNvPr id="5" name="Picture 2" descr="https://lh4.googleusercontent.com/JnhNou-5npklxlxNT4AKM1BO6Dxlje1KElO1AdKb3wTcYE_0EaUepvS7fv9NLnIX7u46K-rbUN64WH1MhJQz3ofubZM0RCVMVoUnpU1FIh3IeY9EEovPN01BHIrl5MV5OWcsUq874xU">
            <a:extLst>
              <a:ext uri="{FF2B5EF4-FFF2-40B4-BE49-F238E27FC236}">
                <a16:creationId xmlns:a16="http://schemas.microsoft.com/office/drawing/2014/main" id="{63BA40EC-0918-48DB-B4D3-14604C5B6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7" y="3029794"/>
            <a:ext cx="58769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68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C556-C5A8-4C94-A5F0-02FC1775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Our Novel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F5269-F0FE-455D-9047-AFCE13C34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Implemented a reduced version</a:t>
            </a:r>
            <a:br>
              <a:rPr lang="en-NZ" dirty="0"/>
            </a:br>
            <a:r>
              <a:rPr lang="en-NZ" dirty="0"/>
              <a:t>of SHA-256 in C, MAW32</a:t>
            </a:r>
          </a:p>
          <a:p>
            <a:r>
              <a:rPr lang="en-NZ" dirty="0"/>
              <a:t>Allows testing of ideas quickly</a:t>
            </a:r>
          </a:p>
          <a:p>
            <a:r>
              <a:rPr lang="en-NZ" dirty="0"/>
              <a:t>Designed space-efficient </a:t>
            </a:r>
            <a:br>
              <a:rPr lang="en-NZ" dirty="0"/>
            </a:br>
            <a:r>
              <a:rPr lang="en-NZ" dirty="0"/>
              <a:t>propagation algorithms</a:t>
            </a:r>
          </a:p>
          <a:p>
            <a:r>
              <a:rPr lang="en-NZ" dirty="0"/>
              <a:t>Designed a suite of tools to generate and test results</a:t>
            </a:r>
          </a:p>
          <a:p>
            <a:r>
              <a:rPr lang="en-NZ" dirty="0"/>
              <a:t>Three methods to generate data:</a:t>
            </a:r>
            <a:br>
              <a:rPr lang="en-NZ" dirty="0"/>
            </a:br>
            <a:r>
              <a:rPr lang="en-NZ" dirty="0"/>
              <a:t>- Random</a:t>
            </a:r>
            <a:br>
              <a:rPr lang="en-NZ" dirty="0"/>
            </a:br>
            <a:r>
              <a:rPr lang="en-NZ" dirty="0"/>
              <a:t>- Genetic</a:t>
            </a:r>
            <a:br>
              <a:rPr lang="en-NZ" dirty="0"/>
            </a:br>
            <a:r>
              <a:rPr lang="en-NZ" dirty="0"/>
              <a:t>- Hybrid: Combination of genetic and random</a:t>
            </a:r>
          </a:p>
          <a:p>
            <a:pPr marL="0" indent="0">
              <a:buNone/>
            </a:pPr>
            <a:endParaRPr lang="en-NZ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1105EF-3554-493C-A5A2-85528CBDD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256074"/>
              </p:ext>
            </p:extLst>
          </p:nvPr>
        </p:nvGraphicFramePr>
        <p:xfrm>
          <a:off x="4572000" y="1239424"/>
          <a:ext cx="3600450" cy="1676400"/>
        </p:xfrm>
        <a:graphic>
          <a:graphicData uri="http://schemas.openxmlformats.org/drawingml/2006/table">
            <a:tbl>
              <a:tblPr/>
              <a:tblGrid>
                <a:gridCol w="1628775">
                  <a:extLst>
                    <a:ext uri="{9D8B030D-6E8A-4147-A177-3AD203B41FA5}">
                      <a16:colId xmlns:a16="http://schemas.microsoft.com/office/drawing/2014/main" val="3923075535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344895024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866171687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fontAlgn="t"/>
                      <a:r>
                        <a:rPr lang="en-NZ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400" b="1" i="0" u="none" strike="noStrike">
                          <a:solidFill>
                            <a:srgbClr val="F8BA40"/>
                          </a:solidFill>
                          <a:effectLst/>
                          <a:latin typeface="Arial" panose="020B0604020202020204" pitchFamily="34" charset="0"/>
                        </a:rPr>
                        <a:t>SHA-256</a:t>
                      </a:r>
                      <a:endParaRPr lang="en-NZ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400" b="1" i="0" u="none" strike="noStrike">
                          <a:solidFill>
                            <a:srgbClr val="F8BA40"/>
                          </a:solidFill>
                          <a:effectLst/>
                          <a:latin typeface="Arial" panose="020B0604020202020204" pitchFamily="34" charset="0"/>
                        </a:rPr>
                        <a:t>MAW32</a:t>
                      </a:r>
                      <a:endParaRPr lang="en-NZ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526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400" b="1" i="0" u="none" strike="noStrike">
                          <a:solidFill>
                            <a:srgbClr val="F8BA40"/>
                          </a:solidFill>
                          <a:effectLst/>
                          <a:latin typeface="Arial" panose="020B0604020202020204" pitchFamily="34" charset="0"/>
                        </a:rPr>
                        <a:t>Block Size (bits)</a:t>
                      </a:r>
                      <a:endParaRPr lang="en-NZ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400" b="0" i="0" u="none" strike="noStrike">
                          <a:solidFill>
                            <a:srgbClr val="F8BA40"/>
                          </a:solidFill>
                          <a:effectLst/>
                          <a:latin typeface="Arial" panose="020B0604020202020204" pitchFamily="34" charset="0"/>
                        </a:rPr>
                        <a:t>512</a:t>
                      </a:r>
                      <a:endParaRPr lang="en-NZ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400" b="0" i="0" u="none" strike="noStrike">
                          <a:solidFill>
                            <a:srgbClr val="F8BA40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  <a:endParaRPr lang="en-NZ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75075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400" b="1" i="0" u="none" strike="noStrike">
                          <a:solidFill>
                            <a:srgbClr val="F8BA40"/>
                          </a:solidFill>
                          <a:effectLst/>
                          <a:latin typeface="Arial" panose="020B0604020202020204" pitchFamily="34" charset="0"/>
                        </a:rPr>
                        <a:t>Digest Size (bits)</a:t>
                      </a:r>
                      <a:endParaRPr lang="en-NZ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400" b="0" i="0" u="none" strike="noStrike">
                          <a:solidFill>
                            <a:srgbClr val="F8BA40"/>
                          </a:solidFill>
                          <a:effectLst/>
                          <a:latin typeface="Arial" panose="020B0604020202020204" pitchFamily="34" charset="0"/>
                        </a:rPr>
                        <a:t>256</a:t>
                      </a:r>
                      <a:endParaRPr lang="en-NZ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400" b="0" i="0" u="none" strike="noStrike">
                          <a:solidFill>
                            <a:srgbClr val="F8BA4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  <a:endParaRPr lang="en-NZ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36894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400" b="1" i="0" u="none" strike="noStrike">
                          <a:solidFill>
                            <a:srgbClr val="F8BA40"/>
                          </a:solidFill>
                          <a:effectLst/>
                          <a:latin typeface="Arial" panose="020B0604020202020204" pitchFamily="34" charset="0"/>
                        </a:rPr>
                        <a:t>Rounds</a:t>
                      </a:r>
                      <a:endParaRPr lang="en-NZ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400" b="0" i="0" u="none" strike="noStrike">
                          <a:solidFill>
                            <a:srgbClr val="F8BA40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  <a:endParaRPr lang="en-NZ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400" b="0" i="0" u="none" strike="noStrike" dirty="0">
                          <a:solidFill>
                            <a:srgbClr val="F8BA4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endParaRPr lang="en-NZ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545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93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C556-C5A8-4C94-A5F0-02FC1775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F5269-F0FE-455D-9047-AFCE13C34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</p:spPr>
        <p:txBody>
          <a:bodyPr/>
          <a:lstStyle/>
          <a:p>
            <a:r>
              <a:rPr lang="en-NZ" dirty="0"/>
              <a:t>Ran three simulations over 24 hours</a:t>
            </a:r>
          </a:p>
          <a:p>
            <a:r>
              <a:rPr lang="en-NZ" dirty="0"/>
              <a:t>Input differences for 8 rounds of MAW32</a:t>
            </a:r>
            <a:br>
              <a:rPr lang="en-NZ" dirty="0"/>
            </a:br>
            <a:br>
              <a:rPr lang="en-NZ" dirty="0"/>
            </a:br>
            <a:br>
              <a:rPr lang="en-NZ" dirty="0"/>
            </a:br>
            <a:br>
              <a:rPr lang="en-NZ" dirty="0"/>
            </a:br>
            <a:br>
              <a:rPr lang="en-NZ" dirty="0"/>
            </a:br>
            <a:br>
              <a:rPr lang="en-NZ" dirty="0"/>
            </a:br>
            <a:endParaRPr lang="en-NZ" dirty="0"/>
          </a:p>
          <a:p>
            <a:r>
              <a:rPr lang="en-NZ" dirty="0"/>
              <a:t>Genetic &amp; hybrid more effective than</a:t>
            </a:r>
            <a:br>
              <a:rPr lang="en-NZ" dirty="0"/>
            </a:br>
            <a:r>
              <a:rPr lang="en-NZ" dirty="0"/>
              <a:t>random, p = 2.2x10</a:t>
            </a:r>
            <a:r>
              <a:rPr lang="en-NZ" baseline="30000" dirty="0"/>
              <a:t>-16</a:t>
            </a:r>
            <a:r>
              <a:rPr lang="en-NZ" dirty="0"/>
              <a:t> &lt; 0.05</a:t>
            </a:r>
            <a:br>
              <a:rPr lang="en-NZ" dirty="0"/>
            </a:br>
            <a:endParaRPr lang="en-NZ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051A59-5C21-4EE7-A557-5AE5E1E9A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206227"/>
              </p:ext>
            </p:extLst>
          </p:nvPr>
        </p:nvGraphicFramePr>
        <p:xfrm>
          <a:off x="899592" y="1995686"/>
          <a:ext cx="4429125" cy="1615440"/>
        </p:xfrm>
        <a:graphic>
          <a:graphicData uri="http://schemas.openxmlformats.org/drawingml/2006/table">
            <a:tbl>
              <a:tblPr/>
              <a:tblGrid>
                <a:gridCol w="1181100">
                  <a:extLst>
                    <a:ext uri="{9D8B030D-6E8A-4147-A177-3AD203B41FA5}">
                      <a16:colId xmlns:a16="http://schemas.microsoft.com/office/drawing/2014/main" val="1497593114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8442878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98970970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4823481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400" b="1" i="0" u="none" strike="noStrike">
                          <a:solidFill>
                            <a:srgbClr val="F8BA40"/>
                          </a:solidFill>
                          <a:effectLst/>
                          <a:latin typeface="Arial" panose="020B0604020202020204" pitchFamily="34" charset="0"/>
                        </a:rPr>
                        <a:t>Technique</a:t>
                      </a:r>
                      <a:endParaRPr lang="en-NZ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400" b="1" i="0" u="none" strike="noStrike" dirty="0">
                          <a:solidFill>
                            <a:srgbClr val="F8BA4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endParaRPr lang="en-NZ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400" b="1" i="0" u="none" strike="noStrike">
                          <a:solidFill>
                            <a:srgbClr val="F8BA40"/>
                          </a:solidFill>
                          <a:effectLst/>
                          <a:latin typeface="Arial" panose="020B0604020202020204" pitchFamily="34" charset="0"/>
                        </a:rPr>
                        <a:t>Unique</a:t>
                      </a:r>
                      <a:endParaRPr lang="en-NZ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400" b="1" i="0" u="none" strike="noStrike">
                          <a:solidFill>
                            <a:srgbClr val="F8BA40"/>
                          </a:solidFill>
                          <a:effectLst/>
                          <a:latin typeface="Arial" panose="020B0604020202020204" pitchFamily="34" charset="0"/>
                        </a:rPr>
                        <a:t>Mean Fitness</a:t>
                      </a:r>
                      <a:endParaRPr lang="en-NZ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07267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400" b="1" i="0" u="none" strike="noStrike">
                          <a:solidFill>
                            <a:srgbClr val="F8BA40"/>
                          </a:solidFill>
                          <a:effectLst/>
                          <a:latin typeface="Arial" panose="020B0604020202020204" pitchFamily="34" charset="0"/>
                        </a:rPr>
                        <a:t>Random</a:t>
                      </a:r>
                      <a:endParaRPr lang="en-NZ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400" b="0" i="0" u="none" strike="noStrike">
                          <a:solidFill>
                            <a:srgbClr val="F8BA40"/>
                          </a:solidFill>
                          <a:effectLst/>
                          <a:latin typeface="Arial" panose="020B0604020202020204" pitchFamily="34" charset="0"/>
                        </a:rPr>
                        <a:t>5,725</a:t>
                      </a:r>
                      <a:endParaRPr lang="en-NZ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400" b="0" i="0" u="none" strike="noStrike" dirty="0">
                          <a:solidFill>
                            <a:srgbClr val="F8BA40"/>
                          </a:solidFill>
                          <a:effectLst/>
                          <a:latin typeface="Arial" panose="020B0604020202020204" pitchFamily="34" charset="0"/>
                        </a:rPr>
                        <a:t>5,435</a:t>
                      </a:r>
                      <a:endParaRPr lang="en-NZ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400" b="0" i="0" u="none" strike="noStrike">
                          <a:solidFill>
                            <a:srgbClr val="F8BA40"/>
                          </a:solidFill>
                          <a:effectLst/>
                          <a:latin typeface="Arial" panose="020B0604020202020204" pitchFamily="34" charset="0"/>
                        </a:rPr>
                        <a:t>0.00634</a:t>
                      </a:r>
                      <a:endParaRPr lang="en-NZ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3621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400" b="1" i="0" u="none" strike="noStrike">
                          <a:solidFill>
                            <a:srgbClr val="F8BA40"/>
                          </a:solidFill>
                          <a:effectLst/>
                          <a:latin typeface="Arial" panose="020B0604020202020204" pitchFamily="34" charset="0"/>
                        </a:rPr>
                        <a:t>Genetic</a:t>
                      </a:r>
                      <a:endParaRPr lang="en-NZ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400" b="0" i="0" u="none" strike="noStrike">
                          <a:solidFill>
                            <a:srgbClr val="F8BA40"/>
                          </a:solidFill>
                          <a:effectLst/>
                          <a:latin typeface="Arial" panose="020B0604020202020204" pitchFamily="34" charset="0"/>
                        </a:rPr>
                        <a:t>454,186</a:t>
                      </a:r>
                      <a:endParaRPr lang="en-NZ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400" b="0" i="0" u="none" strike="noStrike">
                          <a:solidFill>
                            <a:srgbClr val="F8BA40"/>
                          </a:solidFill>
                          <a:effectLst/>
                          <a:latin typeface="Arial" panose="020B0604020202020204" pitchFamily="34" charset="0"/>
                        </a:rPr>
                        <a:t>1,567</a:t>
                      </a:r>
                      <a:endParaRPr lang="en-NZ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400" b="0" i="0" u="none" strike="noStrike">
                          <a:solidFill>
                            <a:srgbClr val="F8BA40"/>
                          </a:solidFill>
                          <a:effectLst/>
                          <a:latin typeface="Arial" panose="020B0604020202020204" pitchFamily="34" charset="0"/>
                        </a:rPr>
                        <a:t>0.02108</a:t>
                      </a:r>
                      <a:endParaRPr lang="en-NZ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88413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400" b="1" i="0" u="none" strike="noStrike">
                          <a:solidFill>
                            <a:srgbClr val="F8BA40"/>
                          </a:solidFill>
                          <a:effectLst/>
                          <a:latin typeface="Arial" panose="020B0604020202020204" pitchFamily="34" charset="0"/>
                        </a:rPr>
                        <a:t>Hybrid</a:t>
                      </a:r>
                      <a:endParaRPr lang="en-NZ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400" b="0" i="0" u="none" strike="noStrike">
                          <a:solidFill>
                            <a:srgbClr val="F8BA40"/>
                          </a:solidFill>
                          <a:effectLst/>
                          <a:latin typeface="Arial" panose="020B0604020202020204" pitchFamily="34" charset="0"/>
                        </a:rPr>
                        <a:t>94,241</a:t>
                      </a:r>
                      <a:endParaRPr lang="en-NZ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400" b="0" i="0" u="none" strike="noStrike">
                          <a:solidFill>
                            <a:srgbClr val="F8BA40"/>
                          </a:solidFill>
                          <a:effectLst/>
                          <a:latin typeface="Arial" panose="020B0604020202020204" pitchFamily="34" charset="0"/>
                        </a:rPr>
                        <a:t>6,766</a:t>
                      </a:r>
                      <a:endParaRPr lang="en-NZ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400" b="0" i="0" u="none" strike="noStrike" dirty="0">
                          <a:solidFill>
                            <a:srgbClr val="F8BA40"/>
                          </a:solidFill>
                          <a:effectLst/>
                          <a:latin typeface="Arial" panose="020B0604020202020204" pitchFamily="34" charset="0"/>
                        </a:rPr>
                        <a:t>0.01069</a:t>
                      </a:r>
                      <a:endParaRPr lang="en-NZ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235579"/>
                  </a:ext>
                </a:extLst>
              </a:tr>
            </a:tbl>
          </a:graphicData>
        </a:graphic>
      </p:graphicFrame>
      <p:pic>
        <p:nvPicPr>
          <p:cNvPr id="1026" name="Picture 2" descr="https://lh5.googleusercontent.com/WR2ZtGAVtj9oQGSXpd4OIC7qvRmSlWhVNbUm9fuEUDz9enpGIrK4f3IecDsQgPcmat7NBVhZNBstRcqRQc0XRRnc8JWwrJCHxzfAd_jBAmBDJvdddqCEmXX2w4RAqP-t-I2AkGIDOsA">
            <a:extLst>
              <a:ext uri="{FF2B5EF4-FFF2-40B4-BE49-F238E27FC236}">
                <a16:creationId xmlns:a16="http://schemas.microsoft.com/office/drawing/2014/main" id="{68488C85-D1DE-4F02-AE17-95257B180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690" y="1531491"/>
            <a:ext cx="3165110" cy="273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5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C556-C5A8-4C94-A5F0-02FC1775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F5269-F0FE-455D-9047-AFCE13C34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Pure random search very slow, results are poor</a:t>
            </a:r>
          </a:p>
          <a:p>
            <a:r>
              <a:rPr lang="en-NZ" dirty="0"/>
              <a:t>Genetic runs very quickly, produces good results</a:t>
            </a:r>
          </a:p>
          <a:p>
            <a:r>
              <a:rPr lang="en-NZ" dirty="0"/>
              <a:t>Converges very rapidly</a:t>
            </a:r>
          </a:p>
          <a:p>
            <a:r>
              <a:rPr lang="en-NZ" dirty="0"/>
              <a:t>Hybrid approach helps prevent convergence</a:t>
            </a:r>
          </a:p>
          <a:p>
            <a:r>
              <a:rPr lang="en-NZ" dirty="0"/>
              <a:t>Finding initial pool still relies on random search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7054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C556-C5A8-4C94-A5F0-02FC1775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F5269-F0FE-455D-9047-AFCE13C34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Time constraints</a:t>
            </a:r>
          </a:p>
          <a:p>
            <a:r>
              <a:rPr lang="en-NZ" dirty="0"/>
              <a:t>Imperfect heuristic</a:t>
            </a:r>
          </a:p>
          <a:p>
            <a:r>
              <a:rPr lang="en-NZ" dirty="0"/>
              <a:t>C versus C++</a:t>
            </a:r>
          </a:p>
          <a:p>
            <a:r>
              <a:rPr lang="en-NZ" dirty="0"/>
              <a:t>Hardware constraints </a:t>
            </a:r>
          </a:p>
          <a:p>
            <a:r>
              <a:rPr lang="en-NZ" dirty="0"/>
              <a:t>Hardware failure</a:t>
            </a:r>
          </a:p>
          <a:p>
            <a:endParaRPr lang="en-NZ" dirty="0"/>
          </a:p>
        </p:txBody>
      </p:sp>
      <p:pic>
        <p:nvPicPr>
          <p:cNvPr id="2050" name="Picture 2" descr="https://lh3.googleusercontent.com/wBLwhPwyVJIpVGwipztDPzRoKXl9VzIZtxhc0DC9leoekE9bIgY3JYqtuKKsxUSczuuhCJXx2rLgGNWSwCSTFH6agMQvssbWhHB6vocar0HITm3U0xEw1rmwwMAFZKhi7bz390X-Z64">
            <a:extLst>
              <a:ext uri="{FF2B5EF4-FFF2-40B4-BE49-F238E27FC236}">
                <a16:creationId xmlns:a16="http://schemas.microsoft.com/office/drawing/2014/main" id="{29DA2BA7-9DD0-4F41-B9CC-283E3C5B7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00151"/>
            <a:ext cx="4114800" cy="227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EE31F8-FBAE-41EC-9B57-75EDB1E05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170" y="3472311"/>
            <a:ext cx="5405956" cy="68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8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ark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6464</TotalTime>
  <Words>360</Words>
  <Application>Microsoft Office PowerPoint</Application>
  <PresentationFormat>On-screen Show (16:9)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ＭＳ Ｐゴシック</vt:lpstr>
      <vt:lpstr>Arial</vt:lpstr>
      <vt:lpstr>Calibri</vt:lpstr>
      <vt:lpstr>Century Gothic</vt:lpstr>
      <vt:lpstr>DINPro-Bold</vt:lpstr>
      <vt:lpstr>DINPro-Light</vt:lpstr>
      <vt:lpstr>DINPro-Medium</vt:lpstr>
      <vt:lpstr>Dark_Theme</vt:lpstr>
      <vt:lpstr>PowerPoint Presentation</vt:lpstr>
      <vt:lpstr>Background</vt:lpstr>
      <vt:lpstr>Motivation</vt:lpstr>
      <vt:lpstr>Differential Cryptanalysis</vt:lpstr>
      <vt:lpstr>Problem Outline</vt:lpstr>
      <vt:lpstr>Our Novel Method</vt:lpstr>
      <vt:lpstr>Evaluation</vt:lpstr>
      <vt:lpstr>Evaluation</vt:lpstr>
      <vt:lpstr>Challenges</vt:lpstr>
      <vt:lpstr>Current Research</vt:lpstr>
      <vt:lpstr>Future Work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Ryan Ko</dc:creator>
  <cp:keywords/>
  <dc:description/>
  <cp:lastModifiedBy>Mitchell</cp:lastModifiedBy>
  <cp:revision>252</cp:revision>
  <dcterms:created xsi:type="dcterms:W3CDTF">2013-12-01T22:54:24Z</dcterms:created>
  <dcterms:modified xsi:type="dcterms:W3CDTF">2018-08-21T19:59:22Z</dcterms:modified>
  <cp:category/>
</cp:coreProperties>
</file>