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shboard.cypress.io/projects/jvwuev/runs/1/specs" TargetMode="External"/><Relationship Id="rId3" Type="http://schemas.openxmlformats.org/officeDocument/2006/relationships/hyperlink" Target="https://dashboard.cypress.io/projects/7s5okt/runs?branches=%5B%5D&amp;committers=%5B%5D&amp;flaky=%5B%5D&amp;page=1&amp;status=%5B%5D&amp;tags=%5B%5D&amp;timeRange=%7B%22startDate%22%3A%221970-01-01%22%2C%22endDate%22%3A%222038-01-19%22%7D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d09601ff6052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7bd09601ff6052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87105e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487105e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2ac457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5e2ac457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2ac457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5e2ac457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4d443e7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44d443e7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f65cbd3f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f65cbd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labs are designed to make you practice, which is the best way to learn a new technology.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 are also a great opportunity to ask questions so don’t hesitate to show your code to the instructor.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for each lab is located in the “solutions” folder of the ng-store-cypress  project. Don’t hesitate to take a look if you’re stuck and need a hint.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2ac457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5e2ac457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4d443e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44d443e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2ac457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5e2ac457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2ac457e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5e2ac457e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2ac457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5e2ac457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d09601ff605212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bd09601ff6052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f7a3c0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5f7a3c0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7a3c025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7a3c02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4550b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5e4550b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7a3c02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5f7a3c02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7a3c025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f7a3c02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2ac457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5e2ac457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4550bf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5e4550bf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f7a3c025e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f7a3c02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42d11849b137f9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42d11849b137f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e4550bf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5e4550bf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cb6891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5cb6891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4550bf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5e4550bf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e4550bf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5e4550bf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4550bf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5e4550bf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4550bf0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5e4550bf0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9ede09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9ede0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266cba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0266cba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266cba0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0266cba0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266cba0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0266cba0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266cba0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266cba0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5e00167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05e00167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d09601ff60521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7bd09601ff60521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5e00167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05e00167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5e001677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5e00167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lang="en" sz="1100">
                <a:solidFill>
                  <a:srgbClr val="4285F4"/>
                </a:solidFill>
              </a:rPr>
              <a:t>License plate store dashboard: </a:t>
            </a:r>
            <a:r>
              <a:rPr lang="en" sz="1100" u="sng">
                <a:solidFill>
                  <a:srgbClr val="4FC3F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https://dashboard.cypress.io/projects/jvwuev/runs/1/specs</a:t>
            </a:r>
            <a:endParaRPr sz="1100"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Arial"/>
              <a:buNone/>
            </a:pPr>
            <a:r>
              <a:rPr lang="en" sz="1100">
                <a:solidFill>
                  <a:srgbClr val="4285F4"/>
                </a:solidFill>
              </a:rPr>
              <a:t>Sample dashboard: </a:t>
            </a:r>
            <a:r>
              <a:rPr lang="en" sz="1100" u="sng">
                <a:solidFill>
                  <a:srgbClr val="4FC3F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https://dashboard.cypress.io/projects/7s5okt/runs?branches=%5B%5D&amp;committers=%5B%5D&amp;flaky=%5B%5D&amp;page=1&amp;status=%5B%5D&amp;tags=%5B%5D&amp;timeRange=%7B%22startDate%22%3A%221970-01-01%22%2C%22endDate%22%3A%222038-01-19%22%7D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5e00167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5e00167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5e00167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05e00167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e7da08d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ae7da08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9b15a6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39b15a6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87105e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487105e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e0016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5e0016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5e00167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05e00167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2ac457e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2ac457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87105e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487105e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90250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60950" y="1248300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20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595400" y="3273925"/>
            <a:ext cx="59532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4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4A86E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type="title"/>
          </p:nvPr>
        </p:nvSpPr>
        <p:spPr>
          <a:xfrm>
            <a:off x="490250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type="title"/>
          </p:nvPr>
        </p:nvSpPr>
        <p:spPr>
          <a:xfrm>
            <a:off x="460950" y="1248300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20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>
            <a:off x="1595400" y="3273925"/>
            <a:ext cx="59532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3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4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40"/>
          <p:cNvSpPr txBox="1"/>
          <p:nvPr>
            <p:ph idx="1" type="subTitle"/>
          </p:nvPr>
        </p:nvSpPr>
        <p:spPr>
          <a:xfrm>
            <a:off x="265500" y="277946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4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cypress.io/guides/references/assertions.html#Common-Assertions" TargetMode="External"/><Relationship Id="rId4" Type="http://schemas.openxmlformats.org/officeDocument/2006/relationships/hyperlink" Target="http://store.angulartraining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at-cypress-setup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cypress.io/guides/references/configuration.html#Op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ngulartraining.com/" TargetMode="External"/><Relationship Id="rId4" Type="http://schemas.openxmlformats.org/officeDocument/2006/relationships/image" Target="../media/image19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cypress.io/api/commands/type.html#Argumen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at-cypress-setup" TargetMode="External"/><Relationship Id="rId4" Type="http://schemas.openxmlformats.org/officeDocument/2006/relationships/hyperlink" Target="http://bit.ly/ac-cypress" TargetMode="External"/><Relationship Id="rId5" Type="http://schemas.openxmlformats.org/officeDocument/2006/relationships/hyperlink" Target="https://github.com/alcfeoh/ng-store-cypres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hyperlink" Target="https://dashboard.cypress.io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bit.ly/ac-cypress" TargetMode="External"/><Relationship Id="rId4" Type="http://schemas.openxmlformats.org/officeDocument/2006/relationships/hyperlink" Target="http://blog.angulartraining.com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ww.angulartraining.com/daily-newsletter/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hyperlink" Target="https://www.angulartraining.com" TargetMode="Externa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5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bit.ly/ac-cypress" TargetMode="External"/><Relationship Id="rId4" Type="http://schemas.openxmlformats.org/officeDocument/2006/relationships/hyperlink" Target="http://blog.angulartraining.com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ww.angulartraining.com/daily-newsletter/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hyperlink" Target="https://www.angulartraining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tore.angulartraining.com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"/>
          <p:cNvSpPr txBox="1"/>
          <p:nvPr>
            <p:ph type="ctrTitle"/>
          </p:nvPr>
        </p:nvSpPr>
        <p:spPr>
          <a:xfrm>
            <a:off x="390525" y="1819275"/>
            <a:ext cx="82221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Cypress for end-to-end testing</a:t>
            </a:r>
            <a:endParaRPr/>
          </a:p>
        </p:txBody>
      </p:sp>
      <p:sp>
        <p:nvSpPr>
          <p:cNvPr id="154" name="Google Shape;154;p44"/>
          <p:cNvSpPr txBox="1"/>
          <p:nvPr>
            <p:ph idx="1" type="subTitle"/>
          </p:nvPr>
        </p:nvSpPr>
        <p:spPr>
          <a:xfrm>
            <a:off x="219175" y="2355300"/>
            <a:ext cx="6516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@AlainChautard  - angulartraining.com</a:t>
            </a:r>
            <a:endParaRPr/>
          </a:p>
        </p:txBody>
      </p:sp>
      <p:pic>
        <p:nvPicPr>
          <p:cNvPr id="155" name="Google Shape;1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850" y="3182625"/>
            <a:ext cx="18669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850" y="370025"/>
            <a:ext cx="2129850" cy="11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3"/>
          <p:cNvSpPr txBox="1"/>
          <p:nvPr>
            <p:ph type="title"/>
          </p:nvPr>
        </p:nvSpPr>
        <p:spPr>
          <a:xfrm>
            <a:off x="490250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#1: First test run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>
                <a:solidFill>
                  <a:srgbClr val="F1C232"/>
                </a:solidFill>
              </a:rPr>
              <a:t>npx cypress open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Cypress: contains</a:t>
            </a:r>
            <a:endParaRPr/>
          </a:p>
        </p:txBody>
      </p:sp>
      <p:sp>
        <p:nvSpPr>
          <p:cNvPr id="217" name="Google Shape;217;p54"/>
          <p:cNvSpPr txBox="1"/>
          <p:nvPr>
            <p:ph idx="4294967295" type="body"/>
          </p:nvPr>
        </p:nvSpPr>
        <p:spPr>
          <a:xfrm>
            <a:off x="208750" y="751750"/>
            <a:ext cx="8856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rgbClr val="434343"/>
                </a:solidFill>
              </a:rPr>
              <a:t>Contains </a:t>
            </a:r>
            <a:r>
              <a:rPr lang="en" sz="2000">
                <a:solidFill>
                  <a:srgbClr val="434343"/>
                </a:solidFill>
              </a:rPr>
              <a:t>selects an element by its text contents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Cypress will wait to find that element till a timeout is reached (4 secs by default)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The test fails if such element can’t be found after that timeout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'displays the right main title'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'http://store.angulartraining.com'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cy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7A7A43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'Welcome to our store'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Cypress: Assertions</a:t>
            </a:r>
            <a:endParaRPr/>
          </a:p>
        </p:txBody>
      </p:sp>
      <p:sp>
        <p:nvSpPr>
          <p:cNvPr id="223" name="Google Shape;223;p55"/>
          <p:cNvSpPr txBox="1"/>
          <p:nvPr>
            <p:ph idx="4294967295" type="body"/>
          </p:nvPr>
        </p:nvSpPr>
        <p:spPr>
          <a:xfrm>
            <a:off x="208750" y="751750"/>
            <a:ext cx="8856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We can define assertions (and chain those assertions) on every single selected element using </a:t>
            </a:r>
            <a:r>
              <a:rPr b="1" lang="en" sz="2000">
                <a:solidFill>
                  <a:srgbClr val="434343"/>
                </a:solidFill>
              </a:rPr>
              <a:t>should</a:t>
            </a:r>
            <a:endParaRPr b="1"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https://docs.cypress.io/guides/references/assertions.html#Common-Assertions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'displays the right main title'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n" sz="2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http://store.angulartraining.com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'Welcome to our store'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200">
                <a:solidFill>
                  <a:srgbClr val="660E7A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should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'be.visible'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200">
                <a:solidFill>
                  <a:srgbClr val="660E7A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should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'have.css'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'font-weight'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'300'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1"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Assertions: not.exist vs. not.be.visible</a:t>
            </a:r>
            <a:endParaRPr/>
          </a:p>
        </p:txBody>
      </p:sp>
      <p:sp>
        <p:nvSpPr>
          <p:cNvPr id="229" name="Google Shape;229;p56"/>
          <p:cNvSpPr txBox="1"/>
          <p:nvPr>
            <p:ph idx="4294967295" type="body"/>
          </p:nvPr>
        </p:nvSpPr>
        <p:spPr>
          <a:xfrm>
            <a:off x="208750" y="751750"/>
            <a:ext cx="8856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When testing web applications, it is common to check that something is not being displayed on the screen (no error message, no confirmation pop-up, etc.)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In that case, the </a:t>
            </a:r>
            <a:r>
              <a:rPr b="1" lang="en" sz="2000">
                <a:solidFill>
                  <a:srgbClr val="434343"/>
                </a:solidFill>
              </a:rPr>
              <a:t>not.exist</a:t>
            </a:r>
            <a:r>
              <a:rPr lang="en" sz="2000">
                <a:solidFill>
                  <a:srgbClr val="434343"/>
                </a:solidFill>
              </a:rPr>
              <a:t> assertion is the one to use: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'does not display any error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'Loading error'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should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'not.exist'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There is also a </a:t>
            </a:r>
            <a:r>
              <a:rPr b="1" lang="en" sz="2000">
                <a:solidFill>
                  <a:srgbClr val="434343"/>
                </a:solidFill>
              </a:rPr>
              <a:t>not.be.visible</a:t>
            </a:r>
            <a:r>
              <a:rPr lang="en" sz="2000">
                <a:solidFill>
                  <a:srgbClr val="434343"/>
                </a:solidFill>
              </a:rPr>
              <a:t> assertion that behaves differently as it checks that the element is present in the DOM but not visible to the user.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</a:t>
            </a:r>
            <a:r>
              <a:rPr lang="en"/>
              <a:t>#1</a:t>
            </a:r>
            <a:r>
              <a:rPr lang="en" sz="2400"/>
              <a:t>: </a:t>
            </a:r>
            <a:r>
              <a:rPr lang="en"/>
              <a:t>Testing the title of our app</a:t>
            </a:r>
            <a:endParaRPr sz="2400"/>
          </a:p>
        </p:txBody>
      </p:sp>
      <p:sp>
        <p:nvSpPr>
          <p:cNvPr id="235" name="Google Shape;235;p57"/>
          <p:cNvSpPr txBox="1"/>
          <p:nvPr>
            <p:ph idx="4294967295" type="body"/>
          </p:nvPr>
        </p:nvSpPr>
        <p:spPr>
          <a:xfrm>
            <a:off x="288175" y="752125"/>
            <a:ext cx="86277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Set-up instructions: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http://bit.ly/at-cypress-setup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Open a terminal in your project and run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npx cypress open</a:t>
            </a:r>
            <a:endParaRPr b="1"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When the Cypress window opens, double click on the file </a:t>
            </a:r>
            <a:r>
              <a:rPr b="1" lang="en" sz="23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labs/1-contains-title.spec.js</a:t>
            </a:r>
            <a:endParaRPr b="1" sz="2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Then complete the test in that file so it checks that: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The text “Welcome to our store” is visible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Its </a:t>
            </a:r>
            <a:r>
              <a:rPr b="1" lang="en" sz="2400">
                <a:solidFill>
                  <a:srgbClr val="434343"/>
                </a:solidFill>
              </a:rPr>
              <a:t>font weight</a:t>
            </a:r>
            <a:r>
              <a:rPr lang="en" sz="2400">
                <a:solidFill>
                  <a:srgbClr val="434343"/>
                </a:solidFill>
              </a:rPr>
              <a:t> is </a:t>
            </a:r>
            <a:r>
              <a:rPr b="1" lang="en" sz="2400">
                <a:solidFill>
                  <a:srgbClr val="434343"/>
                </a:solidFill>
              </a:rPr>
              <a:t>300 </a:t>
            </a:r>
            <a:r>
              <a:rPr lang="en" sz="2400">
                <a:solidFill>
                  <a:srgbClr val="434343"/>
                </a:solidFill>
              </a:rPr>
              <a:t>and </a:t>
            </a:r>
            <a:r>
              <a:rPr b="1" lang="en" sz="2400">
                <a:solidFill>
                  <a:srgbClr val="434343"/>
                </a:solidFill>
              </a:rPr>
              <a:t>font size</a:t>
            </a:r>
            <a:r>
              <a:rPr lang="en" sz="2400">
                <a:solidFill>
                  <a:srgbClr val="434343"/>
                </a:solidFill>
              </a:rPr>
              <a:t> is </a:t>
            </a:r>
            <a:r>
              <a:rPr b="1" lang="en" sz="2400">
                <a:solidFill>
                  <a:srgbClr val="434343"/>
                </a:solidFill>
              </a:rPr>
              <a:t>72px</a:t>
            </a:r>
            <a:endParaRPr b="1"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A tough one: </a:t>
            </a:r>
            <a:r>
              <a:rPr lang="en" sz="2400">
                <a:solidFill>
                  <a:srgbClr val="434343"/>
                </a:solidFill>
              </a:rPr>
              <a:t>Its </a:t>
            </a:r>
            <a:r>
              <a:rPr b="1" lang="en" sz="2400">
                <a:solidFill>
                  <a:srgbClr val="434343"/>
                </a:solidFill>
              </a:rPr>
              <a:t>font family</a:t>
            </a:r>
            <a:r>
              <a:rPr lang="en" sz="2400">
                <a:solidFill>
                  <a:srgbClr val="434343"/>
                </a:solidFill>
              </a:rPr>
              <a:t> should match </a:t>
            </a:r>
            <a:r>
              <a:rPr b="1" lang="en" sz="2400">
                <a:solidFill>
                  <a:srgbClr val="434343"/>
                </a:solidFill>
              </a:rPr>
              <a:t>Segoe UI 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236" name="Google Shape;23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Cypress: get</a:t>
            </a:r>
            <a:endParaRPr/>
          </a:p>
        </p:txBody>
      </p:sp>
      <p:sp>
        <p:nvSpPr>
          <p:cNvPr id="242" name="Google Shape;242;p58"/>
          <p:cNvSpPr txBox="1"/>
          <p:nvPr>
            <p:ph idx="4294967295" type="body"/>
          </p:nvPr>
        </p:nvSpPr>
        <p:spPr>
          <a:xfrm>
            <a:off x="208750" y="751750"/>
            <a:ext cx="8856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rgbClr val="434343"/>
                </a:solidFill>
              </a:rPr>
              <a:t>Get </a:t>
            </a:r>
            <a:r>
              <a:rPr lang="en" sz="2000">
                <a:solidFill>
                  <a:srgbClr val="434343"/>
                </a:solidFill>
              </a:rPr>
              <a:t>selects an element using a CSS selector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Cypress provides a selector tool to help find a proper CSS selector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Just like contains, </a:t>
            </a:r>
            <a:r>
              <a:rPr b="1" lang="en" sz="2000">
                <a:solidFill>
                  <a:srgbClr val="434343"/>
                </a:solidFill>
              </a:rPr>
              <a:t>get </a:t>
            </a:r>
            <a:r>
              <a:rPr lang="en" sz="2000">
                <a:solidFill>
                  <a:srgbClr val="434343"/>
                </a:solidFill>
              </a:rPr>
              <a:t>is going to be retried when needed</a:t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'tests something'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7A7A43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'h1'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Cypress: contains with two parameters</a:t>
            </a:r>
            <a:endParaRPr/>
          </a:p>
        </p:txBody>
      </p:sp>
      <p:sp>
        <p:nvSpPr>
          <p:cNvPr id="248" name="Google Shape;248;p59"/>
          <p:cNvSpPr txBox="1"/>
          <p:nvPr>
            <p:ph idx="4294967295" type="body"/>
          </p:nvPr>
        </p:nvSpPr>
        <p:spPr>
          <a:xfrm>
            <a:off x="208750" y="751750"/>
            <a:ext cx="8856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b="1" lang="en" sz="2200">
                <a:solidFill>
                  <a:srgbClr val="434343"/>
                </a:solidFill>
              </a:rPr>
              <a:t>contains </a:t>
            </a:r>
            <a:r>
              <a:rPr lang="en" sz="2200">
                <a:solidFill>
                  <a:srgbClr val="434343"/>
                </a:solidFill>
              </a:rPr>
              <a:t>can also be used to search some text within elements that match a specific selector, using two </a:t>
            </a:r>
            <a:r>
              <a:rPr lang="en" sz="2200">
                <a:solidFill>
                  <a:srgbClr val="434343"/>
                </a:solidFill>
              </a:rPr>
              <a:t>parameters</a:t>
            </a:r>
            <a:r>
              <a:rPr lang="en" sz="2200">
                <a:solidFill>
                  <a:srgbClr val="434343"/>
                </a:solidFill>
              </a:rPr>
              <a:t> as follows:</a:t>
            </a:r>
            <a:endParaRPr sz="2200">
              <a:solidFill>
                <a:srgbClr val="434343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'h1'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'Text to be found'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200">
                <a:solidFill>
                  <a:srgbClr val="434343"/>
                </a:solidFill>
              </a:rPr>
              <a:t>The above command is equivalent to chaining the following commands:</a:t>
            </a:r>
            <a:br>
              <a:rPr lang="en" sz="2000">
                <a:solidFill>
                  <a:srgbClr val="434343"/>
                </a:solidFill>
              </a:rPr>
            </a:br>
            <a:br>
              <a:rPr lang="en" sz="2000">
                <a:solidFill>
                  <a:srgbClr val="434343"/>
                </a:solidFill>
              </a:rPr>
            </a:br>
            <a:r>
              <a:rPr lang="en" sz="2000">
                <a:solidFill>
                  <a:srgbClr val="434343"/>
                </a:solidFill>
              </a:rPr>
              <a:t>	</a:t>
            </a:r>
            <a:r>
              <a:rPr b="1" i="1" lang="en" sz="24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'h1'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'Text to be found'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0"/>
          <p:cNvSpPr txBox="1"/>
          <p:nvPr>
            <p:ph type="title"/>
          </p:nvPr>
        </p:nvSpPr>
        <p:spPr>
          <a:xfrm>
            <a:off x="490250" y="488250"/>
            <a:ext cx="80340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#2: Test #2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800">
                <a:solidFill>
                  <a:srgbClr val="F1C232"/>
                </a:solidFill>
              </a:rPr>
              <a:t>Store should display 8 license plates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beforeEach</a:t>
            </a:r>
            <a:endParaRPr/>
          </a:p>
        </p:txBody>
      </p:sp>
      <p:sp>
        <p:nvSpPr>
          <p:cNvPr id="259" name="Google Shape;259;p61"/>
          <p:cNvSpPr txBox="1"/>
          <p:nvPr>
            <p:ph idx="4294967295" type="body"/>
          </p:nvPr>
        </p:nvSpPr>
        <p:spPr>
          <a:xfrm>
            <a:off x="208750" y="888475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Instead of repeating </a:t>
            </a:r>
            <a:r>
              <a:rPr lang="en" sz="2000">
                <a:solidFill>
                  <a:srgbClr val="434343"/>
                </a:solidFill>
              </a:rPr>
              <a:t>setup</a:t>
            </a:r>
            <a:r>
              <a:rPr lang="en" sz="2000">
                <a:solidFill>
                  <a:srgbClr val="434343"/>
                </a:solidFill>
              </a:rPr>
              <a:t> steps in each test, a </a:t>
            </a:r>
            <a:r>
              <a:rPr b="1" lang="en" sz="2000">
                <a:solidFill>
                  <a:srgbClr val="434343"/>
                </a:solidFill>
              </a:rPr>
              <a:t>beforeEach </a:t>
            </a:r>
            <a:r>
              <a:rPr lang="en" sz="2000">
                <a:solidFill>
                  <a:srgbClr val="434343"/>
                </a:solidFill>
              </a:rPr>
              <a:t>function can be used. It runs before every single </a:t>
            </a:r>
            <a:r>
              <a:rPr b="1" lang="en" sz="2000">
                <a:solidFill>
                  <a:srgbClr val="434343"/>
                </a:solidFill>
              </a:rPr>
              <a:t>it </a:t>
            </a:r>
            <a:r>
              <a:rPr lang="en" sz="2000">
                <a:solidFill>
                  <a:srgbClr val="434343"/>
                </a:solidFill>
              </a:rPr>
              <a:t>function</a:t>
            </a:r>
            <a:endParaRPr sz="2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'License plate store home page'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// beforeEach runs before every single test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beforeEach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 =&gt;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'http://store.angulartraining.com'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'displays the right main title'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cypress.config.js</a:t>
            </a:r>
            <a:endParaRPr/>
          </a:p>
        </p:txBody>
      </p:sp>
      <p:sp>
        <p:nvSpPr>
          <p:cNvPr id="265" name="Google Shape;265;p62"/>
          <p:cNvSpPr txBox="1"/>
          <p:nvPr>
            <p:ph idx="4294967295" type="body"/>
          </p:nvPr>
        </p:nvSpPr>
        <p:spPr>
          <a:xfrm>
            <a:off x="208750" y="888475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Cypress can be configured through </a:t>
            </a:r>
            <a:r>
              <a:rPr b="1" lang="en" sz="2000">
                <a:solidFill>
                  <a:srgbClr val="434343"/>
                </a:solidFill>
              </a:rPr>
              <a:t>cypress.config.js</a:t>
            </a:r>
            <a:endParaRPr b="1"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https://docs.cypress.io/guides/references/configuration.html#Options</a:t>
            </a:r>
            <a:endParaRPr b="1"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Example of </a:t>
            </a:r>
            <a:r>
              <a:rPr b="1" lang="en" sz="2000">
                <a:solidFill>
                  <a:srgbClr val="434343"/>
                </a:solidFill>
              </a:rPr>
              <a:t>cypress </a:t>
            </a:r>
            <a:r>
              <a:rPr lang="en" sz="2000">
                <a:solidFill>
                  <a:srgbClr val="434343"/>
                </a:solidFill>
              </a:rPr>
              <a:t>config:</a:t>
            </a:r>
            <a:endParaRPr sz="2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"baseUrl"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"http://store.angulartraining.com"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2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"defaultCommandTimeout"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About me - Alain Chautard (or just Al)</a:t>
            </a:r>
            <a:endParaRPr/>
          </a:p>
        </p:txBody>
      </p:sp>
      <p:sp>
        <p:nvSpPr>
          <p:cNvPr id="162" name="Google Shape;162;p45"/>
          <p:cNvSpPr txBox="1"/>
          <p:nvPr>
            <p:ph idx="1" type="body"/>
          </p:nvPr>
        </p:nvSpPr>
        <p:spPr>
          <a:xfrm>
            <a:off x="471900" y="2059175"/>
            <a:ext cx="85932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Calibri"/>
              <a:buNone/>
            </a:pPr>
            <a:r>
              <a:rPr lang="en"/>
              <a:t>Google Developer Expert in Web technologies / Angular / Google Maps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Calibri"/>
              <a:buNone/>
            </a:pPr>
            <a:r>
              <a:rPr lang="en"/>
              <a:t>Cypress Ambassador</a:t>
            </a:r>
            <a:br>
              <a:rPr lang="en"/>
            </a:br>
            <a:r>
              <a:rPr lang="en"/>
              <a:t>Angular JS addict since 2011</a:t>
            </a:r>
            <a:br>
              <a:rPr lang="en"/>
            </a:br>
            <a:r>
              <a:rPr lang="en"/>
              <a:t>Web consultant / trainer @ </a:t>
            </a:r>
            <a:r>
              <a:rPr lang="en" u="sng">
                <a:solidFill>
                  <a:schemeClr val="hlink"/>
                </a:solidFill>
                <a:hlinkClick r:id="rId3"/>
              </a:rPr>
              <a:t>angulartraining.com</a:t>
            </a:r>
            <a:br>
              <a:rPr lang="en"/>
            </a:br>
            <a:r>
              <a:rPr lang="en"/>
              <a:t>Conference speaker all around the world</a:t>
            </a:r>
            <a:br>
              <a:rPr lang="en"/>
            </a:br>
            <a:endParaRPr/>
          </a:p>
        </p:txBody>
      </p:sp>
      <p:pic>
        <p:nvPicPr>
          <p:cNvPr descr="DSC_0007.jpg" id="163" name="Google Shape;1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600" y="2588275"/>
            <a:ext cx="2548472" cy="172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2750" y="147800"/>
            <a:ext cx="1289326" cy="14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3"/>
          <p:cNvSpPr txBox="1"/>
          <p:nvPr>
            <p:ph type="title"/>
          </p:nvPr>
        </p:nvSpPr>
        <p:spPr>
          <a:xfrm>
            <a:off x="490250" y="488250"/>
            <a:ext cx="80340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#3: beforeEach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800">
                <a:solidFill>
                  <a:srgbClr val="F1C232"/>
                </a:solidFill>
              </a:rPr>
              <a:t>Let’s refactor the set-up code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</a:t>
            </a:r>
            <a:r>
              <a:rPr lang="en"/>
              <a:t>#2</a:t>
            </a:r>
            <a:r>
              <a:rPr lang="en" sz="2400"/>
              <a:t>: </a:t>
            </a:r>
            <a:r>
              <a:rPr lang="en"/>
              <a:t>Testing the products displayed in the app</a:t>
            </a:r>
            <a:endParaRPr sz="2400"/>
          </a:p>
        </p:txBody>
      </p:sp>
      <p:sp>
        <p:nvSpPr>
          <p:cNvPr id="276" name="Google Shape;276;p64"/>
          <p:cNvSpPr txBox="1"/>
          <p:nvPr>
            <p:ph idx="4294967295" type="body"/>
          </p:nvPr>
        </p:nvSpPr>
        <p:spPr>
          <a:xfrm>
            <a:off x="288175" y="1157525"/>
            <a:ext cx="86277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Open a terminal in your project and run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npx cypress open</a:t>
            </a:r>
            <a:endParaRPr b="1"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When the Cypress window opens, double click on the file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labs/2-check-license-plates.spec.js</a:t>
            </a:r>
            <a:endParaRPr b="1"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Then complete the second test in that file so it checks that: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The 8 license plates are displayed in the right order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Both </a:t>
            </a:r>
            <a:r>
              <a:rPr b="1" lang="en" sz="2400">
                <a:solidFill>
                  <a:srgbClr val="434343"/>
                </a:solidFill>
              </a:rPr>
              <a:t>title </a:t>
            </a:r>
            <a:r>
              <a:rPr lang="en" sz="2400">
                <a:solidFill>
                  <a:srgbClr val="434343"/>
                </a:solidFill>
              </a:rPr>
              <a:t>and </a:t>
            </a:r>
            <a:r>
              <a:rPr b="1" lang="en" sz="2400">
                <a:solidFill>
                  <a:srgbClr val="434343"/>
                </a:solidFill>
              </a:rPr>
              <a:t>price </a:t>
            </a:r>
            <a:r>
              <a:rPr lang="en" sz="2400">
                <a:solidFill>
                  <a:srgbClr val="434343"/>
                </a:solidFill>
              </a:rPr>
              <a:t>show up with right values for those 8 license plates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277" name="Google Shape;2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commands</a:t>
            </a:r>
            <a:endParaRPr/>
          </a:p>
        </p:txBody>
      </p:sp>
      <p:sp>
        <p:nvSpPr>
          <p:cNvPr id="283" name="Google Shape;283;p65"/>
          <p:cNvSpPr txBox="1"/>
          <p:nvPr>
            <p:ph idx="4294967295" type="body"/>
          </p:nvPr>
        </p:nvSpPr>
        <p:spPr>
          <a:xfrm>
            <a:off x="208750" y="888475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We can interact with a </a:t>
            </a:r>
            <a:r>
              <a:rPr lang="en" sz="2000">
                <a:solidFill>
                  <a:srgbClr val="434343"/>
                </a:solidFill>
              </a:rPr>
              <a:t>web page</a:t>
            </a:r>
            <a:r>
              <a:rPr lang="en" sz="2000">
                <a:solidFill>
                  <a:srgbClr val="434343"/>
                </a:solidFill>
              </a:rPr>
              <a:t> through Cypress commands</a:t>
            </a:r>
            <a:r>
              <a:rPr b="1" lang="en" sz="2000">
                <a:solidFill>
                  <a:srgbClr val="434343"/>
                </a:solidFill>
              </a:rPr>
              <a:t>: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'.login'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>
                <a:solidFill>
                  <a:srgbClr val="7A7A43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(email);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'.password'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(password);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'button[type="submit"]'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>
                <a:solidFill>
                  <a:srgbClr val="7A7A43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It’s also possible to simulate keys being pressed (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https://docs.cypress.io/api/commands/type.html#Arguments</a:t>
            </a:r>
            <a:r>
              <a:rPr lang="en" sz="2000">
                <a:solidFill>
                  <a:srgbClr val="434343"/>
                </a:solidFill>
              </a:rPr>
              <a:t>) : 	</a:t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b="1" lang="en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"form"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.type(</a:t>
            </a:r>
            <a:r>
              <a:rPr b="1" lang="en" sz="2000">
                <a:solidFill>
                  <a:srgbClr val="008000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"{enter}"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6"/>
          <p:cNvSpPr txBox="1"/>
          <p:nvPr>
            <p:ph type="title"/>
          </p:nvPr>
        </p:nvSpPr>
        <p:spPr>
          <a:xfrm>
            <a:off x="490250" y="488250"/>
            <a:ext cx="80340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#4: Clicks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800">
                <a:solidFill>
                  <a:srgbClr val="F1C232"/>
                </a:solidFill>
              </a:rPr>
              <a:t>Let’s check that we can navigate to other screens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</a:t>
            </a:r>
            <a:r>
              <a:rPr lang="en"/>
              <a:t>#3</a:t>
            </a:r>
            <a:r>
              <a:rPr lang="en" sz="2400"/>
              <a:t>: </a:t>
            </a:r>
            <a:r>
              <a:rPr lang="en"/>
              <a:t>Testing the currency switcher</a:t>
            </a:r>
            <a:endParaRPr sz="2400"/>
          </a:p>
        </p:txBody>
      </p:sp>
      <p:sp>
        <p:nvSpPr>
          <p:cNvPr id="294" name="Google Shape;294;p67"/>
          <p:cNvSpPr txBox="1"/>
          <p:nvPr>
            <p:ph idx="4294967295" type="body"/>
          </p:nvPr>
        </p:nvSpPr>
        <p:spPr>
          <a:xfrm>
            <a:off x="288175" y="1157525"/>
            <a:ext cx="86277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Using the</a:t>
            </a:r>
            <a:r>
              <a:rPr lang="en" sz="2400">
                <a:solidFill>
                  <a:srgbClr val="434343"/>
                </a:solidFill>
              </a:rPr>
              <a:t> Cypress window, double click on the file</a:t>
            </a:r>
            <a:r>
              <a:rPr b="1" lang="en" sz="23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labs/3-check-currency-switcher.spec.js</a:t>
            </a:r>
            <a:endParaRPr b="1" sz="2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Then write a new test that checks that: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The currency can be switched to EUR </a:t>
            </a:r>
            <a:br>
              <a:rPr lang="en" sz="2400">
                <a:solidFill>
                  <a:srgbClr val="434343"/>
                </a:solidFill>
              </a:rPr>
            </a:br>
            <a:r>
              <a:rPr lang="en" sz="2400">
                <a:solidFill>
                  <a:srgbClr val="434343"/>
                </a:solidFill>
              </a:rPr>
              <a:t>or GBP by using the dropdown in the </a:t>
            </a:r>
            <a:br>
              <a:rPr lang="en" sz="2400">
                <a:solidFill>
                  <a:srgbClr val="434343"/>
                </a:solidFill>
              </a:rPr>
            </a:br>
            <a:r>
              <a:rPr lang="en" sz="2400">
                <a:solidFill>
                  <a:srgbClr val="434343"/>
                </a:solidFill>
              </a:rPr>
              <a:t>nav bar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>
                <a:solidFill>
                  <a:srgbClr val="434343"/>
                </a:solidFill>
              </a:rPr>
              <a:t>Changing the currency updates all prices and currency symbols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295" name="Google Shape;29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900" y="2789075"/>
            <a:ext cx="2679844" cy="1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Custom commands</a:t>
            </a:r>
            <a:endParaRPr/>
          </a:p>
        </p:txBody>
      </p:sp>
      <p:sp>
        <p:nvSpPr>
          <p:cNvPr id="302" name="Google Shape;302;p68"/>
          <p:cNvSpPr txBox="1"/>
          <p:nvPr>
            <p:ph idx="4294967295" type="body"/>
          </p:nvPr>
        </p:nvSpPr>
        <p:spPr>
          <a:xfrm>
            <a:off x="208750" y="888475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Instead of repeating common assertions/selectors, it is possible to define custom commands defined in </a:t>
            </a:r>
            <a:r>
              <a:rPr b="1" lang="en" sz="2000">
                <a:solidFill>
                  <a:srgbClr val="434343"/>
                </a:solidFill>
              </a:rPr>
              <a:t>cypress/support/commands.js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Cypress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000">
                <a:solidFill>
                  <a:srgbClr val="660E7A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Commands</a:t>
            </a:r>
            <a:r>
              <a:rPr lang="en" sz="2000">
                <a:solidFill>
                  <a:srgbClr val="000000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en" sz="2000">
                <a:solidFill>
                  <a:srgbClr val="000000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"login"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(email, password) =&gt;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'/login'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'.login'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(email);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'.password'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(password);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'button[type="submit"]'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This command would be used like this: 	</a:t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.login(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"test@email.com"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"pa$$w0rd"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9"/>
          <p:cNvSpPr txBox="1"/>
          <p:nvPr>
            <p:ph type="title"/>
          </p:nvPr>
        </p:nvSpPr>
        <p:spPr>
          <a:xfrm>
            <a:off x="490250" y="488250"/>
            <a:ext cx="83610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#5: Custom command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800">
                <a:solidFill>
                  <a:srgbClr val="F1C232"/>
                </a:solidFill>
              </a:rPr>
              <a:t>Let’s simplify our code with a custom command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</a:t>
            </a:r>
            <a:r>
              <a:rPr lang="en"/>
              <a:t>#4</a:t>
            </a:r>
            <a:r>
              <a:rPr lang="en" sz="2400"/>
              <a:t>: </a:t>
            </a:r>
            <a:r>
              <a:rPr lang="en"/>
              <a:t>Creating a custom command</a:t>
            </a:r>
            <a:endParaRPr sz="2400"/>
          </a:p>
        </p:txBody>
      </p:sp>
      <p:sp>
        <p:nvSpPr>
          <p:cNvPr id="313" name="Google Shape;313;p70"/>
          <p:cNvSpPr txBox="1"/>
          <p:nvPr>
            <p:ph idx="4294967295" type="body"/>
          </p:nvPr>
        </p:nvSpPr>
        <p:spPr>
          <a:xfrm>
            <a:off x="98250" y="1297775"/>
            <a:ext cx="8817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Using the Cypress window, double click on the file</a:t>
            </a:r>
            <a:r>
              <a:rPr b="1" lang="en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labs</a:t>
            </a:r>
            <a:r>
              <a:rPr b="1" lang="en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/4-custom-command-for-titles.spec.js</a:t>
            </a:r>
            <a:endParaRPr b="1"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Then write a custom command that validates the page title, font size, font weight, in one place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Then use that command in all three tests that check the current page title (home page / cart page / checkout page)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314" name="Google Shape;31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</a:t>
            </a:r>
            <a:r>
              <a:rPr lang="en"/>
              <a:t>#5</a:t>
            </a:r>
            <a:r>
              <a:rPr lang="en" sz="2400"/>
              <a:t>: </a:t>
            </a:r>
            <a:r>
              <a:rPr lang="en"/>
              <a:t>Testing the cart features</a:t>
            </a:r>
            <a:endParaRPr sz="2400"/>
          </a:p>
        </p:txBody>
      </p:sp>
      <p:sp>
        <p:nvSpPr>
          <p:cNvPr id="320" name="Google Shape;320;p71"/>
          <p:cNvSpPr txBox="1"/>
          <p:nvPr>
            <p:ph idx="4294967295" type="body"/>
          </p:nvPr>
        </p:nvSpPr>
        <p:spPr>
          <a:xfrm>
            <a:off x="288175" y="1157525"/>
            <a:ext cx="86277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Using the Cypress window, double click on the file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labs/5-cart-features.spec.js</a:t>
            </a:r>
            <a:endParaRPr b="1"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All instructions for the tests to write are added as TODOs in that file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Implement all tests described in that file, and even more if you feel like it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321" name="Google Shape;32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Mocking server responses</a:t>
            </a:r>
            <a:endParaRPr/>
          </a:p>
        </p:txBody>
      </p:sp>
      <p:sp>
        <p:nvSpPr>
          <p:cNvPr id="327" name="Google Shape;327;p72"/>
          <p:cNvSpPr txBox="1"/>
          <p:nvPr>
            <p:ph idx="4294967295" type="body"/>
          </p:nvPr>
        </p:nvSpPr>
        <p:spPr>
          <a:xfrm>
            <a:off x="208750" y="888475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Very often we don’t have multiple back-ends or databases to test different scenarios. Sometimes we don’t even have one at all!</a:t>
            </a:r>
            <a:endParaRPr sz="20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Cypress allows us to fix that by mocking server responses:</a:t>
            </a:r>
            <a:endParaRPr sz="20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intercept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'/rates'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b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EUR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GBP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Google Shape;328;p72"/>
          <p:cNvCxnSpPr/>
          <p:nvPr/>
        </p:nvCxnSpPr>
        <p:spPr>
          <a:xfrm rot="10800000">
            <a:off x="5735025" y="3436575"/>
            <a:ext cx="600000" cy="57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72"/>
          <p:cNvSpPr txBox="1"/>
          <p:nvPr/>
        </p:nvSpPr>
        <p:spPr>
          <a:xfrm>
            <a:off x="5609750" y="40080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Mocked response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72"/>
          <p:cNvCxnSpPr/>
          <p:nvPr/>
        </p:nvCxnSpPr>
        <p:spPr>
          <a:xfrm flipH="1" rot="10800000">
            <a:off x="2619850" y="3423275"/>
            <a:ext cx="74100" cy="6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72"/>
          <p:cNvSpPr txBox="1"/>
          <p:nvPr/>
        </p:nvSpPr>
        <p:spPr>
          <a:xfrm>
            <a:off x="2072325" y="40080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URL to mock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Useful links</a:t>
            </a:r>
            <a:endParaRPr/>
          </a:p>
        </p:txBody>
      </p:sp>
      <p:sp>
        <p:nvSpPr>
          <p:cNvPr id="170" name="Google Shape;170;p46"/>
          <p:cNvSpPr txBox="1"/>
          <p:nvPr>
            <p:ph idx="4294967295" type="body"/>
          </p:nvPr>
        </p:nvSpPr>
        <p:spPr>
          <a:xfrm>
            <a:off x="208750" y="818350"/>
            <a:ext cx="87162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Calibri"/>
              <a:buChar char="●"/>
            </a:pPr>
            <a:r>
              <a:rPr lang="en" sz="3200">
                <a:solidFill>
                  <a:srgbClr val="434343"/>
                </a:solidFill>
              </a:rPr>
              <a:t>Set-up instructions: </a:t>
            </a:r>
            <a:r>
              <a:rPr lang="en" sz="3200" u="sng">
                <a:solidFill>
                  <a:schemeClr val="hlink"/>
                </a:solidFill>
                <a:hlinkClick r:id="rId3"/>
              </a:rPr>
              <a:t>http://bit.ly/at-cypress-setup</a:t>
            </a:r>
            <a:endParaRPr sz="3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Calibri"/>
              <a:buChar char="●"/>
            </a:pPr>
            <a:r>
              <a:rPr lang="en" sz="3200">
                <a:solidFill>
                  <a:srgbClr val="434343"/>
                </a:solidFill>
              </a:rPr>
              <a:t>Link to my slides:</a:t>
            </a:r>
            <a:br>
              <a:rPr lang="en" sz="3200">
                <a:solidFill>
                  <a:srgbClr val="434343"/>
                </a:solidFill>
              </a:rPr>
            </a:br>
            <a:r>
              <a:rPr lang="en" sz="3200" u="sng">
                <a:solidFill>
                  <a:schemeClr val="hlink"/>
                </a:solidFill>
                <a:hlinkClick r:id="rId4"/>
              </a:rPr>
              <a:t>http://bit.ly/ac-cypress</a:t>
            </a:r>
            <a:endParaRPr sz="32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Char char="●"/>
            </a:pPr>
            <a:r>
              <a:rPr lang="en" sz="3200">
                <a:solidFill>
                  <a:srgbClr val="434343"/>
                </a:solidFill>
              </a:rPr>
              <a:t>Repository with code examples: </a:t>
            </a:r>
            <a:r>
              <a:rPr lang="en" sz="3200" u="sng">
                <a:solidFill>
                  <a:schemeClr val="hlink"/>
                </a:solidFill>
                <a:hlinkClick r:id="rId5"/>
              </a:rPr>
              <a:t>https://github.com/alcfeoh/ng-store-cypress</a:t>
            </a:r>
            <a:endParaRPr sz="3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434343"/>
                </a:solidFill>
              </a:rPr>
            </a:b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434343"/>
                </a:solidFill>
              </a:rPr>
            </a:br>
            <a:br>
              <a:rPr lang="en" sz="2400">
                <a:solidFill>
                  <a:srgbClr val="434343"/>
                </a:solidFill>
              </a:rPr>
            </a:b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434343"/>
                </a:solidFill>
              </a:rPr>
            </a:b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Mocking server responses using fixture files</a:t>
            </a:r>
            <a:endParaRPr/>
          </a:p>
        </p:txBody>
      </p:sp>
      <p:sp>
        <p:nvSpPr>
          <p:cNvPr id="337" name="Google Shape;337;p73"/>
          <p:cNvSpPr txBox="1"/>
          <p:nvPr>
            <p:ph idx="4294967295" type="body"/>
          </p:nvPr>
        </p:nvSpPr>
        <p:spPr>
          <a:xfrm>
            <a:off x="143850" y="902450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Our mock data does not have to be hard-coded in Javascript though</a:t>
            </a:r>
            <a:endParaRPr sz="20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Cypress allows us to return the contents of a file too:</a:t>
            </a:r>
            <a:endParaRPr sz="20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intercept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'/plates'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000">
                <a:solidFill>
                  <a:srgbClr val="871094"/>
                </a:solidFill>
                <a:latin typeface="Consolas"/>
                <a:ea typeface="Consolas"/>
                <a:cs typeface="Consolas"/>
                <a:sym typeface="Consolas"/>
              </a:rPr>
              <a:t>fixture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>
                <a:solidFill>
                  <a:srgbClr val="067D17"/>
                </a:solidFill>
                <a:latin typeface="Consolas"/>
                <a:ea typeface="Consolas"/>
                <a:cs typeface="Consolas"/>
                <a:sym typeface="Consolas"/>
              </a:rPr>
              <a:t>'plates.json'</a:t>
            </a:r>
            <a:r>
              <a:rPr lang="en" sz="20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8" name="Google Shape;338;p73"/>
          <p:cNvCxnSpPr/>
          <p:nvPr/>
        </p:nvCxnSpPr>
        <p:spPr>
          <a:xfrm flipH="1" rot="10800000">
            <a:off x="6342425" y="3084575"/>
            <a:ext cx="6600" cy="101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73"/>
          <p:cNvSpPr txBox="1"/>
          <p:nvPr/>
        </p:nvSpPr>
        <p:spPr>
          <a:xfrm>
            <a:off x="5609750" y="40080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Name of any file located in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cypress/fixtures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aliases</a:t>
            </a:r>
            <a:endParaRPr/>
          </a:p>
        </p:txBody>
      </p:sp>
      <p:sp>
        <p:nvSpPr>
          <p:cNvPr id="345" name="Google Shape;345;p74"/>
          <p:cNvSpPr txBox="1"/>
          <p:nvPr>
            <p:ph idx="4294967295" type="body"/>
          </p:nvPr>
        </p:nvSpPr>
        <p:spPr>
          <a:xfrm>
            <a:off x="201350" y="851450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Cypress allows us to defines aliases any selected element:</a:t>
            </a:r>
            <a:endParaRPr sz="20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beforeEach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'button'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'myButton'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'has access to text'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solidFill>
                  <a:srgbClr val="000080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000">
                <a:solidFill>
                  <a:srgbClr val="000000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.myButton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is now available</a:t>
            </a:r>
            <a:endParaRPr i="1" sz="20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6" name="Google Shape;346;p74"/>
          <p:cNvCxnSpPr/>
          <p:nvPr/>
        </p:nvCxnSpPr>
        <p:spPr>
          <a:xfrm rot="10800000">
            <a:off x="5691025" y="2143225"/>
            <a:ext cx="725400" cy="4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74"/>
          <p:cNvSpPr txBox="1"/>
          <p:nvPr/>
        </p:nvSpPr>
        <p:spPr>
          <a:xfrm>
            <a:off x="6416425" y="24391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Declaration of the alias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74"/>
          <p:cNvCxnSpPr/>
          <p:nvPr/>
        </p:nvCxnSpPr>
        <p:spPr>
          <a:xfrm rot="10800000">
            <a:off x="2567975" y="3519675"/>
            <a:ext cx="251700" cy="59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74"/>
          <p:cNvSpPr txBox="1"/>
          <p:nvPr/>
        </p:nvSpPr>
        <p:spPr>
          <a:xfrm>
            <a:off x="936900" y="4199725"/>
            <a:ext cx="6456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Note that the following syntax only works with regular functions, not arrow functions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aliases and wait</a:t>
            </a:r>
            <a:endParaRPr/>
          </a:p>
        </p:txBody>
      </p:sp>
      <p:sp>
        <p:nvSpPr>
          <p:cNvPr id="355" name="Google Shape;355;p75"/>
          <p:cNvSpPr txBox="1"/>
          <p:nvPr>
            <p:ph idx="4294967295" type="body"/>
          </p:nvPr>
        </p:nvSpPr>
        <p:spPr>
          <a:xfrm>
            <a:off x="201350" y="851450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Aliases can also be used as a means to wait for a request to complete</a:t>
            </a:r>
            <a:r>
              <a:rPr lang="en" sz="2000">
                <a:solidFill>
                  <a:srgbClr val="434343"/>
                </a:solidFill>
              </a:rPr>
              <a:t>:</a:t>
            </a:r>
            <a:endParaRPr sz="20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beforeEach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 =&gt;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intercept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'/rates'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b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EUR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GBP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'rates'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'@rates'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6" name="Google Shape;356;p75"/>
          <p:cNvCxnSpPr/>
          <p:nvPr/>
        </p:nvCxnSpPr>
        <p:spPr>
          <a:xfrm rot="10800000">
            <a:off x="1984175" y="2934925"/>
            <a:ext cx="813300" cy="153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75"/>
          <p:cNvSpPr txBox="1"/>
          <p:nvPr/>
        </p:nvSpPr>
        <p:spPr>
          <a:xfrm>
            <a:off x="922100" y="4416650"/>
            <a:ext cx="5808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Wait for that data request to complete (optional)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6"/>
          <p:cNvSpPr txBox="1"/>
          <p:nvPr>
            <p:ph type="title"/>
          </p:nvPr>
        </p:nvSpPr>
        <p:spPr>
          <a:xfrm>
            <a:off x="490250" y="488250"/>
            <a:ext cx="80340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#6: Mocking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800">
                <a:solidFill>
                  <a:srgbClr val="F1C232"/>
                </a:solidFill>
              </a:rPr>
              <a:t>Let’s use mocked data so that exchange rates are always the same in our tests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</a:t>
            </a:r>
            <a:r>
              <a:rPr lang="en"/>
              <a:t>#6</a:t>
            </a:r>
            <a:r>
              <a:rPr lang="en" sz="2400"/>
              <a:t>: </a:t>
            </a:r>
            <a:r>
              <a:rPr lang="en"/>
              <a:t>Testing the checkout features</a:t>
            </a:r>
            <a:endParaRPr sz="2400"/>
          </a:p>
        </p:txBody>
      </p:sp>
      <p:sp>
        <p:nvSpPr>
          <p:cNvPr id="368" name="Google Shape;368;p77"/>
          <p:cNvSpPr txBox="1"/>
          <p:nvPr>
            <p:ph idx="4294967295" type="body"/>
          </p:nvPr>
        </p:nvSpPr>
        <p:spPr>
          <a:xfrm>
            <a:off x="288175" y="1157525"/>
            <a:ext cx="86277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Using the Cypress window, double click on the file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labs/6-checkout-features.spec.js</a:t>
            </a:r>
            <a:endParaRPr b="1"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All  instructions for the tests to write are added as TODOs in that file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Implement all tests described in that file</a:t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369" name="Google Shape;3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and Continuous Integration</a:t>
            </a:r>
            <a:endParaRPr/>
          </a:p>
        </p:txBody>
      </p:sp>
      <p:sp>
        <p:nvSpPr>
          <p:cNvPr id="375" name="Google Shape;375;p78"/>
          <p:cNvSpPr txBox="1"/>
          <p:nvPr>
            <p:ph idx="4294967295" type="body"/>
          </p:nvPr>
        </p:nvSpPr>
        <p:spPr>
          <a:xfrm>
            <a:off x="201350" y="851450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All tests can be run in a windowless mode using the command:</a:t>
            </a:r>
            <a:br>
              <a:rPr lang="en" sz="2000">
                <a:solidFill>
                  <a:srgbClr val="434343"/>
                </a:solidFill>
              </a:rPr>
            </a:br>
            <a:endParaRPr sz="9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npx cypress run</a:t>
            </a:r>
            <a:endParaRPr b="1" sz="2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6" name="Google Shape;3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63" y="2043301"/>
            <a:ext cx="6882575" cy="29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and Continuous Integration</a:t>
            </a:r>
            <a:endParaRPr/>
          </a:p>
        </p:txBody>
      </p:sp>
      <p:sp>
        <p:nvSpPr>
          <p:cNvPr id="382" name="Google Shape;382;p79"/>
          <p:cNvSpPr txBox="1"/>
          <p:nvPr>
            <p:ph idx="4294967295" type="body"/>
          </p:nvPr>
        </p:nvSpPr>
        <p:spPr>
          <a:xfrm>
            <a:off x="201350" y="851450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Test runs produce video recordings of all tests as well as screenshots of test failures, making it easier to debug after the fact</a:t>
            </a:r>
            <a:r>
              <a:rPr lang="en" sz="2000">
                <a:solidFill>
                  <a:srgbClr val="434343"/>
                </a:solidFill>
              </a:rPr>
              <a:t>:</a:t>
            </a:r>
            <a:br>
              <a:rPr lang="en" sz="2000">
                <a:solidFill>
                  <a:srgbClr val="434343"/>
                </a:solidFill>
              </a:rPr>
            </a:br>
            <a:endParaRPr sz="9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3" name="Google Shape;3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00" y="1657425"/>
            <a:ext cx="8330850" cy="3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79"/>
          <p:cNvSpPr/>
          <p:nvPr/>
        </p:nvSpPr>
        <p:spPr>
          <a:xfrm>
            <a:off x="696850" y="2110500"/>
            <a:ext cx="2190300" cy="411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79"/>
          <p:cNvSpPr/>
          <p:nvPr/>
        </p:nvSpPr>
        <p:spPr>
          <a:xfrm>
            <a:off x="696850" y="2568200"/>
            <a:ext cx="1440300" cy="869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0"/>
          <p:cNvSpPr txBox="1"/>
          <p:nvPr>
            <p:ph type="title"/>
          </p:nvPr>
        </p:nvSpPr>
        <p:spPr>
          <a:xfrm>
            <a:off x="490250" y="488250"/>
            <a:ext cx="83898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#7: npx cypress run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800">
                <a:solidFill>
                  <a:srgbClr val="F1C232"/>
                </a:solidFill>
              </a:rPr>
              <a:t>Let’s check the output of a windowless test run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#7: Debugging a test using videos and screenshots</a:t>
            </a:r>
            <a:endParaRPr/>
          </a:p>
        </p:txBody>
      </p:sp>
      <p:pic>
        <p:nvPicPr>
          <p:cNvPr id="396" name="Google Shape;39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81"/>
          <p:cNvSpPr txBox="1"/>
          <p:nvPr>
            <p:ph idx="4294967295" type="body"/>
          </p:nvPr>
        </p:nvSpPr>
        <p:spPr>
          <a:xfrm>
            <a:off x="288175" y="1157525"/>
            <a:ext cx="86277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A test is failing in</a:t>
            </a:r>
            <a:r>
              <a:rPr b="1" lang="en" sz="21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1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labs/7-debugging-checkout-features.spec.js</a:t>
            </a:r>
            <a:endParaRPr b="1" sz="21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Run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npx cypress run</a:t>
            </a:r>
            <a:r>
              <a:rPr lang="en" sz="2400">
                <a:solidFill>
                  <a:srgbClr val="434343"/>
                </a:solidFill>
              </a:rPr>
              <a:t> and using the screenshot or video output, try to fix the test</a:t>
            </a:r>
            <a:endParaRPr sz="2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Dashboard</a:t>
            </a:r>
            <a:endParaRPr/>
          </a:p>
        </p:txBody>
      </p:sp>
      <p:sp>
        <p:nvSpPr>
          <p:cNvPr id="403" name="Google Shape;403;p82"/>
          <p:cNvSpPr txBox="1"/>
          <p:nvPr>
            <p:ph idx="4294967295" type="body"/>
          </p:nvPr>
        </p:nvSpPr>
        <p:spPr>
          <a:xfrm>
            <a:off x="201350" y="851450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Test recordings can be uploaded automatically to an online dashboard </a:t>
            </a:r>
            <a:r>
              <a:rPr lang="en" sz="2000">
                <a:solidFill>
                  <a:srgbClr val="434343"/>
                </a:solidFill>
              </a:rPr>
              <a:t>:</a:t>
            </a:r>
            <a:br>
              <a:rPr lang="en" sz="2000">
                <a:solidFill>
                  <a:srgbClr val="434343"/>
                </a:solidFill>
              </a:rPr>
            </a:br>
            <a:endParaRPr sz="9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4" name="Google Shape;40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3397"/>
            <a:ext cx="9143998" cy="3678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 txBox="1"/>
          <p:nvPr>
            <p:ph type="title"/>
          </p:nvPr>
        </p:nvSpPr>
        <p:spPr>
          <a:xfrm>
            <a:off x="490250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What is Cypress?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Dashboard</a:t>
            </a:r>
            <a:endParaRPr/>
          </a:p>
        </p:txBody>
      </p:sp>
      <p:sp>
        <p:nvSpPr>
          <p:cNvPr id="410" name="Google Shape;410;p83"/>
          <p:cNvSpPr txBox="1"/>
          <p:nvPr>
            <p:ph idx="4294967295" type="body"/>
          </p:nvPr>
        </p:nvSpPr>
        <p:spPr>
          <a:xfrm>
            <a:off x="201350" y="851450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Multiple integrations are available with the</a:t>
            </a:r>
            <a:r>
              <a:rPr lang="en" sz="2000">
                <a:solidFill>
                  <a:srgbClr val="434343"/>
                </a:solidFill>
              </a:rPr>
              <a:t> online dashboard :</a:t>
            </a:r>
            <a:br>
              <a:rPr lang="en" sz="2000">
                <a:solidFill>
                  <a:srgbClr val="434343"/>
                </a:solidFill>
              </a:rPr>
            </a:br>
            <a:endParaRPr sz="9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1" name="Google Shape;41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487" y="1291450"/>
            <a:ext cx="6191026" cy="38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4"/>
          <p:cNvSpPr txBox="1"/>
          <p:nvPr>
            <p:ph type="title"/>
          </p:nvPr>
        </p:nvSpPr>
        <p:spPr>
          <a:xfrm>
            <a:off x="490250" y="488250"/>
            <a:ext cx="83898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DEMO #8: Dashboard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800">
                <a:solidFill>
                  <a:srgbClr val="F1C232"/>
                </a:solidFill>
              </a:rPr>
              <a:t>Let’s check the stats of some </a:t>
            </a:r>
            <a:br>
              <a:rPr lang="en" sz="4800">
                <a:solidFill>
                  <a:srgbClr val="F1C232"/>
                </a:solidFill>
              </a:rPr>
            </a:br>
            <a:r>
              <a:rPr lang="en" sz="4800">
                <a:solidFill>
                  <a:srgbClr val="F1C232"/>
                </a:solidFill>
              </a:rPr>
              <a:t>test runs</a:t>
            </a:r>
            <a:endParaRPr sz="4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#8: Setting up the Cypress Dashboard</a:t>
            </a:r>
            <a:endParaRPr/>
          </a:p>
        </p:txBody>
      </p:sp>
      <p:pic>
        <p:nvPicPr>
          <p:cNvPr id="422" name="Google Shape;42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825" y="183150"/>
            <a:ext cx="1114625" cy="11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85"/>
          <p:cNvSpPr txBox="1"/>
          <p:nvPr>
            <p:ph idx="4294967295" type="body"/>
          </p:nvPr>
        </p:nvSpPr>
        <p:spPr>
          <a:xfrm>
            <a:off x="288175" y="999925"/>
            <a:ext cx="86277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Go to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https://dashboard.cypress.io/</a:t>
            </a:r>
            <a:r>
              <a:rPr lang="en" sz="2400">
                <a:solidFill>
                  <a:srgbClr val="434343"/>
                </a:solidFill>
              </a:rPr>
              <a:t> and set-up your free account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Create a new project using the </a:t>
            </a:r>
            <a:r>
              <a:rPr lang="en" sz="2400">
                <a:solidFill>
                  <a:srgbClr val="434343"/>
                </a:solidFill>
              </a:rPr>
              <a:t>project</a:t>
            </a:r>
            <a:r>
              <a:rPr lang="en" sz="2400">
                <a:solidFill>
                  <a:srgbClr val="434343"/>
                </a:solidFill>
              </a:rPr>
              <a:t> creation wizard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You’ll get a </a:t>
            </a:r>
            <a:r>
              <a:rPr b="1" lang="en" sz="2400">
                <a:solidFill>
                  <a:srgbClr val="434343"/>
                </a:solidFill>
              </a:rPr>
              <a:t>projectId </a:t>
            </a:r>
            <a:r>
              <a:rPr lang="en" sz="2400">
                <a:solidFill>
                  <a:srgbClr val="434343"/>
                </a:solidFill>
              </a:rPr>
              <a:t>and a </a:t>
            </a:r>
            <a:r>
              <a:rPr b="1" lang="en" sz="2400">
                <a:solidFill>
                  <a:srgbClr val="434343"/>
                </a:solidFill>
              </a:rPr>
              <a:t>key </a:t>
            </a:r>
            <a:r>
              <a:rPr lang="en" sz="2400">
                <a:solidFill>
                  <a:srgbClr val="434343"/>
                </a:solidFill>
              </a:rPr>
              <a:t>used to record test runs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Run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npx cypress run</a:t>
            </a:r>
            <a:r>
              <a:rPr lang="en" sz="2400">
                <a:solidFill>
                  <a:srgbClr val="434343"/>
                </a:solidFill>
              </a:rPr>
              <a:t> </a:t>
            </a:r>
            <a:r>
              <a:rPr b="1"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--record</a:t>
            </a:r>
            <a:r>
              <a:rPr lang="en" sz="2400">
                <a:solidFill>
                  <a:srgbClr val="434343"/>
                </a:solidFill>
              </a:rPr>
              <a:t> and check the </a:t>
            </a:r>
            <a:r>
              <a:rPr lang="en" sz="2400">
                <a:solidFill>
                  <a:srgbClr val="434343"/>
                </a:solidFill>
              </a:rPr>
              <a:t>progress</a:t>
            </a:r>
            <a:r>
              <a:rPr lang="en" sz="2400">
                <a:solidFill>
                  <a:srgbClr val="434343"/>
                </a:solidFill>
              </a:rPr>
              <a:t> of your test run in the </a:t>
            </a:r>
            <a:r>
              <a:rPr lang="en" sz="2400">
                <a:solidFill>
                  <a:srgbClr val="434343"/>
                </a:solidFill>
              </a:rPr>
              <a:t>online</a:t>
            </a:r>
            <a:r>
              <a:rPr lang="en" sz="2400">
                <a:solidFill>
                  <a:srgbClr val="434343"/>
                </a:solidFill>
              </a:rPr>
              <a:t> dashboard</a:t>
            </a:r>
            <a:endParaRPr sz="2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Cypress: Other features to explore</a:t>
            </a:r>
            <a:endParaRPr/>
          </a:p>
        </p:txBody>
      </p:sp>
      <p:sp>
        <p:nvSpPr>
          <p:cNvPr id="429" name="Google Shape;429;p86"/>
          <p:cNvSpPr txBox="1"/>
          <p:nvPr>
            <p:ph idx="4294967295" type="body"/>
          </p:nvPr>
        </p:nvSpPr>
        <p:spPr>
          <a:xfrm>
            <a:off x="208750" y="751750"/>
            <a:ext cx="8856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Component testing with React or Vue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Authentication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Debugging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Clock</a:t>
            </a:r>
            <a:endParaRPr sz="2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7"/>
          <p:cNvSpPr txBox="1"/>
          <p:nvPr>
            <p:ph type="title"/>
          </p:nvPr>
        </p:nvSpPr>
        <p:spPr>
          <a:xfrm>
            <a:off x="265500" y="508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Calibri"/>
              <a:buNone/>
            </a:pPr>
            <a:r>
              <a:rPr lang="en"/>
              <a:t>Thanks for your attention</a:t>
            </a:r>
            <a:endParaRPr/>
          </a:p>
        </p:txBody>
      </p:sp>
      <p:sp>
        <p:nvSpPr>
          <p:cNvPr id="435" name="Google Shape;435;p87"/>
          <p:cNvSpPr txBox="1"/>
          <p:nvPr/>
        </p:nvSpPr>
        <p:spPr>
          <a:xfrm>
            <a:off x="291600" y="2423100"/>
            <a:ext cx="40785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Link to these slides</a:t>
            </a:r>
            <a:r>
              <a:rPr lang="en" sz="2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http://bit.ly/ac-cypress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https://blog.angulartraining.com</a:t>
            </a:r>
            <a:br>
              <a:rPr b="1" lang="en" sz="1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16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Subscribe to my </a:t>
            </a:r>
            <a:r>
              <a:rPr b="1" lang="en" sz="1600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 Angular newsletter</a:t>
            </a:r>
            <a:endParaRPr b="1" sz="16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6" name="Google Shape;436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5275" y="234600"/>
            <a:ext cx="1581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0175" y="471675"/>
            <a:ext cx="1312748" cy="114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7"/>
          <p:cNvSpPr txBox="1"/>
          <p:nvPr/>
        </p:nvSpPr>
        <p:spPr>
          <a:xfrm>
            <a:off x="4862275" y="1991175"/>
            <a:ext cx="422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coupon code </a:t>
            </a: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INDYCODE23 </a:t>
            </a: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get any </a:t>
            </a: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20% OFF</a:t>
            </a: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any course or certification exam at: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4FC3F7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https://www.angulartraining.com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2350" y="3373775"/>
            <a:ext cx="1098125" cy="10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37638" y="3410300"/>
            <a:ext cx="1025075" cy="10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29900" y="3410300"/>
            <a:ext cx="1025075" cy="10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8"/>
          <p:cNvSpPr txBox="1"/>
          <p:nvPr>
            <p:ph type="title"/>
          </p:nvPr>
        </p:nvSpPr>
        <p:spPr>
          <a:xfrm>
            <a:off x="265500" y="508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Calibri"/>
              <a:buNone/>
            </a:pPr>
            <a:r>
              <a:rPr lang="en"/>
              <a:t>Thanks for your attention</a:t>
            </a:r>
            <a:endParaRPr/>
          </a:p>
        </p:txBody>
      </p:sp>
      <p:sp>
        <p:nvSpPr>
          <p:cNvPr id="447" name="Google Shape;447;p88"/>
          <p:cNvSpPr txBox="1"/>
          <p:nvPr/>
        </p:nvSpPr>
        <p:spPr>
          <a:xfrm>
            <a:off x="291600" y="2423100"/>
            <a:ext cx="40785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Link to these slides: </a:t>
            </a:r>
            <a:endParaRPr sz="2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http://bit.ly/ac-cypress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https://blog.angulartraining.com</a:t>
            </a:r>
            <a:br>
              <a:rPr b="1" lang="en" sz="1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1" sz="16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Subscribe to my </a:t>
            </a:r>
            <a:r>
              <a:rPr b="1" lang="en" sz="1600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 Angular newsletter</a:t>
            </a:r>
            <a:endParaRPr b="1" sz="16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8" name="Google Shape;448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5275" y="234600"/>
            <a:ext cx="1581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0175" y="471675"/>
            <a:ext cx="1312748" cy="114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88"/>
          <p:cNvSpPr txBox="1"/>
          <p:nvPr/>
        </p:nvSpPr>
        <p:spPr>
          <a:xfrm>
            <a:off x="4862275" y="1991175"/>
            <a:ext cx="422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coupon code </a:t>
            </a: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INDYCODE23 </a:t>
            </a: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get any </a:t>
            </a: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20% OFF</a:t>
            </a:r>
            <a:r>
              <a:rPr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any course or certification exam at: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4FC3F7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https://www.angulartraining.com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2350" y="3373775"/>
            <a:ext cx="1098125" cy="10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37638" y="3410300"/>
            <a:ext cx="1025075" cy="10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29900" y="3410300"/>
            <a:ext cx="1025075" cy="10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8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54050" y="355250"/>
            <a:ext cx="9275274" cy="44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What is Cypress?</a:t>
            </a:r>
            <a:endParaRPr/>
          </a:p>
        </p:txBody>
      </p:sp>
      <p:sp>
        <p:nvSpPr>
          <p:cNvPr id="181" name="Google Shape;181;p48"/>
          <p:cNvSpPr txBox="1"/>
          <p:nvPr>
            <p:ph idx="4294967295" type="body"/>
          </p:nvPr>
        </p:nvSpPr>
        <p:spPr>
          <a:xfrm>
            <a:off x="208750" y="888475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34343"/>
                </a:solidFill>
              </a:rPr>
              <a:t>A complete end-to-end testing experience for anything that runs in a browser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34343"/>
                </a:solidFill>
              </a:rPr>
              <a:t>Tests are written with Cypress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34343"/>
                </a:solidFill>
              </a:rPr>
              <a:t>Tests are run with Cypress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34343"/>
                </a:solidFill>
              </a:rPr>
              <a:t>Tests can be debugged with Cypress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434343"/>
                </a:solidFill>
              </a:rPr>
              <a:t>Tests failures are recorded by Cypress</a:t>
            </a:r>
            <a:endParaRPr sz="2400">
              <a:solidFill>
                <a:srgbClr val="434343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What is Cypress?</a:t>
            </a:r>
            <a:endParaRPr/>
          </a:p>
        </p:txBody>
      </p:sp>
      <p:pic>
        <p:nvPicPr>
          <p:cNvPr id="187" name="Google Shape;1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63" y="819400"/>
            <a:ext cx="817377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Cypress can run your tests with:</a:t>
            </a:r>
            <a:endParaRPr/>
          </a:p>
        </p:txBody>
      </p:sp>
      <p:pic>
        <p:nvPicPr>
          <p:cNvPr id="193" name="Google Shape;1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1264575"/>
            <a:ext cx="83343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"/>
          <p:cNvSpPr txBox="1"/>
          <p:nvPr>
            <p:ph type="title"/>
          </p:nvPr>
        </p:nvSpPr>
        <p:spPr>
          <a:xfrm>
            <a:off x="98250" y="16350"/>
            <a:ext cx="898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are going to </a:t>
            </a:r>
            <a:r>
              <a:rPr lang="en"/>
              <a:t>test a web app: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http://store.angulartraining.com</a:t>
            </a:r>
            <a:endParaRPr/>
          </a:p>
        </p:txBody>
      </p:sp>
      <p:sp>
        <p:nvSpPr>
          <p:cNvPr id="199" name="Google Shape;199;p51"/>
          <p:cNvSpPr txBox="1"/>
          <p:nvPr>
            <p:ph idx="4294967295" type="body"/>
          </p:nvPr>
        </p:nvSpPr>
        <p:spPr>
          <a:xfrm>
            <a:off x="457200" y="891300"/>
            <a:ext cx="82296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200" name="Google Shape;2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900" y="891300"/>
            <a:ext cx="6131917" cy="420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200"/>
              <a:t>Let’s write a basic test with Cypress</a:t>
            </a:r>
            <a:endParaRPr/>
          </a:p>
        </p:txBody>
      </p:sp>
      <p:sp>
        <p:nvSpPr>
          <p:cNvPr id="206" name="Google Shape;206;p52"/>
          <p:cNvSpPr txBox="1"/>
          <p:nvPr>
            <p:ph idx="4294967295" type="body"/>
          </p:nvPr>
        </p:nvSpPr>
        <p:spPr>
          <a:xfrm>
            <a:off x="208750" y="888475"/>
            <a:ext cx="8856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434343"/>
                </a:solidFill>
              </a:rPr>
              <a:t>Cypress is based on </a:t>
            </a:r>
            <a:r>
              <a:rPr b="1" lang="en" sz="2000">
                <a:solidFill>
                  <a:srgbClr val="434343"/>
                </a:solidFill>
              </a:rPr>
              <a:t>Mocha </a:t>
            </a:r>
            <a:r>
              <a:rPr lang="en" sz="2000">
                <a:solidFill>
                  <a:srgbClr val="434343"/>
                </a:solidFill>
              </a:rPr>
              <a:t>and </a:t>
            </a:r>
            <a:r>
              <a:rPr b="1" lang="en" sz="2000">
                <a:solidFill>
                  <a:srgbClr val="434343"/>
                </a:solidFill>
              </a:rPr>
              <a:t>Chai</a:t>
            </a:r>
            <a:r>
              <a:rPr lang="en" sz="2000">
                <a:solidFill>
                  <a:srgbClr val="434343"/>
                </a:solidFill>
              </a:rPr>
              <a:t>, two popular JS libraries for testing</a:t>
            </a:r>
            <a:endParaRPr sz="2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A “describe” function is a suite of tests</a:t>
            </a:r>
            <a:endParaRPr b="1" i="1" sz="2000">
              <a:solidFill>
                <a:srgbClr val="660E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'License plate store home page'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A “it” function is an individual test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'displays the right main title'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() =&gt;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Let’s visit the app - actual test goes here</a:t>
            </a:r>
            <a:endParaRPr i="1" sz="20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7A7A43"/>
                </a:solidFill>
                <a:latin typeface="Consolas"/>
                <a:ea typeface="Consolas"/>
                <a:cs typeface="Consolas"/>
                <a:sym typeface="Consolas"/>
              </a:rPr>
              <a:t>visit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'http://store.angulartraining.com'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