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D92"/>
    <a:srgbClr val="3DAD92"/>
    <a:srgbClr val="D8F0D3"/>
    <a:srgbClr val="62BBA6"/>
    <a:srgbClr val="A6C875"/>
    <a:srgbClr val="9DC100"/>
    <a:srgbClr val="DFEEE0"/>
    <a:srgbClr val="F0F2E4"/>
    <a:srgbClr val="E3F2E4"/>
    <a:srgbClr val="96A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88" y="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2-4143-8740-8E8CBF8DE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22-4143-8740-8E8CBF8DE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22-4143-8740-8E8CBF8DE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983152576"/>
        <c:axId val="574392000"/>
      </c:barChart>
      <c:catAx>
        <c:axId val="198315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92000"/>
        <c:crosses val="autoZero"/>
        <c:auto val="1"/>
        <c:lblAlgn val="ctr"/>
        <c:lblOffset val="100"/>
        <c:noMultiLvlLbl val="0"/>
      </c:catAx>
      <c:valAx>
        <c:axId val="5743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15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Part 1 Total</cx:pt>
          <cx:pt idx="5">Category 6</cx:pt>
          <cx:pt idx="6">Category 7</cx:pt>
          <cx:pt idx="7">Part 2 Total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0182A539-7A54-41F0-A12E-9F2B53BB5BAA}">
          <cx:tx>
            <cx:txData>
              <cx:f>Sheet1!$B$1</cx:f>
              <cx:v>Series1</cx:v>
            </cx:txData>
          </cx:tx>
          <cx:dataLabels pos="ctr"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 max="30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0.07862</cdr:x>
      <cdr:y>0.07874</cdr:y>
    </cdr:from>
    <cdr:to>
      <cdr:x>0.7393</cdr:x>
      <cdr:y>0.23468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10CC7E8-E912-47B7-9BA6-2691B3388836}"/>
            </a:ext>
          </a:extLst>
        </cdr:cNvPr>
        <cdr:cNvSpPr/>
      </cdr:nvSpPr>
      <cdr:spPr>
        <a:xfrm xmlns:a="http://schemas.openxmlformats.org/drawingml/2006/main">
          <a:off x="510346" y="320613"/>
          <a:ext cx="4288665" cy="6350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Probably some callout goes here!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1F07-E5D8-4CFC-BB86-478067A77D70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E14E7-302D-4E5A-A2EC-65C056F7E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9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6806D7-E6F3-4464-AF02-8E34851609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94225" y="296863"/>
            <a:ext cx="7337247" cy="626427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5FE4B-BB41-44F6-8364-38F53D30EBFB}"/>
              </a:ext>
            </a:extLst>
          </p:cNvPr>
          <p:cNvSpPr/>
          <p:nvPr userDrawn="1"/>
        </p:nvSpPr>
        <p:spPr>
          <a:xfrm>
            <a:off x="260527" y="296862"/>
            <a:ext cx="4052427" cy="6264275"/>
          </a:xfrm>
          <a:prstGeom prst="rect">
            <a:avLst/>
          </a:prstGeom>
          <a:solidFill>
            <a:srgbClr val="3FA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FA1F-50D0-4AD0-BF07-D0B2A4CC1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191" y="683491"/>
            <a:ext cx="3347099" cy="2189018"/>
          </a:xfrm>
        </p:spPr>
        <p:txBody>
          <a:bodyPr anchor="b">
            <a:noAutofit/>
          </a:bodyPr>
          <a:lstStyle>
            <a:lvl1pPr algn="l"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687E-877C-4538-9ABD-9189920B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91" y="2917467"/>
            <a:ext cx="3347099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E367-5F67-4FF1-9F8C-AFF1085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74FC-00DB-4887-96A4-185FCFA254D4}" type="datetime1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7369-6F69-43DB-99CD-833E6B55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7575" y="6324117"/>
            <a:ext cx="5016499" cy="123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8547-3770-4356-9C6B-C997745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7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97A149-8749-4878-A30A-0A55462A68F5}"/>
              </a:ext>
            </a:extLst>
          </p:cNvPr>
          <p:cNvSpPr/>
          <p:nvPr userDrawn="1"/>
        </p:nvSpPr>
        <p:spPr>
          <a:xfrm>
            <a:off x="4603467" y="296864"/>
            <a:ext cx="7337708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95633-150C-467F-BCE4-B328CE24C0AC}"/>
              </a:ext>
            </a:extLst>
          </p:cNvPr>
          <p:cNvSpPr/>
          <p:nvPr userDrawn="1"/>
        </p:nvSpPr>
        <p:spPr>
          <a:xfrm>
            <a:off x="260527" y="296862"/>
            <a:ext cx="4052427" cy="62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4E9A9-FB27-4C68-BC58-9024EA490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27906"/>
            <a:ext cx="3177892" cy="4957258"/>
          </a:xfrm>
        </p:spPr>
        <p:txBody>
          <a:bodyPr anchor="t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Ideally, background of title is picture with green overlay!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2A3-D9B9-456A-92CF-2D22ADF1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27906"/>
            <a:ext cx="6172200" cy="49572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9501-934A-4E52-BE21-6901033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37-C117-4C3E-90E2-B465F8392EEE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A18F-FDBE-488F-BED3-3E614B1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337" y="6324117"/>
            <a:ext cx="5011737" cy="123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AF1B-61A6-43F0-A5EC-1D2D823D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5EA37-E9A9-4596-9976-8E7A05C621A5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465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5196F5-880F-4747-A6AD-7533DAFDE597}"/>
              </a:ext>
            </a:extLst>
          </p:cNvPr>
          <p:cNvSpPr/>
          <p:nvPr userDrawn="1"/>
        </p:nvSpPr>
        <p:spPr>
          <a:xfrm>
            <a:off x="263524" y="296864"/>
            <a:ext cx="7343775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7906"/>
            <a:ext cx="6491287" cy="729673"/>
          </a:xfrm>
        </p:spPr>
        <p:txBody>
          <a:bodyPr anchor="t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3FDC-6EFA-414F-A1FA-D143CE0EB955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4C88C-104D-4C20-A979-EFF88539EEA3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262-7743-4359-96AE-45CCE3CE8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76048" y="296864"/>
            <a:ext cx="4052427" cy="6254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DD1530-3333-4D2F-A309-EB9EED2C8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006600"/>
            <a:ext cx="6491287" cy="407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CB2241-F496-4B42-AC86-FD5B1616169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1850" y="789044"/>
            <a:ext cx="6491287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7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r Chart with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5196F5-880F-4747-A6AD-7533DAFDE597}"/>
              </a:ext>
            </a:extLst>
          </p:cNvPr>
          <p:cNvSpPr/>
          <p:nvPr userDrawn="1"/>
        </p:nvSpPr>
        <p:spPr>
          <a:xfrm>
            <a:off x="263524" y="296864"/>
            <a:ext cx="8428089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7906"/>
            <a:ext cx="6491287" cy="729673"/>
          </a:xfrm>
        </p:spPr>
        <p:txBody>
          <a:bodyPr anchor="t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945A-7462-410D-B8EA-3C7AA1244D82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262-7743-4359-96AE-45CCE3CE8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982126" y="296864"/>
            <a:ext cx="2946349" cy="6254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DD1530-3333-4D2F-A309-EB9EED2C8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006600"/>
            <a:ext cx="7495645" cy="4072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8D439-EE85-4DF0-A514-31A7BA42687A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E445AE1-9E2A-4A67-9327-C9DFA29B505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1850" y="789044"/>
            <a:ext cx="6491287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7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5196F5-880F-4747-A6AD-7533DAFDE597}"/>
              </a:ext>
            </a:extLst>
          </p:cNvPr>
          <p:cNvSpPr/>
          <p:nvPr userDrawn="1"/>
        </p:nvSpPr>
        <p:spPr>
          <a:xfrm>
            <a:off x="4594977" y="296864"/>
            <a:ext cx="7343775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241" y="1027906"/>
            <a:ext cx="6491287" cy="729673"/>
          </a:xfrm>
        </p:spPr>
        <p:txBody>
          <a:bodyPr anchor="t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462-BDC6-472C-856E-62372B9FE5F8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262-7743-4359-96AE-45CCE3CE8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6326" y="296864"/>
            <a:ext cx="4052427" cy="6254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DD1530-3333-4D2F-A309-EB9EED2C8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241" y="2006600"/>
            <a:ext cx="6491287" cy="407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57E10-981C-4CE2-A226-7A2DC4BB77D4}"/>
              </a:ext>
            </a:extLst>
          </p:cNvPr>
          <p:cNvSpPr/>
          <p:nvPr userDrawn="1"/>
        </p:nvSpPr>
        <p:spPr>
          <a:xfrm>
            <a:off x="4320339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7258F34-54DA-4FD3-83D1-806CC23DC04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171241" y="789044"/>
            <a:ext cx="2151896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71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r Chart with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5196F5-880F-4747-A6AD-7533DAFDE597}"/>
              </a:ext>
            </a:extLst>
          </p:cNvPr>
          <p:cNvSpPr/>
          <p:nvPr userDrawn="1"/>
        </p:nvSpPr>
        <p:spPr>
          <a:xfrm>
            <a:off x="3500120" y="296864"/>
            <a:ext cx="8438633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027906"/>
            <a:ext cx="6502733" cy="729673"/>
          </a:xfrm>
        </p:spPr>
        <p:txBody>
          <a:bodyPr anchor="t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6A5-1F57-4292-8A09-DB6FADBA2757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262-7743-4359-96AE-45CCE3CE8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6326" y="306390"/>
            <a:ext cx="2957165" cy="6254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DD1530-3333-4D2F-A309-EB9EED2C8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9395" y="2006600"/>
            <a:ext cx="7613133" cy="407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4F94B-5848-47AD-BF8B-B3DA6CAB5D55}"/>
              </a:ext>
            </a:extLst>
          </p:cNvPr>
          <p:cNvSpPr/>
          <p:nvPr userDrawn="1"/>
        </p:nvSpPr>
        <p:spPr>
          <a:xfrm>
            <a:off x="3223491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C6F0A57-1AB5-49B5-B8DD-914BCB71195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49395" y="789044"/>
            <a:ext cx="3273742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01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 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0EB45-35B9-47A5-A4AD-7FFDBA92AA26}"/>
              </a:ext>
            </a:extLst>
          </p:cNvPr>
          <p:cNvSpPr/>
          <p:nvPr userDrawn="1"/>
        </p:nvSpPr>
        <p:spPr>
          <a:xfrm>
            <a:off x="263525" y="306390"/>
            <a:ext cx="2957165" cy="6264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196F5-880F-4747-A6AD-7533DAFDE597}"/>
              </a:ext>
            </a:extLst>
          </p:cNvPr>
          <p:cNvSpPr/>
          <p:nvPr userDrawn="1"/>
        </p:nvSpPr>
        <p:spPr>
          <a:xfrm>
            <a:off x="3220690" y="296864"/>
            <a:ext cx="8718063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E7A7-EC76-4068-B6F5-13F1C1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06" y="1027906"/>
            <a:ext cx="2102454" cy="2401093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DC68-D8EC-4C34-A928-C2C3F13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98C-1580-4367-A5B5-88D2373BDD81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5BF-456D-443E-A010-2018C97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179-B72E-4F48-B4B1-BF776AC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DD1530-3333-4D2F-A309-EB9EED2C8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84215" y="1272956"/>
            <a:ext cx="8178313" cy="4806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80F6FCC-586B-4C5D-962F-FDE4ED7A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4214" y="558265"/>
            <a:ext cx="7863235" cy="46964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D12DA-6475-4E2D-8F50-74C052962592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B8FC0-EBE7-4666-96B8-EFA6A5B870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71" y="3438525"/>
            <a:ext cx="2102454" cy="2640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9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D8B7A-E8D4-493F-8F02-424AE0D2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4013-584E-4D77-9EEB-C3E480BF57CA}" type="datetime1">
              <a:rPr lang="en-CA" smtClean="0"/>
              <a:t>2020-12-21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E0AEC-4ACF-4A0A-93BA-1E5111E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B1E6-6B81-4711-80B8-367D77F7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9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6D0E-4A5D-43C8-9E88-33684D78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CFF0-03FE-4202-A7A5-5B1D937B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AE86-AC90-4890-9A33-8178C55B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8F0F-86DA-40D2-BA7D-1671ED534B52}" type="datetime1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F459-3468-451D-998B-F3F33A4B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EED5-71E3-425B-8A00-9ED27B5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77073-5CAB-4181-96BB-54ECE2EFBDF3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rgbClr val="D8F0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50A86-9D29-4B6F-9049-19CD9FAF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491CD-B2E8-418C-8790-1C2AE476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1967-0A24-4628-9BBE-84D656DE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E13B-30DA-4839-B19C-5AD35729DB45}" type="datetime1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4453-E380-454A-8EA0-DC3FE4BA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2557-7AAB-40B9-A898-5C034B1D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66341-5A25-45B9-BD29-24CC5A8C093A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rgbClr val="D8F0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6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17F7E-11E4-48E3-AD8F-5B911638D430}"/>
              </a:ext>
            </a:extLst>
          </p:cNvPr>
          <p:cNvSpPr/>
          <p:nvPr userDrawn="1"/>
        </p:nvSpPr>
        <p:spPr>
          <a:xfrm>
            <a:off x="260527" y="296862"/>
            <a:ext cx="4754235" cy="626427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975-6C0B-46E1-A8DC-65411315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6"/>
            <a:ext cx="3896783" cy="729673"/>
          </a:xfrm>
        </p:spPr>
        <p:txBody>
          <a:bodyPr/>
          <a:lstStyle>
            <a:lvl1pPr>
              <a:tabLst>
                <a:tab pos="14351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946C-38EA-464E-8BF2-5B677B0A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96783" cy="4351338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7FE6-4AC1-4A2F-A1CD-137A57B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231-D87D-4D26-97AC-639006A9367D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904D-B383-4F3D-AF40-53D8F40B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7F03-D83E-495E-96C8-E7D71516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6CF86D-44A7-4AFB-8898-512A09E669EB}"/>
              </a:ext>
            </a:extLst>
          </p:cNvPr>
          <p:cNvSpPr/>
          <p:nvPr userDrawn="1"/>
        </p:nvSpPr>
        <p:spPr>
          <a:xfrm>
            <a:off x="263524" y="306390"/>
            <a:ext cx="11664951" cy="6254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35C38-EC4F-4E33-A86E-3271A04C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7296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FCB-C849-42E0-9DFD-2D2B79F0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2E2-D26E-405B-8D6B-224A9145D758}" type="datetime1">
              <a:rPr lang="en-CA" smtClean="0"/>
              <a:t>2020-12-21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BB8B8-50EF-4699-AE9E-F91FE4B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151-627F-425D-961B-EFB0714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A172-2F00-4075-B89E-F1946C493941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1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cket Transition with 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97A149-8749-4878-A30A-0A55462A68F5}"/>
              </a:ext>
            </a:extLst>
          </p:cNvPr>
          <p:cNvSpPr/>
          <p:nvPr userDrawn="1"/>
        </p:nvSpPr>
        <p:spPr>
          <a:xfrm>
            <a:off x="4603467" y="296864"/>
            <a:ext cx="7337708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95633-150C-467F-BCE4-B328CE24C0AC}"/>
              </a:ext>
            </a:extLst>
          </p:cNvPr>
          <p:cNvSpPr/>
          <p:nvPr userDrawn="1"/>
        </p:nvSpPr>
        <p:spPr>
          <a:xfrm>
            <a:off x="260527" y="296862"/>
            <a:ext cx="4052427" cy="62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4E9A9-FB27-4C68-BC58-9024EA490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27906"/>
            <a:ext cx="3177892" cy="4957258"/>
          </a:xfrm>
        </p:spPr>
        <p:txBody>
          <a:bodyPr anchor="t">
            <a:normAutofit/>
          </a:bodyPr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items go here</a:t>
            </a:r>
            <a:br>
              <a:rPr lang="en-US" dirty="0"/>
            </a:br>
            <a:r>
              <a:rPr lang="en-US" dirty="0"/>
              <a:t>Bold </a:t>
            </a:r>
            <a:r>
              <a:rPr lang="en-US" b="1" dirty="0"/>
              <a:t>current section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2A3-D9B9-456A-92CF-2D22ADF1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27906"/>
            <a:ext cx="6172200" cy="49572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9501-934A-4E52-BE21-6901033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559F-59CF-45F1-B798-5A20C092E6B6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A18F-FDBE-488F-BED3-3E614B1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337" y="6324117"/>
            <a:ext cx="5011737" cy="123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AF1B-61A6-43F0-A5EC-1D2D823D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30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cket Transi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395633-150C-467F-BCE4-B328CE24C0AC}"/>
              </a:ext>
            </a:extLst>
          </p:cNvPr>
          <p:cNvSpPr/>
          <p:nvPr userDrawn="1"/>
        </p:nvSpPr>
        <p:spPr>
          <a:xfrm>
            <a:off x="260527" y="296862"/>
            <a:ext cx="4052427" cy="62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4E9A9-FB27-4C68-BC58-9024EA490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27906"/>
            <a:ext cx="3177892" cy="4957258"/>
          </a:xfrm>
        </p:spPr>
        <p:txBody>
          <a:bodyPr anchor="t">
            <a:normAutofit/>
          </a:bodyPr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items go here</a:t>
            </a:r>
            <a:br>
              <a:rPr lang="en-US" dirty="0"/>
            </a:br>
            <a:r>
              <a:rPr lang="en-US" dirty="0"/>
              <a:t>Bold </a:t>
            </a:r>
            <a:r>
              <a:rPr lang="en-US" b="1" dirty="0"/>
              <a:t>current section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9501-934A-4E52-BE21-6901033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00ED-5DBC-44FD-A486-6AC0F2B69E62}" type="datetime1">
              <a:rPr lang="en-CA" smtClean="0"/>
              <a:t>2020-12-21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A18F-FDBE-488F-BED3-3E614B1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337" y="6324117"/>
            <a:ext cx="5011737" cy="123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AF1B-61A6-43F0-A5EC-1D2D823D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66E051-DBEE-4423-8C39-B3495CB375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96941" y="296863"/>
            <a:ext cx="7331075" cy="6264275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5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3FF-D6FC-493B-B2BC-3F40805D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2F09-A50E-4CAF-9996-3E731B85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EFB9-6649-4FFD-A540-4C1BB6B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8B7-64AB-4775-A55E-3B0A6EAF5AD3}" type="datetime1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F2E-8D89-4334-8580-D43C6848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6AF9-2ABE-4B80-924F-798B3583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10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0EF9C5-75A0-4446-B4A5-B7C2DEE743E5}"/>
              </a:ext>
            </a:extLst>
          </p:cNvPr>
          <p:cNvSpPr/>
          <p:nvPr userDrawn="1"/>
        </p:nvSpPr>
        <p:spPr>
          <a:xfrm>
            <a:off x="263524" y="296864"/>
            <a:ext cx="11664951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4363B-36AD-486B-A3D8-F5CCBEB7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5"/>
            <a:ext cx="10515600" cy="7296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BCB9-B65C-4127-B953-3D62D71F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439"/>
            <a:ext cx="10515600" cy="41805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49F0-3EE1-4F6E-9B19-86E31CFF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6863-C4A6-45DC-BC11-61BF8821B494}" type="datetime1">
              <a:rPr lang="en-CA" smtClean="0"/>
              <a:t>2020-12-21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28BE-7D6D-4C58-ADBF-14C7635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B90B-55C9-44CB-9D65-7FC9231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E50A-6D60-43CA-8D77-A90BDE16A9A5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rgbClr val="D8F0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F4A6F22-65D7-486A-B105-C54941E959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789044"/>
            <a:ext cx="10515600" cy="192179"/>
          </a:xfrm>
        </p:spPr>
        <p:txBody>
          <a:bodyPr anchor="ctr">
            <a:noAutofit/>
          </a:bodyPr>
          <a:lstStyle>
            <a:lvl1pPr marL="0" indent="0">
              <a:buNone/>
              <a:defRPr sz="1000" b="0" spc="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56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4281A0-FF96-43B1-BC39-BDFCB7A04291}"/>
              </a:ext>
            </a:extLst>
          </p:cNvPr>
          <p:cNvSpPr/>
          <p:nvPr userDrawn="1"/>
        </p:nvSpPr>
        <p:spPr>
          <a:xfrm>
            <a:off x="263524" y="192480"/>
            <a:ext cx="11664951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39391-C10F-4444-95EA-EBE3BEA6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7905"/>
            <a:ext cx="10515600" cy="7296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2A8B-506A-4325-96E1-ED9BF91B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5401"/>
            <a:ext cx="5157787" cy="72967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87DC6-F279-4849-BEF9-86C10D8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A8180-71B2-432A-8EEC-647B7831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5401"/>
            <a:ext cx="5183188" cy="72967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E54BF-1C3D-499D-BF35-5C857DC3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CEB3B-5E31-4084-8C14-C5F239F9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9521-4C06-4C00-8B87-4DC7A4B2599D}" type="datetime1">
              <a:rPr lang="en-CA" smtClean="0"/>
              <a:t>2020-12-21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F94A-EB1E-44CA-8B74-690D4329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6A4C-19B7-40F6-AFD6-9E395AB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AC025D-DDAA-436C-BAA1-02C385ABA753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8EC2F0-C63C-4264-903F-BEFCD663D36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789044"/>
            <a:ext cx="6483349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6CF86D-44A7-4AFB-8898-512A09E669EB}"/>
              </a:ext>
            </a:extLst>
          </p:cNvPr>
          <p:cNvSpPr/>
          <p:nvPr userDrawn="1"/>
        </p:nvSpPr>
        <p:spPr>
          <a:xfrm>
            <a:off x="263524" y="306390"/>
            <a:ext cx="11664951" cy="6254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35C38-EC4F-4E33-A86E-3271A04C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7296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FCB-C849-42E0-9DFD-2D2B79F0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12BB-C6B2-4F8C-9E44-256C06F51C20}" type="datetime1">
              <a:rPr lang="en-CA" smtClean="0"/>
              <a:t>2020-12-21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BB8B8-50EF-4699-AE9E-F91FE4B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151-627F-425D-961B-EFB0714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F0E6-CCD9-4315-99DB-C5BD57829A1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A172-2F00-4075-B89E-F1946C493941}"/>
              </a:ext>
            </a:extLst>
          </p:cNvPr>
          <p:cNvSpPr/>
          <p:nvPr userDrawn="1"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5E6300-0EF2-4116-BAF6-F0418EAE496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8200" y="789044"/>
            <a:ext cx="6484937" cy="19217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000" b="0" kern="1200" spc="5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55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3CFB-39A1-4979-A4BE-259EBA97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DE31-6700-41AB-AFA2-7D854DC7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2365-9148-4624-8166-BE4FF85A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4075" y="6324118"/>
            <a:ext cx="1609725" cy="12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C53F-9A89-4B19-8F13-04A20C35903E}" type="datetime1">
              <a:rPr lang="en-CA" smtClean="0"/>
              <a:t>2020-12-21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0BD-2913-4E57-B146-9CEFADCE1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288" y="6324117"/>
            <a:ext cx="9348787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i="0" u="none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6FEE-C2FB-44B0-A376-C92BDFD29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24118"/>
            <a:ext cx="442912" cy="12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F0E6-CCD9-4315-99DB-C5BD57829A1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53" r:id="rId8"/>
    <p:sldLayoutId id="2147483654" r:id="rId9"/>
    <p:sldLayoutId id="2147483656" r:id="rId10"/>
    <p:sldLayoutId id="2147483657" r:id="rId11"/>
    <p:sldLayoutId id="2147483661" r:id="rId12"/>
    <p:sldLayoutId id="2147483660" r:id="rId13"/>
    <p:sldLayoutId id="2147483662" r:id="rId14"/>
    <p:sldLayoutId id="2147483663" r:id="rId15"/>
    <p:sldLayoutId id="2147483655" r:id="rId16"/>
    <p:sldLayoutId id="2147483658" r:id="rId17"/>
    <p:sldLayoutId id="2147483659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166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ford.com/content/dam/fordmedia/North%20America/US/2020/09/17/Boston-Consulting-Group-Repor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ar parked in a field&#10;&#10;Description automatically generated">
            <a:extLst>
              <a:ext uri="{FF2B5EF4-FFF2-40B4-BE49-F238E27FC236}">
                <a16:creationId xmlns:a16="http://schemas.microsoft.com/office/drawing/2014/main" id="{B26E16D1-A275-42D6-AEC6-70BD19F45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r="618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D2E8D4-867E-41E2-A6FD-5D89A51E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Economic Impact of </a:t>
            </a:r>
            <a:br>
              <a:rPr lang="en-CA" dirty="0"/>
            </a:br>
            <a:r>
              <a:rPr lang="en-CA" dirty="0"/>
              <a:t>Ford and the </a:t>
            </a:r>
            <a:br>
              <a:rPr lang="en-CA" dirty="0"/>
            </a:br>
            <a:r>
              <a:rPr lang="en-CA" dirty="0"/>
              <a:t>F-Series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A4C72-3D6E-407F-9165-6AAF5F734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September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AE3F4-49BE-4757-BDFC-0614BFC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2D7D7-F837-4407-BF8D-CD25DE531AC7}"/>
              </a:ext>
            </a:extLst>
          </p:cNvPr>
          <p:cNvSpPr/>
          <p:nvPr/>
        </p:nvSpPr>
        <p:spPr>
          <a:xfrm>
            <a:off x="613191" y="3746500"/>
            <a:ext cx="3347099" cy="2577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Note: I am recreating </a:t>
            </a:r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CA" dirty="0">
                <a:solidFill>
                  <a:schemeClr val="bg1"/>
                </a:solidFill>
              </a:rPr>
              <a:t> deck to practice my deck making skills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ETA: 5ish hours (incl. dinner)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AA178-4D6C-4806-B6DE-70945F4A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477" y="5402262"/>
            <a:ext cx="2175723" cy="7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view of a mountain&#10;&#10;Description automatically generated">
            <a:extLst>
              <a:ext uri="{FF2B5EF4-FFF2-40B4-BE49-F238E27FC236}">
                <a16:creationId xmlns:a16="http://schemas.microsoft.com/office/drawing/2014/main" id="{4C8D94A3-C0AE-4C70-A60F-52D96DCE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"/>
          <a:stretch/>
        </p:blipFill>
        <p:spPr>
          <a:xfrm>
            <a:off x="263525" y="296861"/>
            <a:ext cx="11664951" cy="626427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360AE9A-3ECA-4571-8D57-96A11F77D177}"/>
              </a:ext>
            </a:extLst>
          </p:cNvPr>
          <p:cNvSpPr/>
          <p:nvPr/>
        </p:nvSpPr>
        <p:spPr>
          <a:xfrm>
            <a:off x="263525" y="296862"/>
            <a:ext cx="4736492" cy="6264276"/>
          </a:xfrm>
          <a:prstGeom prst="rect">
            <a:avLst/>
          </a:prstGeom>
          <a:solidFill>
            <a:srgbClr val="3FAD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E367B1D-7B03-4569-98DF-C151A16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Context for document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077F895-9A52-4823-BB98-3C972016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2046505"/>
            <a:ext cx="3896783" cy="1382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The importance of the F-Series and Ford to the US economy through the lenses of employment, GDP, and manufacturing impact … were investigated</a:t>
            </a:r>
            <a:endParaRPr lang="en-CA" sz="1600" b="1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BD5FB-8C66-44D9-A46B-998898F1FAA7}"/>
              </a:ext>
            </a:extLst>
          </p:cNvPr>
          <p:cNvSpPr/>
          <p:nvPr/>
        </p:nvSpPr>
        <p:spPr>
          <a:xfrm>
            <a:off x="0" y="1027906"/>
            <a:ext cx="549275" cy="729673"/>
          </a:xfrm>
          <a:prstGeom prst="rect">
            <a:avLst/>
          </a:prstGeom>
          <a:solidFill>
            <a:schemeClr val="accent5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5E3E9447-E2F0-4FDF-9C94-06264A3D5146}"/>
              </a:ext>
            </a:extLst>
          </p:cNvPr>
          <p:cNvSpPr txBox="1">
            <a:spLocks/>
          </p:cNvSpPr>
          <p:nvPr/>
        </p:nvSpPr>
        <p:spPr>
          <a:xfrm>
            <a:off x="838196" y="3819526"/>
            <a:ext cx="3896783" cy="50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BCG evaluated the impact of the </a:t>
            </a:r>
            <a:br>
              <a:rPr lang="en-CA" sz="1600" dirty="0"/>
            </a:br>
            <a:r>
              <a:rPr lang="en-CA" sz="1600" dirty="0"/>
              <a:t>F-Series and Ford across 4 dimensions:</a:t>
            </a:r>
          </a:p>
          <a:p>
            <a:pPr marL="0" indent="0">
              <a:buNone/>
            </a:pPr>
            <a:endParaRPr lang="en-CA" sz="1600" b="1" dirty="0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61BC5C8-9D21-4BB7-9AD8-97B83EE88F95}"/>
              </a:ext>
            </a:extLst>
          </p:cNvPr>
          <p:cNvSpPr txBox="1">
            <a:spLocks/>
          </p:cNvSpPr>
          <p:nvPr/>
        </p:nvSpPr>
        <p:spPr>
          <a:xfrm>
            <a:off x="838196" y="4425158"/>
            <a:ext cx="3896782" cy="187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CA" sz="1400" dirty="0"/>
              <a:t>Employment impact</a:t>
            </a:r>
          </a:p>
          <a:p>
            <a:pPr marL="342900" indent="-342900">
              <a:buAutoNum type="arabicPeriod"/>
            </a:pPr>
            <a:r>
              <a:rPr lang="en-CA" sz="1400" dirty="0"/>
              <a:t>Economic impact </a:t>
            </a:r>
          </a:p>
          <a:p>
            <a:pPr marL="342900" indent="-342900">
              <a:buAutoNum type="arabicPeriod"/>
            </a:pPr>
            <a:r>
              <a:rPr lang="en-CA" sz="1400" dirty="0"/>
              <a:t>Current and historical US presence </a:t>
            </a:r>
          </a:p>
          <a:p>
            <a:pPr marL="342900" indent="-342900">
              <a:buAutoNum type="arabicPeriod"/>
            </a:pPr>
            <a:r>
              <a:rPr lang="en-CA" sz="1400" dirty="0"/>
              <a:t>Product usage</a:t>
            </a:r>
            <a:endParaRPr lang="en-CA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470208-AA38-4515-A74D-9DC6A4CB71BF}"/>
              </a:ext>
            </a:extLst>
          </p:cNvPr>
          <p:cNvSpPr/>
          <p:nvPr/>
        </p:nvSpPr>
        <p:spPr>
          <a:xfrm>
            <a:off x="838197" y="1754405"/>
            <a:ext cx="3896782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of the study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3427D-637B-4732-890B-67AA4F48573B}"/>
              </a:ext>
            </a:extLst>
          </p:cNvPr>
          <p:cNvSpPr/>
          <p:nvPr/>
        </p:nvSpPr>
        <p:spPr>
          <a:xfrm>
            <a:off x="838196" y="3527426"/>
            <a:ext cx="3896782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EB7DF7D5-518F-4506-A056-F3A5F30B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9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01ECA-0751-4FCB-A8A3-03C5DC3E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Employment impact</a:t>
            </a:r>
            <a:br>
              <a:rPr lang="en-CA" dirty="0"/>
            </a:br>
            <a:br>
              <a:rPr lang="en-CA" dirty="0"/>
            </a:br>
            <a:r>
              <a:rPr lang="en-CA" b="0" dirty="0"/>
              <a:t>GDP impact</a:t>
            </a:r>
            <a:br>
              <a:rPr lang="en-CA" b="0" dirty="0"/>
            </a:br>
            <a:br>
              <a:rPr lang="en-CA" b="0" dirty="0"/>
            </a:br>
            <a:r>
              <a:rPr lang="en-CA" b="0" dirty="0"/>
              <a:t>Manufacturing impact</a:t>
            </a:r>
            <a:br>
              <a:rPr lang="en-CA" b="0" dirty="0"/>
            </a:br>
            <a:br>
              <a:rPr lang="en-CA" b="0" dirty="0"/>
            </a:br>
            <a:r>
              <a:rPr lang="en-CA" b="0" dirty="0"/>
              <a:t>Usage impact</a:t>
            </a:r>
          </a:p>
        </p:txBody>
      </p:sp>
      <p:pic>
        <p:nvPicPr>
          <p:cNvPr id="7" name="Picture Placeholder 6" descr="A picture containing person, person, person, dog&#10;&#10;Description automatically generated">
            <a:extLst>
              <a:ext uri="{FF2B5EF4-FFF2-40B4-BE49-F238E27FC236}">
                <a16:creationId xmlns:a16="http://schemas.microsoft.com/office/drawing/2014/main" id="{340DD1A6-258D-461A-896D-FB5DF917FF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9" r="5277"/>
          <a:stretch/>
        </p:blipFill>
        <p:spPr>
          <a:xfrm>
            <a:off x="4596941" y="296863"/>
            <a:ext cx="7331075" cy="6264275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819D-6203-4C7D-B20C-2727884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6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588996-7581-4628-8E98-F9BEC62B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The F-Series supports nearly half a million American jobs</a:t>
            </a:r>
          </a:p>
        </p:txBody>
      </p:sp>
      <p:pic>
        <p:nvPicPr>
          <p:cNvPr id="16" name="Picture Placeholder 15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03C6510B-7594-4469-8908-9B640FA62D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8" r="11297" b="9778"/>
          <a:stretch/>
        </p:blipFill>
        <p:spPr>
          <a:xfrm>
            <a:off x="7876048" y="296864"/>
            <a:ext cx="4052427" cy="6254748"/>
          </a:xfr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5ED768D-1E36-4481-A2C4-88D3F38D758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46332688"/>
              </p:ext>
            </p:extLst>
          </p:nvPr>
        </p:nvGraphicFramePr>
        <p:xfrm>
          <a:off x="839788" y="2237282"/>
          <a:ext cx="6491287" cy="384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532FE0-BAA9-4E93-8354-8F611F408A1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/>
              <a:t>F-SERIES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421F040-4C6B-48F7-B36E-0C273EB9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6262562"/>
            <a:ext cx="9348787" cy="246221"/>
          </a:xfrm>
        </p:spPr>
        <p:txBody>
          <a:bodyPr/>
          <a:lstStyle/>
          <a:p>
            <a:r>
              <a:rPr lang="en-CA" dirty="0"/>
              <a:t>Sources: A lot of sources go here</a:t>
            </a:r>
            <a:br>
              <a:rPr lang="en-CA" dirty="0"/>
            </a:br>
            <a:r>
              <a:rPr lang="en-CA" dirty="0"/>
              <a:t>Maybe some assumptions! State them here!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BBADB-E53C-4D96-AC99-17ACF45CA4BA}"/>
              </a:ext>
            </a:extLst>
          </p:cNvPr>
          <p:cNvSpPr/>
          <p:nvPr/>
        </p:nvSpPr>
        <p:spPr>
          <a:xfrm>
            <a:off x="831850" y="1991061"/>
            <a:ext cx="64992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Illustrative:</a:t>
            </a:r>
            <a:r>
              <a: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Chart title</a:t>
            </a:r>
          </a:p>
        </p:txBody>
      </p:sp>
    </p:spTree>
    <p:extLst>
      <p:ext uri="{BB962C8B-B14F-4D97-AF65-F5344CB8AC3E}">
        <p14:creationId xmlns:p14="http://schemas.microsoft.com/office/powerpoint/2010/main" val="368443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3CB743-AFBD-4B53-A271-71157614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Ford USA contributes ~$100 billion to US GDP through production and multiplier effects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0627B386-1E01-4AAD-9334-9998E48F1A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2442716"/>
                  </p:ext>
                </p:extLst>
              </p:nvPr>
            </p:nvGraphicFramePr>
            <p:xfrm>
              <a:off x="838200" y="2237283"/>
              <a:ext cx="10515600" cy="39396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0627B386-1E01-4AAD-9334-9998E48F1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237283"/>
                <a:ext cx="10515600" cy="3939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DB095-71BC-4134-8346-65DB228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88" y="6262562"/>
            <a:ext cx="9348787" cy="246221"/>
          </a:xfrm>
        </p:spPr>
        <p:txBody>
          <a:bodyPr/>
          <a:lstStyle/>
          <a:p>
            <a:r>
              <a:rPr lang="en-CA" dirty="0"/>
              <a:t>Sources: Probably a lot</a:t>
            </a:r>
          </a:p>
          <a:p>
            <a:r>
              <a:rPr lang="en-CA" dirty="0"/>
              <a:t>Assumptions! Yeah a lot of those too!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C04B7-045E-4D32-8FFF-A70F8DAA7E1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CA" dirty="0"/>
              <a:t>FORD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364C9-B018-4C34-8D41-B50FFA2F2F3D}"/>
              </a:ext>
            </a:extLst>
          </p:cNvPr>
          <p:cNvSpPr/>
          <p:nvPr/>
        </p:nvSpPr>
        <p:spPr>
          <a:xfrm>
            <a:off x="831850" y="1991061"/>
            <a:ext cx="64992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Illustrative: </a:t>
            </a:r>
            <a:r>
              <a: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love waterfall charts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E66CA5-B19E-4F4A-AADB-DDB6FE026B39}"/>
              </a:ext>
            </a:extLst>
          </p:cNvPr>
          <p:cNvCxnSpPr>
            <a:cxnSpLocks/>
          </p:cNvCxnSpPr>
          <p:nvPr/>
        </p:nvCxnSpPr>
        <p:spPr>
          <a:xfrm>
            <a:off x="6388100" y="2933700"/>
            <a:ext cx="1130300" cy="0"/>
          </a:xfrm>
          <a:prstGeom prst="straightConnector1">
            <a:avLst/>
          </a:prstGeom>
          <a:ln w="3175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C3C98D-33E5-492F-98DE-1DBA9A0A704B}"/>
              </a:ext>
            </a:extLst>
          </p:cNvPr>
          <p:cNvCxnSpPr>
            <a:cxnSpLocks/>
          </p:cNvCxnSpPr>
          <p:nvPr/>
        </p:nvCxnSpPr>
        <p:spPr>
          <a:xfrm>
            <a:off x="8991600" y="2933700"/>
            <a:ext cx="1130300" cy="0"/>
          </a:xfrm>
          <a:prstGeom prst="straightConnector1">
            <a:avLst/>
          </a:prstGeom>
          <a:ln w="31750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77CF2-F441-4F4B-8629-1A2128B54FC1}"/>
              </a:ext>
            </a:extLst>
          </p:cNvPr>
          <p:cNvSpPr/>
          <p:nvPr/>
        </p:nvSpPr>
        <p:spPr>
          <a:xfrm>
            <a:off x="7518401" y="2810589"/>
            <a:ext cx="147319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sales and re-spending (42B)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61AFD-A8CD-4179-A60A-CF87DED19DC4}"/>
              </a:ext>
            </a:extLst>
          </p:cNvPr>
          <p:cNvSpPr/>
          <p:nvPr/>
        </p:nvSpPr>
        <p:spPr>
          <a:xfrm>
            <a:off x="7518401" y="2494003"/>
            <a:ext cx="147319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Multiplier Effect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209B75-1351-4C99-8621-E2D8A2D09D3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422400" y="3429000"/>
            <a:ext cx="1130301" cy="0"/>
          </a:xfrm>
          <a:prstGeom prst="straightConnector1">
            <a:avLst/>
          </a:prstGeom>
          <a:ln w="3175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635A1C-5BA6-45B3-A3EE-0F23D6131DC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245100" y="3429000"/>
            <a:ext cx="846521" cy="0"/>
          </a:xfrm>
          <a:prstGeom prst="straightConnector1">
            <a:avLst/>
          </a:prstGeom>
          <a:ln w="31750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7E7B75-3D59-43AD-8523-D55B14AAEB5F}"/>
              </a:ext>
            </a:extLst>
          </p:cNvPr>
          <p:cNvSpPr/>
          <p:nvPr/>
        </p:nvSpPr>
        <p:spPr>
          <a:xfrm>
            <a:off x="2552701" y="3305889"/>
            <a:ext cx="269239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Manufacturing and sales </a:t>
            </a:r>
            <a:br>
              <a:rPr lang="en-CA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($58 billion)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53192-9805-40FD-A162-EB35336E1920}"/>
              </a:ext>
            </a:extLst>
          </p:cNvPr>
          <p:cNvSpPr/>
          <p:nvPr/>
        </p:nvSpPr>
        <p:spPr>
          <a:xfrm>
            <a:off x="2552701" y="2989303"/>
            <a:ext cx="269239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GDP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2404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 Theme">
  <a:themeElements>
    <a:clrScheme name="BCGFord">
      <a:dk1>
        <a:srgbClr val="555657"/>
      </a:dk1>
      <a:lt1>
        <a:srgbClr val="FFFFFF"/>
      </a:lt1>
      <a:dk2>
        <a:srgbClr val="555657"/>
      </a:dk2>
      <a:lt2>
        <a:srgbClr val="FFFFFF"/>
      </a:lt2>
      <a:accent1>
        <a:srgbClr val="3FAD92"/>
      </a:accent1>
      <a:accent2>
        <a:srgbClr val="3FAD92"/>
      </a:accent2>
      <a:accent3>
        <a:srgbClr val="29BA74"/>
      </a:accent3>
      <a:accent4>
        <a:srgbClr val="62BBA6"/>
      </a:accent4>
      <a:accent5>
        <a:srgbClr val="DBF0DD"/>
      </a:accent5>
      <a:accent6>
        <a:srgbClr val="E3F3DD"/>
      </a:accent6>
      <a:hlink>
        <a:srgbClr val="3FAD92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The Economic Impact of  Ford and the  F-Series</vt:lpstr>
      <vt:lpstr>Context for document</vt:lpstr>
      <vt:lpstr>Employment impact  GDP impact  Manufacturing impact  Usage impact</vt:lpstr>
      <vt:lpstr>The F-Series supports nearly half a million American jobs</vt:lpstr>
      <vt:lpstr>Ford USA contributes ~$100 billion to US GDP through production and multiplier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</dc:creator>
  <cp:lastModifiedBy>Mitch</cp:lastModifiedBy>
  <cp:revision>26</cp:revision>
  <dcterms:created xsi:type="dcterms:W3CDTF">2020-12-21T21:46:05Z</dcterms:created>
  <dcterms:modified xsi:type="dcterms:W3CDTF">2020-12-22T02:53:43Z</dcterms:modified>
</cp:coreProperties>
</file>