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0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73" r:id="rId13"/>
    <p:sldId id="274" r:id="rId14"/>
    <p:sldId id="272" r:id="rId15"/>
    <p:sldId id="269" r:id="rId16"/>
    <p:sldId id="275" r:id="rId17"/>
    <p:sldId id="258" r:id="rId18"/>
    <p:sldId id="276" r:id="rId19"/>
    <p:sldId id="267" r:id="rId20"/>
    <p:sldId id="26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60hZLwIV789wFdy/DMmtTNuBX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5"/>
    <p:restoredTop sz="94725"/>
  </p:normalViewPr>
  <p:slideViewPr>
    <p:cSldViewPr snapToGrid="0" snapToObjects="1">
      <p:cViewPr varScale="1">
        <p:scale>
          <a:sx n="84" d="100"/>
          <a:sy n="84" d="100"/>
        </p:scale>
        <p:origin x="192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7817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279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lialang.org/en/v1/manual/style-guide/#Use-naming-conventions-consistent-with-Julia-bas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Programming Bootcamp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 2 – Good coding practices: performance and version 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E120-4132-DC4B-962D-F79FCD31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E06EF-C03C-FA4A-A5C9-3D7E1F523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SzPts val="2800"/>
            </a:pPr>
            <a:r>
              <a:rPr lang="en-US" dirty="0"/>
              <a:t>Running speed</a:t>
            </a:r>
          </a:p>
          <a:p>
            <a:pPr marL="685800" lvl="1" indent="-228600">
              <a:buSzPts val="2800"/>
            </a:pPr>
            <a:r>
              <a:rPr lang="en-US" dirty="0"/>
              <a:t>Choose better language</a:t>
            </a:r>
          </a:p>
          <a:p>
            <a:pPr marL="685800" lvl="1" indent="-228600">
              <a:buSzPts val="2800"/>
            </a:pPr>
            <a:r>
              <a:rPr lang="en-US" b="1" dirty="0"/>
              <a:t>Performance tips</a:t>
            </a:r>
          </a:p>
          <a:p>
            <a:pPr marL="685800" lvl="1" indent="-228600">
              <a:buSzPts val="2800"/>
            </a:pPr>
            <a:r>
              <a:rPr lang="en-US" dirty="0"/>
              <a:t>Optimize your algorithm (rest of the course)</a:t>
            </a:r>
          </a:p>
          <a:p>
            <a:pPr marL="228600" indent="-228600">
              <a:buSzPts val="2800"/>
            </a:pPr>
            <a:r>
              <a:rPr lang="en-US" dirty="0"/>
              <a:t>Development speed: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Good coding practices (e.g., notational conventions)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Proper version control will allow you to easily backtrack and experiment with program features.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8872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Julia performance tips 1</a:t>
            </a:r>
            <a:endParaRPr dirty="0"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https://</a:t>
            </a:r>
            <a:r>
              <a:rPr lang="en-US" dirty="0" err="1"/>
              <a:t>docs.julialang.org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/v1/manual/performance-tips/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Julia compiles functions when run for the first time – JIT (just in time) compilation.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Anything substantial in your program should be housed in a function so that it can be turned into assembly.</a:t>
            </a:r>
          </a:p>
          <a:p>
            <a:pPr marL="228600" indent="-228600">
              <a:buSzPts val="2800"/>
            </a:pPr>
            <a:r>
              <a:rPr lang="en-US" dirty="0"/>
              <a:t>Split up big tasks into several functions.</a:t>
            </a:r>
          </a:p>
          <a:p>
            <a:pPr marL="228600" indent="-228600">
              <a:buSzPts val="2800"/>
            </a:pPr>
            <a:r>
              <a:rPr lang="en-US" dirty="0"/>
              <a:t>Functions explicitly clarify inputs and outputs.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Julia performance tips 2</a:t>
            </a:r>
            <a:endParaRPr dirty="0"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>
              <a:buSzPts val="2800"/>
            </a:pPr>
            <a:r>
              <a:rPr lang="en-US" dirty="0"/>
              <a:t>Avoid global variables.</a:t>
            </a:r>
          </a:p>
          <a:p>
            <a:pPr marL="685800" lvl="1" indent="-228600">
              <a:buSzPts val="2800"/>
            </a:pPr>
            <a:r>
              <a:rPr lang="en-US" dirty="0"/>
              <a:t>A global variable can be changed anytime, anywhere, inside or outside a function.</a:t>
            </a:r>
          </a:p>
          <a:p>
            <a:pPr marL="685800" lvl="1" indent="-228600">
              <a:buSzPts val="2800"/>
            </a:pPr>
            <a:r>
              <a:rPr lang="en-US" dirty="0"/>
              <a:t>Difficult for the compiler to optimize code using global variables!</a:t>
            </a:r>
          </a:p>
          <a:p>
            <a:pPr marL="228600" indent="-228600">
              <a:buSzPts val="2800"/>
            </a:pPr>
            <a:r>
              <a:rPr lang="en-US" dirty="0"/>
              <a:t>Global constants are acceptable.</a:t>
            </a:r>
          </a:p>
          <a:p>
            <a:pPr marL="685800" lvl="1" indent="-228600">
              <a:buSzPts val="2800"/>
            </a:pPr>
            <a:r>
              <a:rPr lang="en-US" dirty="0"/>
              <a:t>E.g., beta = 0.9, etc.</a:t>
            </a:r>
          </a:p>
          <a:p>
            <a:pPr marL="228600" lvl="0" indent="-228600">
              <a:buSzPts val="2800"/>
            </a:pPr>
            <a:r>
              <a:rPr lang="en-US" dirty="0"/>
              <a:t>Type declarations </a:t>
            </a:r>
            <a:r>
              <a:rPr lang="en-US" b="1" dirty="0"/>
              <a:t>can</a:t>
            </a:r>
            <a:r>
              <a:rPr lang="en-US" dirty="0"/>
              <a:t> help complier optimize performance.</a:t>
            </a:r>
          </a:p>
          <a:p>
            <a:pPr marL="685800" lvl="1" indent="-228600">
              <a:buSzPts val="2800"/>
            </a:pPr>
            <a:r>
              <a:rPr lang="en-US" dirty="0"/>
              <a:t>Type declarations make code run faster in many languages.</a:t>
            </a:r>
          </a:p>
          <a:p>
            <a:pPr marL="685800" lvl="1" indent="-228600">
              <a:buSzPts val="2800"/>
            </a:pPr>
            <a:r>
              <a:rPr lang="en-US" dirty="0"/>
              <a:t>Not necessary in Julia because variable types can be inferred by compiler.</a:t>
            </a:r>
          </a:p>
          <a:p>
            <a:pPr marL="685800" lvl="1" indent="-228600">
              <a:buSzPts val="2800"/>
            </a:pPr>
            <a:r>
              <a:rPr lang="en-US" dirty="0"/>
              <a:t>Can help in some cases in Julia.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Use function f(x::Array{Float64,2}) instead of function f(x)</a:t>
            </a:r>
          </a:p>
        </p:txBody>
      </p:sp>
    </p:spTree>
    <p:extLst>
      <p:ext uri="{BB962C8B-B14F-4D97-AF65-F5344CB8AC3E}">
        <p14:creationId xmlns:p14="http://schemas.microsoft.com/office/powerpoint/2010/main" val="409088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Julia performance tips 3</a:t>
            </a:r>
            <a:endParaRPr dirty="0"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buSzPts val="2800"/>
            </a:pPr>
            <a:r>
              <a:rPr lang="en-US" dirty="0"/>
              <a:t>Julia’s profiler also allows you to hunt for bottlenecks.</a:t>
            </a:r>
          </a:p>
          <a:p>
            <a:pPr marL="685800" lvl="1" indent="-228600">
              <a:buSzPts val="2800"/>
            </a:pPr>
            <a:r>
              <a:rPr lang="en-US" dirty="0"/>
              <a:t>@profile</a:t>
            </a:r>
          </a:p>
          <a:p>
            <a:pPr marL="228600" indent="-228600">
              <a:buSzPts val="2800"/>
            </a:pPr>
            <a:r>
              <a:rPr lang="en-US" dirty="0"/>
              <a:t>Julia’s timer tracks running time and memory usage.</a:t>
            </a:r>
          </a:p>
          <a:p>
            <a:pPr marL="685800" lvl="1" indent="-228600">
              <a:buSzPts val="2800"/>
            </a:pPr>
            <a:r>
              <a:rPr lang="en-US" dirty="0"/>
              <a:t>@time</a:t>
            </a:r>
          </a:p>
          <a:p>
            <a:pPr marL="685800" lvl="1" indent="-228600">
              <a:buSzPts val="2800"/>
            </a:pPr>
            <a:r>
              <a:rPr lang="en-US" dirty="0"/>
              <a:t>Do not store unnecessary output!</a:t>
            </a:r>
          </a:p>
        </p:txBody>
      </p:sp>
    </p:spTree>
    <p:extLst>
      <p:ext uri="{BB962C8B-B14F-4D97-AF65-F5344CB8AC3E}">
        <p14:creationId xmlns:p14="http://schemas.microsoft.com/office/powerpoint/2010/main" val="45969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E120-4132-DC4B-962D-F79FCD31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E06EF-C03C-FA4A-A5C9-3D7E1F523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SzPts val="2800"/>
            </a:pPr>
            <a:r>
              <a:rPr lang="en-US" dirty="0"/>
              <a:t>Running speed</a:t>
            </a:r>
          </a:p>
          <a:p>
            <a:pPr marL="685800" lvl="1" indent="-228600">
              <a:buSzPts val="2800"/>
            </a:pPr>
            <a:r>
              <a:rPr lang="en-US" dirty="0"/>
              <a:t>Choose better language</a:t>
            </a:r>
          </a:p>
          <a:p>
            <a:pPr marL="685800" lvl="1" indent="-228600">
              <a:buSzPts val="2800"/>
            </a:pPr>
            <a:r>
              <a:rPr lang="en-US" dirty="0"/>
              <a:t>Performance tips</a:t>
            </a:r>
          </a:p>
          <a:p>
            <a:pPr marL="685800" lvl="1" indent="-228600">
              <a:buSzPts val="2800"/>
            </a:pPr>
            <a:r>
              <a:rPr lang="en-US" b="1" dirty="0"/>
              <a:t>Optimize your algorithm (rest of the course)</a:t>
            </a:r>
          </a:p>
          <a:p>
            <a:pPr marL="228600" indent="-228600">
              <a:buSzPts val="2800"/>
            </a:pPr>
            <a:r>
              <a:rPr lang="en-US" dirty="0"/>
              <a:t>Development speed: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Good coding practices (e.g., notational conventions)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Proper version control will allow you to easily backtrack and experiment with program features.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8064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EC90-EEA3-4F40-9EFF-55FF1D19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your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41DD8-D91C-254A-8B42-87A5199B9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Use analytical solutions if any (e.g., gradient, choice variable).</a:t>
            </a:r>
          </a:p>
          <a:p>
            <a:r>
              <a:rPr lang="en-CN" dirty="0"/>
              <a:t>Drop reduncdant state variables (e.g., if only z = x+y matters, then only create 1 grid for z, instead of 2 for x and y separately).</a:t>
            </a:r>
          </a:p>
          <a:p>
            <a:r>
              <a:rPr lang="en-CN" dirty="0"/>
              <a:t>Reasonable initial guess is important!</a:t>
            </a:r>
          </a:p>
          <a:p>
            <a:r>
              <a:rPr lang="en-CN" dirty="0"/>
              <a:t>Interpolation</a:t>
            </a:r>
          </a:p>
          <a:p>
            <a:r>
              <a:rPr lang="en-CN" dirty="0"/>
              <a:t>Parallelization</a:t>
            </a:r>
          </a:p>
          <a:p>
            <a:r>
              <a:rPr lang="en-CN" dirty="0"/>
              <a:t>Numerical integration</a:t>
            </a:r>
          </a:p>
        </p:txBody>
      </p:sp>
    </p:spTree>
    <p:extLst>
      <p:ext uri="{BB962C8B-B14F-4D97-AF65-F5344CB8AC3E}">
        <p14:creationId xmlns:p14="http://schemas.microsoft.com/office/powerpoint/2010/main" val="231928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E120-4132-DC4B-962D-F79FCD31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E06EF-C03C-FA4A-A5C9-3D7E1F523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SzPts val="2800"/>
            </a:pPr>
            <a:r>
              <a:rPr lang="en-US" dirty="0"/>
              <a:t>Running speed</a:t>
            </a:r>
          </a:p>
          <a:p>
            <a:pPr marL="685800" lvl="1" indent="-228600">
              <a:buSzPts val="2800"/>
            </a:pPr>
            <a:r>
              <a:rPr lang="en-US" dirty="0"/>
              <a:t>Choose better language</a:t>
            </a:r>
          </a:p>
          <a:p>
            <a:pPr marL="685800" lvl="1" indent="-228600">
              <a:buSzPts val="2800"/>
            </a:pPr>
            <a:r>
              <a:rPr lang="en-US" dirty="0"/>
              <a:t>Performance tips</a:t>
            </a:r>
          </a:p>
          <a:p>
            <a:pPr marL="685800" lvl="1" indent="-228600">
              <a:buSzPts val="2800"/>
            </a:pPr>
            <a:r>
              <a:rPr lang="en-US" dirty="0"/>
              <a:t>Optimize your algorithm (rest of the course)</a:t>
            </a:r>
          </a:p>
          <a:p>
            <a:pPr marL="228600" indent="-228600">
              <a:buSzPts val="2800"/>
            </a:pPr>
            <a:r>
              <a:rPr lang="en-US" dirty="0"/>
              <a:t>Development speed: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b="1" dirty="0"/>
              <a:t>Good coding practices (e.g., notational conventions)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Proper version control will allow you to easily backtrack and experiment with program features.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3115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Good coding practices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https://</a:t>
            </a:r>
            <a:r>
              <a:rPr lang="en-US" dirty="0" err="1"/>
              <a:t>docs.julialang.org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/v1/manual/style-guide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Consistent indentation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Show the Atom button!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 naming conventions consistent with Julia base</a:t>
            </a:r>
          </a:p>
          <a:p>
            <a:pPr marL="685800" lvl="1" indent="-228600">
              <a:buSzPts val="2800"/>
            </a:pPr>
            <a:r>
              <a:rPr lang="en-US" dirty="0">
                <a:hlinkClick r:id="rId3"/>
              </a:rPr>
              <a:t>https://docs.julialang.org/en/v1/manual/style-guide/#Use-naming-conventions-consistent-with-Julia-base/</a:t>
            </a:r>
            <a:endParaRPr lang="en-US" dirty="0"/>
          </a:p>
          <a:p>
            <a:pPr marL="685800" lvl="1" indent="-228600">
              <a:buSzPts val="2800"/>
            </a:pPr>
            <a:r>
              <a:rPr lang="en-US" dirty="0"/>
              <a:t>Avoid using names in Julia base (e.g., pi).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E120-4132-DC4B-962D-F79FCD31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E06EF-C03C-FA4A-A5C9-3D7E1F523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SzPts val="2800"/>
            </a:pPr>
            <a:r>
              <a:rPr lang="en-US" dirty="0"/>
              <a:t>Running speed</a:t>
            </a:r>
          </a:p>
          <a:p>
            <a:pPr marL="685800" lvl="1" indent="-228600">
              <a:buSzPts val="2800"/>
            </a:pPr>
            <a:r>
              <a:rPr lang="en-US" dirty="0"/>
              <a:t>Choose better language</a:t>
            </a:r>
          </a:p>
          <a:p>
            <a:pPr marL="685800" lvl="1" indent="-228600">
              <a:buSzPts val="2800"/>
            </a:pPr>
            <a:r>
              <a:rPr lang="en-US" dirty="0"/>
              <a:t>Performance tips</a:t>
            </a:r>
          </a:p>
          <a:p>
            <a:pPr marL="685800" lvl="1" indent="-228600">
              <a:buSzPts val="2800"/>
            </a:pPr>
            <a:r>
              <a:rPr lang="en-US" dirty="0"/>
              <a:t>Optimize your algorithm (rest of the course)</a:t>
            </a:r>
          </a:p>
          <a:p>
            <a:pPr marL="228600" indent="-228600">
              <a:buSzPts val="2800"/>
            </a:pPr>
            <a:r>
              <a:rPr lang="en-US" dirty="0"/>
              <a:t>Development speed: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Good coding practices (e.g., notational conventions)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b="1" dirty="0"/>
              <a:t>Proper version control will allow you to easily backtrack and experiment with program features.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3948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Version control</a:t>
            </a: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9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Economists complain frequently about how hard it is to maintain good version control, especially in collaborative projects.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Computer scientists figured out a good system for version control in 2005.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system is called Git.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Main features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Can be used for any text-based file type.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Never have to have a file name like “draft_v3_final_FINAL” ever again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COMPLETE documentation of changes made (and when)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Easily allows for multiple people to work on the same file simultaneously.</a:t>
            </a: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Drawback: No files &gt; 100Mb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530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doing things properly matters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an extended project, you’ll likely be revisiting and editing the same piece of code over and over.</a:t>
            </a:r>
            <a:endParaRPr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Code speed = running speed + development speed</a:t>
            </a:r>
          </a:p>
          <a:p>
            <a:pPr marL="228600" indent="-228600">
              <a:buSzPts val="2800"/>
            </a:pPr>
            <a:r>
              <a:rPr lang="en-US" dirty="0"/>
              <a:t>Running speed</a:t>
            </a:r>
          </a:p>
          <a:p>
            <a:pPr marL="685800" lvl="1" indent="-228600">
              <a:buSzPts val="2800"/>
            </a:pPr>
            <a:r>
              <a:rPr lang="en-US" dirty="0"/>
              <a:t>Choose better language</a:t>
            </a:r>
          </a:p>
          <a:p>
            <a:pPr marL="685800" lvl="1" indent="-228600">
              <a:buSzPts val="2800"/>
            </a:pPr>
            <a:r>
              <a:rPr lang="en-US" dirty="0"/>
              <a:t>Performance tips</a:t>
            </a:r>
          </a:p>
          <a:p>
            <a:pPr marL="685800" lvl="1" indent="-228600">
              <a:buSzPts val="2800"/>
            </a:pPr>
            <a:r>
              <a:rPr lang="en-US" dirty="0"/>
              <a:t>Optimize your algorithm (rest of the course)</a:t>
            </a:r>
          </a:p>
          <a:p>
            <a:pPr marL="228600" indent="-228600">
              <a:buSzPts val="2800"/>
            </a:pPr>
            <a:r>
              <a:rPr lang="en-US" dirty="0"/>
              <a:t>Development speed: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Good coding practices (e.g., notational conventions)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Proper version control will allow you to easily backtrack and experiment with program features.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Basic Terminology</a:t>
            </a:r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Softwares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Git</a:t>
            </a:r>
            <a:r>
              <a:rPr lang="en-US" dirty="0"/>
              <a:t>: basic software. Can be run entirely locally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 err="1"/>
              <a:t>Github</a:t>
            </a:r>
            <a:r>
              <a:rPr lang="en-US" dirty="0"/>
              <a:t>: Online application that allows Git to update and pull repositories from the cloud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 err="1"/>
              <a:t>Github</a:t>
            </a:r>
            <a:r>
              <a:rPr lang="en-US" b="1" dirty="0"/>
              <a:t> desktop</a:t>
            </a:r>
            <a:r>
              <a:rPr lang="en-US" dirty="0"/>
              <a:t>: GUI application for Git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Commands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Commit</a:t>
            </a:r>
            <a:r>
              <a:rPr lang="en-US" dirty="0"/>
              <a:t>: essentially, an approved change to some code.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Push: </a:t>
            </a:r>
            <a:r>
              <a:rPr lang="en-US" dirty="0"/>
              <a:t>apply code changes to a repository (requires writing privileges)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Pull:</a:t>
            </a:r>
            <a:r>
              <a:rPr lang="en-US" dirty="0"/>
              <a:t> retrieve changes from a repository (allows collaboration across machines)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Pull Request</a:t>
            </a:r>
            <a:r>
              <a:rPr lang="en-US" dirty="0"/>
              <a:t>: Request that somebody else incorporate changes suggested by you.</a:t>
            </a:r>
            <a:endParaRPr b="1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Fork:</a:t>
            </a:r>
            <a:r>
              <a:rPr lang="en-US" dirty="0"/>
              <a:t> Copy somebody else’s repository on </a:t>
            </a:r>
            <a:r>
              <a:rPr lang="en-US" dirty="0" err="1"/>
              <a:t>Github</a:t>
            </a:r>
            <a:r>
              <a:rPr lang="en-US" dirty="0"/>
              <a:t> to your own </a:t>
            </a:r>
            <a:r>
              <a:rPr lang="en-US" dirty="0" err="1"/>
              <a:t>Github</a:t>
            </a:r>
            <a:r>
              <a:rPr lang="en-US" dirty="0"/>
              <a:t> page.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Clone:</a:t>
            </a:r>
            <a:r>
              <a:rPr lang="en-US" dirty="0"/>
              <a:t> Copy somebody else’s repository to your local machine.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/>
              <a:t>Branch</a:t>
            </a:r>
            <a:r>
              <a:rPr lang="en-US" dirty="0"/>
              <a:t>: Create a working copy of repository to make changes that will eventually be merged back into the master code (think: testing out new feature).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E120-4132-DC4B-962D-F79FCD31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E06EF-C03C-FA4A-A5C9-3D7E1F523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SzPts val="2800"/>
            </a:pPr>
            <a:r>
              <a:rPr lang="en-US" dirty="0"/>
              <a:t>Running speed</a:t>
            </a:r>
          </a:p>
          <a:p>
            <a:pPr marL="685800" lvl="1" indent="-228600">
              <a:buSzPts val="2800"/>
            </a:pPr>
            <a:r>
              <a:rPr lang="en-US" b="1" dirty="0"/>
              <a:t>Choose better language</a:t>
            </a:r>
          </a:p>
          <a:p>
            <a:pPr marL="685800" lvl="1" indent="-228600">
              <a:buSzPts val="2800"/>
            </a:pPr>
            <a:r>
              <a:rPr lang="en-US" dirty="0"/>
              <a:t>Performance tips</a:t>
            </a:r>
          </a:p>
          <a:p>
            <a:pPr marL="685800" lvl="1" indent="-228600">
              <a:buSzPts val="2800"/>
            </a:pPr>
            <a:r>
              <a:rPr lang="en-US" dirty="0"/>
              <a:t>Optimize your algorithm (rest of the course)</a:t>
            </a:r>
          </a:p>
          <a:p>
            <a:pPr marL="228600" indent="-228600">
              <a:buSzPts val="2800"/>
            </a:pPr>
            <a:r>
              <a:rPr lang="en-US" dirty="0"/>
              <a:t>Development speed: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Good coding practices (e.g., notational conventions)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Proper version control will allow you to easily backtrack and experiment with program features.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0166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Machine Code</a:t>
            </a:r>
            <a:endParaRPr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Code performance generally depends on how directly it talks to your computer.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At basic level, computers communicate in zeros and ones.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Humans are bad at writing in zeros and ones, so we instead write in symbolic representations of them.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symbolic representation that corresponds most directly to machine code is called </a:t>
            </a:r>
            <a:r>
              <a:rPr lang="en-US" b="1" dirty="0"/>
              <a:t>assembly.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 not write in assembly.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“Hello World” in assembly: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org  0x100        ; .com files always start 256 bytes into the segment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mov</a:t>
            </a:r>
            <a:r>
              <a:rPr lang="en-US" dirty="0"/>
              <a:t>  </a:t>
            </a:r>
            <a:r>
              <a:rPr lang="en-US" b="1" dirty="0"/>
              <a:t>dx,</a:t>
            </a:r>
            <a:r>
              <a:rPr lang="en-US" dirty="0"/>
              <a:t> msg      ; the address of or message in dx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mov</a:t>
            </a:r>
            <a:r>
              <a:rPr lang="en-US" dirty="0"/>
              <a:t>  </a:t>
            </a:r>
            <a:r>
              <a:rPr lang="en-US" b="1" dirty="0"/>
              <a:t>ah,</a:t>
            </a:r>
            <a:r>
              <a:rPr lang="en-US" dirty="0"/>
              <a:t> 9        ; ah=9 - "print string" sub-function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int</a:t>
            </a:r>
            <a:r>
              <a:rPr lang="en-US" dirty="0"/>
              <a:t>  0x21         ; call dos services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mov</a:t>
            </a:r>
            <a:r>
              <a:rPr lang="en-US" dirty="0"/>
              <a:t>  </a:t>
            </a:r>
            <a:r>
              <a:rPr lang="en-US" b="1" dirty="0"/>
              <a:t>ah,</a:t>
            </a:r>
            <a:r>
              <a:rPr lang="en-US" dirty="0"/>
              <a:t> 0x4c     ; "terminate program" sub-function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/>
              <a:t>int</a:t>
            </a:r>
            <a:r>
              <a:rPr lang="en-US" dirty="0"/>
              <a:t>  0x21         ; call dos services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msg  </a:t>
            </a:r>
            <a:r>
              <a:rPr lang="en-US" dirty="0" err="1"/>
              <a:t>db</a:t>
            </a:r>
            <a:r>
              <a:rPr lang="en-US" dirty="0"/>
              <a:t> 'Hello, World!'</a:t>
            </a:r>
            <a:r>
              <a:rPr lang="en-US" b="1" dirty="0"/>
              <a:t>,</a:t>
            </a:r>
            <a:r>
              <a:rPr lang="en-US" dirty="0"/>
              <a:t> 0x0d</a:t>
            </a:r>
            <a:r>
              <a:rPr lang="en-US" b="1" dirty="0"/>
              <a:t>,</a:t>
            </a:r>
            <a:r>
              <a:rPr lang="en-US" dirty="0"/>
              <a:t> 0x0a</a:t>
            </a:r>
            <a:r>
              <a:rPr lang="en-US" b="1" dirty="0"/>
              <a:t>,</a:t>
            </a:r>
            <a:r>
              <a:rPr lang="en-US" dirty="0"/>
              <a:t> '$'   ; $-terminated message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Compilation</a:t>
            </a: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Most languages achieve high performance by converting the language into assembly before running it.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process is called </a:t>
            </a:r>
            <a:r>
              <a:rPr lang="en-US" b="1" dirty="0"/>
              <a:t>compilation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process is most obvious in languages like FORTRAN or C, where you have to compile the code manually before running it.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Languages that don’t convert their code into assembly are typically called </a:t>
            </a:r>
            <a:r>
              <a:rPr lang="en-US" b="1" dirty="0"/>
              <a:t>interpreted </a:t>
            </a:r>
            <a:r>
              <a:rPr lang="en-US" dirty="0"/>
              <a:t>languages.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For the computer, this is like executing directions in Spanish if the computer only knew English.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Note: this is often a false dichotomy: many languages have options to be interpreted or compiled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Vectorization</a:t>
            </a:r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Two meanings to this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First: conversion of a computer program from scalar implementation to vector implementation (i.e.: operating on a single data point at a time to multiple).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Typically done automatically when code is compiled.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348" y="3591303"/>
            <a:ext cx="3067468" cy="3155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Vectorization</a:t>
            </a:r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Second meaning: ditching loops in favor of matrix operations.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is very important in languages like </a:t>
            </a:r>
            <a:r>
              <a:rPr lang="en-US" dirty="0" err="1"/>
              <a:t>Matlab</a:t>
            </a:r>
            <a:r>
              <a:rPr lang="en-US" dirty="0"/>
              <a:t> and 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Reason: matrix operations in these languages are typically written in C.</a:t>
            </a:r>
            <a:endParaRPr dirty="0"/>
          </a:p>
        </p:txBody>
      </p:sp>
      <p:pic>
        <p:nvPicPr>
          <p:cNvPr id="135" name="Google Shape;135;p9" descr="A screen 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700891"/>
            <a:ext cx="4688873" cy="157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9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3398" y="3682109"/>
            <a:ext cx="5755735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on Vectorization </a:t>
            </a:r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simple cases, vectorization is easy and intuitive.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Vectorizing complex loops and functions, however, can be extremely difficult and detract considerably from readability.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Vectorization is not required in Julia for performance.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1300</Words>
  <Application>Microsoft Macintosh PowerPoint</Application>
  <PresentationFormat>Widescreen</PresentationFormat>
  <Paragraphs>138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Programming Bootcamp</vt:lpstr>
      <vt:lpstr>Why doing things properly matters</vt:lpstr>
      <vt:lpstr>Outline</vt:lpstr>
      <vt:lpstr>Machine Code</vt:lpstr>
      <vt:lpstr>Do not write in assembly.</vt:lpstr>
      <vt:lpstr>Compilation</vt:lpstr>
      <vt:lpstr>Vectorization</vt:lpstr>
      <vt:lpstr>Vectorization</vt:lpstr>
      <vt:lpstr>More on Vectorization </vt:lpstr>
      <vt:lpstr>Outline</vt:lpstr>
      <vt:lpstr>Julia performance tips 1</vt:lpstr>
      <vt:lpstr>Julia performance tips 2</vt:lpstr>
      <vt:lpstr>Julia performance tips 3</vt:lpstr>
      <vt:lpstr>Outline</vt:lpstr>
      <vt:lpstr>Optimize your algorithm</vt:lpstr>
      <vt:lpstr>Outline</vt:lpstr>
      <vt:lpstr>Good coding practices</vt:lpstr>
      <vt:lpstr>Outline</vt:lpstr>
      <vt:lpstr>Version control</vt:lpstr>
      <vt:lpstr> Basic 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Bootcamp</dc:title>
  <dc:creator>Garrett</dc:creator>
  <cp:lastModifiedBy>Microsoft Office User</cp:lastModifiedBy>
  <cp:revision>9</cp:revision>
  <dcterms:created xsi:type="dcterms:W3CDTF">2020-03-25T17:38:37Z</dcterms:created>
  <dcterms:modified xsi:type="dcterms:W3CDTF">2021-08-04T14:21:26Z</dcterms:modified>
</cp:coreProperties>
</file>