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Vue4xJ2Ci9braMJYGz0GMeVe3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0"/>
    <p:restoredTop sz="94755"/>
  </p:normalViewPr>
  <p:slideViewPr>
    <p:cSldViewPr snapToGrid="0" snapToObjects="1">
      <p:cViewPr varScale="1">
        <p:scale>
          <a:sx n="92" d="100"/>
          <a:sy n="9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aef017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e2aef017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9ac21d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39ac21d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Programming Bootcamp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Lecture 3 – Optimization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Important Caveats: Initial Guesses</a:t>
            </a: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Convexity again matters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Multivariate optimization routines usually require a starting guess.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guess matters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affect the speed at which the solution is found considerably.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 bad guess can also result in the algorithm obtaining the wrong answer.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Best practice: try to provide reasonable guesses and assess robustness of algorithm to alternate guesses.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aef0173a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Important Caveats: Tolerance Level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Google Shape;145;ge2aef0173a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/>
              <a:p>
                <a:pPr marL="0" indent="0">
                  <a:buSzPts val="2400"/>
                  <a:buNone/>
                </a:pPr>
                <a:r>
                  <a:rPr lang="en-US" dirty="0"/>
                  <a:t>SMM: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ar-AE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l-GR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err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 –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𝑦𝑖𝑑𝑎𝑡𝑎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l-GR" dirty="0"/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endParaRPr lang="en-US" dirty="0"/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r>
                  <a:rPr lang="en-US" dirty="0"/>
                  <a:t>Estimation routine: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Inner loop: guess </a:t>
                </a:r>
                <a:r>
                  <a:rPr lang="el-GR" dirty="0"/>
                  <a:t>θ, </a:t>
                </a:r>
                <a:r>
                  <a:rPr lang="en-US" dirty="0"/>
                  <a:t>solve model (e.g., value function iteration), and generate model prediction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dirty="0"/>
                  <a:t> (</a:t>
                </a:r>
                <a:r>
                  <a:rPr lang="el-GR" dirty="0"/>
                  <a:t>θ)</a:t>
                </a:r>
                <a:r>
                  <a:rPr lang="en-US" dirty="0"/>
                  <a:t>.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Outer loop: vary </a:t>
                </a:r>
                <a:r>
                  <a:rPr lang="el-GR" dirty="0"/>
                  <a:t>θ</a:t>
                </a:r>
                <a:r>
                  <a:rPr lang="en-US" dirty="0"/>
                  <a:t>, find minimum ||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dirty="0"/>
                  <a:t> (</a:t>
                </a:r>
                <a:r>
                  <a:rPr lang="el-GR" dirty="0"/>
                  <a:t>θ)</a:t>
                </a:r>
                <a:r>
                  <a:rPr lang="en-US" dirty="0"/>
                  <a:t> –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baseline="30000" dirty="0" err="1"/>
                  <a:t>data</a:t>
                </a:r>
                <a:r>
                  <a:rPr lang="en-US" dirty="0"/>
                  <a:t>||.</a:t>
                </a:r>
              </a:p>
              <a:p>
                <a:pPr indent="-457200">
                  <a:spcBef>
                    <a:spcPts val="0"/>
                  </a:spcBef>
                  <a:buSzPts val="2800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</a:pPr>
                <a:r>
                  <a:rPr lang="en-US" dirty="0"/>
                  <a:t>Tolerance levels for inner and outer loops.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Loose tolerance may lead to local minimum.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Loose inner tolerance may lead to slower convergence: model prediction isn’t responsive to a change in parameter guess.</a:t>
                </a:r>
              </a:p>
              <a:p>
                <a:pPr marL="685800" lvl="1" indent="-190500">
                  <a:spcBef>
                    <a:spcPts val="1000"/>
                  </a:spcBef>
                  <a:buSzPts val="2200"/>
                </a:pPr>
                <a:r>
                  <a:rPr lang="en-US" sz="1800" dirty="0" err="1"/>
                  <a:t>Dubé</a:t>
                </a:r>
                <a:r>
                  <a:rPr lang="en-US" sz="1800" dirty="0"/>
                  <a:t>, J. P., Fox, J. T., &amp; </a:t>
                </a:r>
                <a:r>
                  <a:rPr lang="en-US" sz="1800" dirty="0" err="1"/>
                  <a:t>Su</a:t>
                </a:r>
                <a:r>
                  <a:rPr lang="en-US" sz="1800" dirty="0"/>
                  <a:t>, C. L. (2012). Improving the numerical performance of static and dynamic aggregate discrete choice random coefficients demand estimation. </a:t>
                </a:r>
                <a:r>
                  <a:rPr lang="en-US" sz="1800" dirty="0" err="1"/>
                  <a:t>Econometrica</a:t>
                </a:r>
                <a:r>
                  <a:rPr lang="en-US" sz="1800" dirty="0"/>
                  <a:t>, 80(5), 2231-2267.</a:t>
                </a:r>
              </a:p>
            </p:txBody>
          </p:sp>
        </mc:Choice>
        <mc:Fallback xmlns="">
          <p:sp>
            <p:nvSpPr>
              <p:cNvPr id="145" name="Google Shape;145;ge2aef0173a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200"/>
              </a:xfrm>
              <a:prstGeom prst="rect">
                <a:avLst/>
              </a:prstGeom>
              <a:blipFill>
                <a:blip r:embed="rId3"/>
                <a:stretch>
                  <a:fillRect l="-1086" r="-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9ac21dbb_0_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After-class reading</a:t>
            </a:r>
            <a:endParaRPr/>
          </a:p>
        </p:txBody>
      </p:sp>
      <p:sp>
        <p:nvSpPr>
          <p:cNvPr id="151" name="Google Shape;151;ge39ac21dbb_0_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transformation of variables to simplify a constrained optimization problem to an unconstrained optimization problem.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Simplify constrained optimization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Reference: https://</a:t>
            </a:r>
            <a:r>
              <a:rPr lang="en-US" dirty="0" err="1"/>
              <a:t>jblevins.org</a:t>
            </a:r>
            <a:r>
              <a:rPr lang="en-US" dirty="0"/>
              <a:t>/notes/bijections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Use transformation of variables to convert a </a:t>
            </a:r>
            <a:r>
              <a:rPr lang="en-US"/>
              <a:t>constrained optimization </a:t>
            </a:r>
            <a:r>
              <a:rPr lang="en-US" dirty="0"/>
              <a:t>problem to an unconstrained one.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US" dirty="0"/>
              <a:t>Note: sometimes exp(x) is sensitive to large x. One can use ln(1+exp(x))</a:t>
            </a:r>
            <a:endParaRPr dirty="0"/>
          </a:p>
          <a:p>
            <a:pPr marL="457200" lvl="0" indent="-33432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dirty="0"/>
              <a:t>Remember to apply chain rule for the transformed variable!</a:t>
            </a:r>
            <a:endParaRPr dirty="0"/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791" y="3066200"/>
            <a:ext cx="3454400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Simplify constrained optimization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multidimensional transformation is useful when the parameters represent probabilities. 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4462" y="2938027"/>
            <a:ext cx="45974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0462" y="4157663"/>
            <a:ext cx="51054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Where is this useful?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Google Shape;91;p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r>
                  <a:rPr lang="en-US" dirty="0"/>
                  <a:t>Estimation: optimizing some objective function</a:t>
                </a:r>
              </a:p>
              <a:p>
                <a:pPr marL="685800" lvl="1" indent="-228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SMM: </a:t>
                </a:r>
                <a:r>
                  <a:rPr lang="en-US" dirty="0" err="1"/>
                  <a:t>min</a:t>
                </a:r>
                <a:r>
                  <a:rPr lang="el-GR" baseline="-25000" dirty="0"/>
                  <a:t>θ</a:t>
                </a:r>
                <a:r>
                  <a:rPr lang="el-GR" dirty="0"/>
                  <a:t> </a:t>
                </a:r>
                <a:r>
                  <a:rPr lang="en-US" dirty="0"/>
                  <a:t>M(</a:t>
                </a:r>
                <a:r>
                  <a:rPr lang="el-GR" dirty="0"/>
                  <a:t>θ)</a:t>
                </a:r>
                <a:r>
                  <a:rPr lang="en-US" dirty="0"/>
                  <a:t>’W(</a:t>
                </a:r>
                <a:r>
                  <a:rPr lang="el-GR" dirty="0"/>
                  <a:t>θ)</a:t>
                </a:r>
                <a:r>
                  <a:rPr lang="en-US" dirty="0"/>
                  <a:t>M(</a:t>
                </a:r>
                <a:r>
                  <a:rPr lang="el-GR" dirty="0"/>
                  <a:t>θ)</a:t>
                </a:r>
                <a:r>
                  <a:rPr lang="en-US" dirty="0"/>
                  <a:t> where</a:t>
                </a:r>
              </a:p>
              <a:p>
                <a:pPr marL="457200" lvl="1" indent="0"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0" dirty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– 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p>
                      </m:sSub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685800" lvl="1" indent="-228600">
                  <a:buSzPts val="2400"/>
                </a:pPr>
                <a:r>
                  <a:rPr lang="en-US" dirty="0"/>
                  <a:t>MLE: </a:t>
                </a:r>
                <a:r>
                  <a:rPr lang="en-US" dirty="0" err="1"/>
                  <a:t>max</a:t>
                </a:r>
                <a:r>
                  <a:rPr lang="el-GR" baseline="-25000" dirty="0" err="1"/>
                  <a:t>θ</a:t>
                </a:r>
                <a:r>
                  <a:rPr lang="el-GR" dirty="0"/>
                  <a:t> </a:t>
                </a:r>
                <a:r>
                  <a:rPr lang="en-US" dirty="0"/>
                  <a:t>log[L(</a:t>
                </a:r>
                <a:r>
                  <a:rPr lang="el-GR" dirty="0"/>
                  <a:t>θ)] </a:t>
                </a:r>
                <a:r>
                  <a:rPr lang="en-US" dirty="0"/>
                  <a:t>where</a:t>
                </a:r>
              </a:p>
              <a:p>
                <a:pPr marL="457200" lvl="1" indent="0"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log</m:t>
                      </m:r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L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l-GR" dirty="0"/>
                        <m:t>θ</m:t>
                      </m:r>
                      <m:r>
                        <m:rPr>
                          <m:nor/>
                        </m:rPr>
                        <a:rPr lang="el-GR" dirty="0"/>
                        <m:t>)</m:t>
                      </m:r>
                      <m:r>
                        <m:rPr>
                          <m:nor/>
                        </m:rPr>
                        <a:rPr lang="en-US" b="0" i="0" dirty="0" smtClean="0"/>
                        <m:t>]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0" dirty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 dirty="0" err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0" dirty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30000" dirty="0" err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l-GR" i="1" dirty="0" err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r>
                  <a:rPr lang="en-US" dirty="0"/>
                  <a:t>Challenges</a:t>
                </a:r>
              </a:p>
              <a:p>
                <a:pPr marL="685800" lvl="1" indent="-228600">
                  <a:buSzPts val="2400"/>
                </a:pPr>
                <a:r>
                  <a:rPr lang="en-US" dirty="0"/>
                  <a:t>Lack of analytical gradient</a:t>
                </a:r>
              </a:p>
              <a:p>
                <a:pPr marL="1143000" lvl="2" indent="-228600">
                  <a:buSzPts val="2400"/>
                </a:pPr>
                <a:r>
                  <a:rPr lang="en-US" dirty="0"/>
                  <a:t>No analytical expression for value function.</a:t>
                </a:r>
              </a:p>
              <a:p>
                <a:pPr marL="685800" lvl="1" indent="-228600">
                  <a:buSzPts val="2400"/>
                </a:pPr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  <a:r>
                  <a:rPr lang="en-US" dirty="0"/>
                  <a:t>(</a:t>
                </a:r>
                <a:r>
                  <a:rPr lang="el-GR" dirty="0"/>
                  <a:t>θ)</a:t>
                </a:r>
                <a:r>
                  <a:rPr lang="en-US" dirty="0"/>
                  <a:t> and L</a:t>
                </a:r>
                <a:r>
                  <a:rPr lang="en-US" baseline="-25000" dirty="0"/>
                  <a:t>i</a:t>
                </a:r>
                <a:r>
                  <a:rPr lang="en-US" dirty="0"/>
                  <a:t>(</a:t>
                </a:r>
                <a:r>
                  <a:rPr lang="el-GR" dirty="0"/>
                  <a:t>θ)</a:t>
                </a:r>
                <a:r>
                  <a:rPr lang="en-US" dirty="0"/>
                  <a:t> got from solving dynamic models (time-consuming)</a:t>
                </a:r>
              </a:p>
            </p:txBody>
          </p:sp>
        </mc:Choice>
        <mc:Fallback>
          <p:sp>
            <p:nvSpPr>
              <p:cNvPr id="91" name="Google Shape;91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86" b="-8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Brute-force: enumerate all candidates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Derivative free: </a:t>
            </a:r>
            <a:r>
              <a:rPr lang="en-US" dirty="0" err="1"/>
              <a:t>Nelder</a:t>
            </a:r>
            <a:r>
              <a:rPr lang="en-US" dirty="0"/>
              <a:t> Mead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Derivative needed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Univariate optimization: Brent’s method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Multivariate optimization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Newton-type algorithm (analytical gradient available)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BFGS, LBFGS, BHHH (analytical gradient not available/efficient: use numerical approximation)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Brute-force method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Is used when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parameter is low dimensional or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finding a plausible initial guess.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 can be accelerated by parallelization.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Infeasible when the parameter is high-dimensional.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Derivative-Free method</a:t>
            </a:r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Workhorse method: </a:t>
            </a:r>
            <a:r>
              <a:rPr lang="en-US" b="1" dirty="0" err="1"/>
              <a:t>Nelder</a:t>
            </a:r>
            <a:r>
              <a:rPr lang="en-US" b="1" dirty="0"/>
              <a:t>-Mead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Essentially an intelligent grid search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Starts with simplex and moves/shrinks simplex downhill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First proposed in 1965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Original algorithm turned out to have horrible theoretical properties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Lagarias</a:t>
            </a:r>
            <a:r>
              <a:rPr lang="en-US" dirty="0"/>
              <a:t> et al (1998): “A counterexample . . . Gives a family of strictly convex functions in two dimensions and a set of initial conditions for which the </a:t>
            </a:r>
            <a:r>
              <a:rPr lang="en-US" dirty="0" err="1"/>
              <a:t>Nelder</a:t>
            </a:r>
            <a:r>
              <a:rPr lang="en-US" dirty="0"/>
              <a:t>-Mead algorithm converges to a non-minimizer.”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Box-constrained univariate optimization</a:t>
            </a: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Choice of search intensity, normalized between 0 and 1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Choice of labor supply between 0 and 60 hours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Choice of next-period assets over asset space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Relatively easy case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Most common method used: </a:t>
            </a:r>
            <a:r>
              <a:rPr lang="en-US" b="1" dirty="0"/>
              <a:t>Brent’s method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Essentially an intelligent grid search using secants and bisections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Fairly robust and fast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Multivariate Optimization</a:t>
            </a:r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to best optimize multivariate functions depends on the availability of the function’s derivatives.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function is twice-differentiable and has analytic gradient/Hessian, just provide gradient/Hessian optimization algorithm.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Newton-</a:t>
            </a:r>
            <a:r>
              <a:rPr lang="en-US" dirty="0" err="1"/>
              <a:t>Rhapson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Otherwise, use quasi-Newtonian methods when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No analytical gradients (model is complex)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Calculating analytical gradient is time-consuming (e.g., apply implicit function theorem and inverting matrices).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Newton-Rhapson method 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max</a:t>
            </a:r>
            <a:r>
              <a:rPr lang="en-US" baseline="-25000" dirty="0"/>
              <a:t>β</a:t>
            </a:r>
            <a:r>
              <a:rPr lang="en-US" dirty="0"/>
              <a:t> l(β)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Taylor expansion around k-</a:t>
            </a:r>
            <a:r>
              <a:rPr lang="en-US" dirty="0" err="1"/>
              <a:t>th</a:t>
            </a:r>
            <a:r>
              <a:rPr lang="en-US" dirty="0"/>
              <a:t> parameter guess β</a:t>
            </a:r>
            <a:r>
              <a:rPr lang="en-US" baseline="30000" dirty="0"/>
              <a:t>k</a:t>
            </a:r>
            <a:r>
              <a:rPr lang="en-US" dirty="0"/>
              <a:t> </a:t>
            </a:r>
            <a:endParaRPr dirty="0"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l(β)≈l(β</a:t>
            </a:r>
            <a:r>
              <a:rPr lang="en-US" baseline="30000" dirty="0"/>
              <a:t>k</a:t>
            </a:r>
            <a:r>
              <a:rPr lang="en-US" dirty="0"/>
              <a:t>)+g(β</a:t>
            </a:r>
            <a:r>
              <a:rPr lang="en-US" baseline="30000" dirty="0"/>
              <a:t>k</a:t>
            </a:r>
            <a:r>
              <a:rPr lang="en-US" dirty="0"/>
              <a:t>)(β−β</a:t>
            </a:r>
            <a:r>
              <a:rPr lang="en-US" baseline="30000" dirty="0"/>
              <a:t>k</a:t>
            </a:r>
            <a:r>
              <a:rPr lang="en-US" dirty="0"/>
              <a:t>)+ 1/2(β−β</a:t>
            </a:r>
            <a:r>
              <a:rPr lang="en-US" baseline="30000" dirty="0"/>
              <a:t>k</a:t>
            </a:r>
            <a:r>
              <a:rPr lang="en-US" dirty="0"/>
              <a:t>)’H(β</a:t>
            </a:r>
            <a:r>
              <a:rPr lang="en-US" baseline="30000" dirty="0"/>
              <a:t>k</a:t>
            </a:r>
            <a:r>
              <a:rPr lang="en-US" dirty="0"/>
              <a:t>)(β−β</a:t>
            </a:r>
            <a:r>
              <a:rPr lang="en-US" baseline="30000" dirty="0"/>
              <a:t>k</a:t>
            </a:r>
            <a:r>
              <a:rPr lang="en-US" dirty="0"/>
              <a:t>)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g(β</a:t>
            </a:r>
            <a:r>
              <a:rPr lang="en-US" baseline="30000" dirty="0"/>
              <a:t>k</a:t>
            </a:r>
            <a:r>
              <a:rPr lang="en-US" dirty="0"/>
              <a:t>) and H(β</a:t>
            </a:r>
            <a:r>
              <a:rPr lang="en-US" baseline="30000" dirty="0"/>
              <a:t>k</a:t>
            </a:r>
            <a:r>
              <a:rPr lang="en-US" dirty="0"/>
              <a:t>) are gradient and Hessian at β</a:t>
            </a:r>
            <a:r>
              <a:rPr lang="en-US" baseline="30000" dirty="0"/>
              <a:t>k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FOC (</a:t>
            </a:r>
            <a:r>
              <a:rPr lang="en-US" dirty="0" err="1"/>
              <a:t>wrt</a:t>
            </a:r>
            <a:r>
              <a:rPr lang="en-US" dirty="0"/>
              <a:t> β): g(β</a:t>
            </a:r>
            <a:r>
              <a:rPr lang="en-US" baseline="30000" dirty="0"/>
              <a:t>k</a:t>
            </a:r>
            <a:r>
              <a:rPr lang="en-US" dirty="0"/>
              <a:t>) + H(β</a:t>
            </a:r>
            <a:r>
              <a:rPr lang="en-US" baseline="30000" dirty="0"/>
              <a:t>k</a:t>
            </a:r>
            <a:r>
              <a:rPr lang="en-US" dirty="0"/>
              <a:t>)(β−β</a:t>
            </a:r>
            <a:r>
              <a:rPr lang="en-US" baseline="30000" dirty="0"/>
              <a:t>k</a:t>
            </a:r>
            <a:r>
              <a:rPr lang="en-US" dirty="0"/>
              <a:t>) = 0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Update β</a:t>
            </a:r>
            <a:r>
              <a:rPr lang="en-US" baseline="30000" dirty="0"/>
              <a:t>k+1</a:t>
            </a:r>
            <a:r>
              <a:rPr lang="en-US" dirty="0"/>
              <a:t> =β</a:t>
            </a:r>
            <a:r>
              <a:rPr lang="en-US" baseline="30000" dirty="0"/>
              <a:t>k</a:t>
            </a:r>
            <a:r>
              <a:rPr lang="en-US" dirty="0"/>
              <a:t> −H(β</a:t>
            </a:r>
            <a:r>
              <a:rPr lang="en-US" baseline="30000" dirty="0"/>
              <a:t>k</a:t>
            </a:r>
            <a:r>
              <a:rPr lang="en-US" dirty="0"/>
              <a:t>)</a:t>
            </a:r>
            <a:r>
              <a:rPr lang="en-US" baseline="30000" dirty="0"/>
              <a:t>−1</a:t>
            </a:r>
            <a:r>
              <a:rPr lang="en-US" dirty="0"/>
              <a:t>g(β</a:t>
            </a:r>
            <a:r>
              <a:rPr lang="en-US" baseline="30000" dirty="0"/>
              <a:t>k</a:t>
            </a:r>
            <a:r>
              <a:rPr lang="en-US" dirty="0"/>
              <a:t>)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NR method is preferable when the function is globally concave (e.g. </a:t>
            </a:r>
            <a:r>
              <a:rPr lang="en-US" dirty="0" err="1"/>
              <a:t>Probit</a:t>
            </a:r>
            <a:r>
              <a:rPr lang="en-US" dirty="0"/>
              <a:t>)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Quasi-Newtonian Methods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Essentially applies Newton’s method but with numerical approximates of the gradient.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β</a:t>
            </a:r>
            <a:r>
              <a:rPr lang="en-US" baseline="30000" dirty="0"/>
              <a:t>k+1</a:t>
            </a:r>
            <a:r>
              <a:rPr lang="en-US" dirty="0"/>
              <a:t> =β</a:t>
            </a:r>
            <a:r>
              <a:rPr lang="en-US" baseline="30000" dirty="0"/>
              <a:t>k</a:t>
            </a:r>
            <a:r>
              <a:rPr lang="en-US" dirty="0"/>
              <a:t> −</a:t>
            </a:r>
            <a:r>
              <a:rPr lang="en-US" b="1" dirty="0"/>
              <a:t>H(β</a:t>
            </a:r>
            <a:r>
              <a:rPr lang="en-US" b="1" baseline="30000" dirty="0"/>
              <a:t>k</a:t>
            </a:r>
            <a:r>
              <a:rPr lang="en-US" b="1" dirty="0"/>
              <a:t>)</a:t>
            </a:r>
            <a:r>
              <a:rPr lang="en-US" baseline="30000" dirty="0"/>
              <a:t>−1</a:t>
            </a:r>
            <a:r>
              <a:rPr lang="en-US" dirty="0"/>
              <a:t>g(β</a:t>
            </a:r>
            <a:r>
              <a:rPr lang="en-US" baseline="30000" dirty="0"/>
              <a:t>k</a:t>
            </a:r>
            <a:r>
              <a:rPr lang="en-US" dirty="0"/>
              <a:t>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Two ways of doing this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Finite differences: perturb the function input slightly and see how output changes (default)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Automatic differentiation: Chain rule is calculated numerically. Allows computer to establish rules/heuristics for the derivatives of functions.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Most common algorithm of this type: BFGS.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Or LBFGS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896</Words>
  <Application>Microsoft Macintosh PowerPoint</Application>
  <PresentationFormat>Widescreen</PresentationFormat>
  <Paragraphs>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Programming Bootcamp</vt:lpstr>
      <vt:lpstr>Where is this useful?</vt:lpstr>
      <vt:lpstr>Outline</vt:lpstr>
      <vt:lpstr>Brute-force method</vt:lpstr>
      <vt:lpstr>Derivative-Free method</vt:lpstr>
      <vt:lpstr>Box-constrained univariate optimization</vt:lpstr>
      <vt:lpstr>Multivariate Optimization</vt:lpstr>
      <vt:lpstr>Newton-Rhapson method </vt:lpstr>
      <vt:lpstr>Quasi-Newtonian Methods</vt:lpstr>
      <vt:lpstr>Important Caveats: Initial Guesses</vt:lpstr>
      <vt:lpstr>Important Caveats: Tolerance Level</vt:lpstr>
      <vt:lpstr>After-class reading</vt:lpstr>
      <vt:lpstr>Simplify constrained optimization</vt:lpstr>
      <vt:lpstr>Simplify constrained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Bootcamp</dc:title>
  <dc:creator>Garrett</dc:creator>
  <cp:lastModifiedBy>Microsoft Office User</cp:lastModifiedBy>
  <cp:revision>9</cp:revision>
  <dcterms:created xsi:type="dcterms:W3CDTF">2020-03-26T17:57:27Z</dcterms:created>
  <dcterms:modified xsi:type="dcterms:W3CDTF">2021-08-09T18:57:31Z</dcterms:modified>
</cp:coreProperties>
</file>