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8"/>
  </p:notesMasterIdLst>
  <p:sldIdLst>
    <p:sldId id="304" r:id="rId2"/>
    <p:sldId id="256" r:id="rId3"/>
    <p:sldId id="314" r:id="rId4"/>
    <p:sldId id="272" r:id="rId5"/>
    <p:sldId id="265" r:id="rId6"/>
    <p:sldId id="307" r:id="rId7"/>
    <p:sldId id="308" r:id="rId8"/>
    <p:sldId id="311" r:id="rId9"/>
    <p:sldId id="312" r:id="rId10"/>
    <p:sldId id="313" r:id="rId11"/>
    <p:sldId id="309" r:id="rId12"/>
    <p:sldId id="310" r:id="rId13"/>
    <p:sldId id="317" r:id="rId14"/>
    <p:sldId id="316" r:id="rId15"/>
    <p:sldId id="315" r:id="rId16"/>
    <p:sldId id="278" r:id="rId17"/>
  </p:sldIdLst>
  <p:sldSz cx="9144000" cy="5143500" type="screen16x9"/>
  <p:notesSz cx="6858000" cy="9144000"/>
  <p:embeddedFontLst>
    <p:embeddedFont>
      <p:font typeface="Barlow" panose="00000500000000000000" pitchFamily="2" charset="0"/>
      <p:regular r:id="rId19"/>
      <p:bold r:id="rId20"/>
      <p:italic r:id="rId21"/>
      <p:boldItalic r:id="rId22"/>
    </p:embeddedFont>
    <p:embeddedFont>
      <p:font typeface="Barlow Light" panose="00000400000000000000" pitchFamily="2" charset="0"/>
      <p:regular r:id="rId23"/>
      <p:bold r:id="rId24"/>
      <p:italic r:id="rId25"/>
      <p:boldItalic r:id="rId26"/>
    </p:embeddedFont>
    <p:embeddedFont>
      <p:font typeface="Calibri" panose="020F0502020204030204" pitchFamily="34" charset="0"/>
      <p:regular r:id="rId27"/>
      <p:bold r:id="rId28"/>
      <p:italic r:id="rId29"/>
      <p:boldItalic r:id="rId30"/>
    </p:embeddedFont>
    <p:embeddedFont>
      <p:font typeface="Raleway Light" pitchFamily="2" charset="0"/>
      <p:regular r:id="rId31"/>
      <p:italic r:id="rId32"/>
    </p:embeddedFont>
    <p:embeddedFont>
      <p:font typeface="Raleway Thin"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6"/>
        <p:cNvGrpSpPr/>
        <p:nvPr/>
      </p:nvGrpSpPr>
      <p:grpSpPr>
        <a:xfrm>
          <a:off x="0" y="0"/>
          <a:ext cx="0" cy="0"/>
          <a:chOff x="0" y="0"/>
          <a:chExt cx="0" cy="0"/>
        </a:xfrm>
      </p:grpSpPr>
      <p:sp>
        <p:nvSpPr>
          <p:cNvPr id="1697" name="Google Shape;1697;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8" name="Google Shape;1698;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4515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4337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9359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6640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5ADE-615F-B414-BFE8-D2434338153C}"/>
              </a:ext>
            </a:extLst>
          </p:cNvPr>
          <p:cNvSpPr>
            <a:spLocks noGrp="1"/>
          </p:cNvSpPr>
          <p:nvPr>
            <p:ph type="title"/>
          </p:nvPr>
        </p:nvSpPr>
        <p:spPr>
          <a:xfrm>
            <a:off x="457200" y="605600"/>
            <a:ext cx="8359422" cy="1082700"/>
          </a:xfrm>
        </p:spPr>
        <p:txBody>
          <a:bodyPr/>
          <a:lstStyle/>
          <a:p>
            <a:r>
              <a:rPr lang="en-US" dirty="0"/>
              <a:t>CIS 634 Object Oriented Programming</a:t>
            </a:r>
          </a:p>
        </p:txBody>
      </p:sp>
      <p:sp>
        <p:nvSpPr>
          <p:cNvPr id="3" name="Text Placeholder 2">
            <a:extLst>
              <a:ext uri="{FF2B5EF4-FFF2-40B4-BE49-F238E27FC236}">
                <a16:creationId xmlns:a16="http://schemas.microsoft.com/office/drawing/2014/main" id="{65099F62-ACD4-1E5B-37F9-AB4781B51EEF}"/>
              </a:ext>
            </a:extLst>
          </p:cNvPr>
          <p:cNvSpPr>
            <a:spLocks noGrp="1"/>
          </p:cNvSpPr>
          <p:nvPr>
            <p:ph type="body" idx="1"/>
          </p:nvPr>
        </p:nvSpPr>
        <p:spPr>
          <a:xfrm>
            <a:off x="457200" y="1995750"/>
            <a:ext cx="2421467" cy="2215006"/>
          </a:xfrm>
        </p:spPr>
        <p:txBody>
          <a:bodyPr/>
          <a:lstStyle/>
          <a:p>
            <a:pPr marL="114300" indent="0">
              <a:buNone/>
            </a:pPr>
            <a:r>
              <a:rPr lang="en-US" b="1" dirty="0"/>
              <a:t>Group Members:                                                                      </a:t>
            </a:r>
          </a:p>
          <a:p>
            <a:pPr marL="114300" indent="0">
              <a:buNone/>
            </a:pPr>
            <a:r>
              <a:rPr lang="en-US" b="1" dirty="0"/>
              <a:t>1.Shaishav Shah</a:t>
            </a:r>
          </a:p>
          <a:p>
            <a:pPr marL="114300" indent="0">
              <a:buNone/>
            </a:pPr>
            <a:r>
              <a:rPr lang="en-US" b="1" dirty="0"/>
              <a:t>2. </a:t>
            </a:r>
            <a:r>
              <a:rPr lang="en-US" b="1" dirty="0" err="1"/>
              <a:t>Mitee</a:t>
            </a:r>
            <a:r>
              <a:rPr lang="en-US" b="1" dirty="0"/>
              <a:t> Patel</a:t>
            </a:r>
          </a:p>
          <a:p>
            <a:pPr marL="114300" indent="0">
              <a:buNone/>
            </a:pPr>
            <a:r>
              <a:rPr lang="en-US" b="1" dirty="0"/>
              <a:t>3.Tapan Desai</a:t>
            </a:r>
          </a:p>
          <a:p>
            <a:pPr marL="114300" indent="0">
              <a:buNone/>
            </a:pPr>
            <a:r>
              <a:rPr lang="en-US" b="1" dirty="0"/>
              <a:t>4. Kinjal Patel</a:t>
            </a:r>
          </a:p>
        </p:txBody>
      </p:sp>
      <p:sp>
        <p:nvSpPr>
          <p:cNvPr id="4" name="Slide Number Placeholder 3">
            <a:extLst>
              <a:ext uri="{FF2B5EF4-FFF2-40B4-BE49-F238E27FC236}">
                <a16:creationId xmlns:a16="http://schemas.microsoft.com/office/drawing/2014/main" id="{2101CE80-0429-489D-0E17-F45B7A3A00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
        <p:nvSpPr>
          <p:cNvPr id="5" name="Text Placeholder 2">
            <a:extLst>
              <a:ext uri="{FF2B5EF4-FFF2-40B4-BE49-F238E27FC236}">
                <a16:creationId xmlns:a16="http://schemas.microsoft.com/office/drawing/2014/main" id="{167DEC5D-26AD-1540-4C95-E08558FB6707}"/>
              </a:ext>
            </a:extLst>
          </p:cNvPr>
          <p:cNvSpPr txBox="1">
            <a:spLocks/>
          </p:cNvSpPr>
          <p:nvPr/>
        </p:nvSpPr>
        <p:spPr>
          <a:xfrm>
            <a:off x="5054601" y="1995750"/>
            <a:ext cx="2421467" cy="221500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buFont typeface="Barlow Light"/>
              <a:buNone/>
            </a:pPr>
            <a:r>
              <a:rPr lang="en-US" b="1" dirty="0"/>
              <a:t>Submitted to:</a:t>
            </a:r>
          </a:p>
          <a:p>
            <a:pPr marL="114300" indent="0">
              <a:buFont typeface="Barlow Light"/>
              <a:buNone/>
            </a:pPr>
            <a:r>
              <a:rPr lang="en-US" b="1" dirty="0"/>
              <a:t>Prof. </a:t>
            </a:r>
            <a:r>
              <a:rPr lang="en-US" b="1" dirty="0" err="1"/>
              <a:t>Weidong</a:t>
            </a:r>
            <a:r>
              <a:rPr lang="en-US" b="1" dirty="0"/>
              <a:t> </a:t>
            </a:r>
            <a:r>
              <a:rPr lang="en-US" b="1" dirty="0" err="1"/>
              <a:t>Xiong</a:t>
            </a:r>
            <a:endParaRPr lang="en-US" b="1" dirty="0"/>
          </a:p>
        </p:txBody>
      </p:sp>
    </p:spTree>
    <p:extLst>
      <p:ext uri="{BB962C8B-B14F-4D97-AF65-F5344CB8AC3E}">
        <p14:creationId xmlns:p14="http://schemas.microsoft.com/office/powerpoint/2010/main" val="1824706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9ABC6-CD58-CBA2-86E5-BD0C110A769C}"/>
              </a:ext>
            </a:extLst>
          </p:cNvPr>
          <p:cNvSpPr>
            <a:spLocks noGrp="1"/>
          </p:cNvSpPr>
          <p:nvPr>
            <p:ph type="title"/>
          </p:nvPr>
        </p:nvSpPr>
        <p:spPr/>
        <p:txBody>
          <a:bodyPr/>
          <a:lstStyle/>
          <a:p>
            <a:r>
              <a:rPr lang="en-US" dirty="0" err="1"/>
              <a:t>Php</a:t>
            </a:r>
            <a:r>
              <a:rPr lang="en-US" dirty="0"/>
              <a:t> </a:t>
            </a:r>
            <a:r>
              <a:rPr lang="en-US" dirty="0" err="1"/>
              <a:t>MyAdmin</a:t>
            </a:r>
            <a:endParaRPr lang="en-US" dirty="0"/>
          </a:p>
        </p:txBody>
      </p:sp>
      <p:sp>
        <p:nvSpPr>
          <p:cNvPr id="3" name="Text Placeholder 2">
            <a:extLst>
              <a:ext uri="{FF2B5EF4-FFF2-40B4-BE49-F238E27FC236}">
                <a16:creationId xmlns:a16="http://schemas.microsoft.com/office/drawing/2014/main" id="{1C8FB53B-B38A-17F5-CE95-7A36F07A62E5}"/>
              </a:ext>
            </a:extLst>
          </p:cNvPr>
          <p:cNvSpPr>
            <a:spLocks noGrp="1"/>
          </p:cNvSpPr>
          <p:nvPr>
            <p:ph type="body" idx="1"/>
          </p:nvPr>
        </p:nvSpPr>
        <p:spPr/>
        <p:txBody>
          <a:bodyPr/>
          <a:lstStyle/>
          <a:p>
            <a:r>
              <a:rPr lang="en-US" dirty="0"/>
              <a:t>The main purpose of phpMyAdmin is to handle the administration of MySQL over the web.</a:t>
            </a:r>
          </a:p>
          <a:p>
            <a:r>
              <a:rPr lang="en-US" dirty="0"/>
              <a:t>Thus, we can use MySQL and Apache together at one place and not actually download the application</a:t>
            </a:r>
          </a:p>
        </p:txBody>
      </p:sp>
      <p:sp>
        <p:nvSpPr>
          <p:cNvPr id="4" name="Slide Number Placeholder 3">
            <a:extLst>
              <a:ext uri="{FF2B5EF4-FFF2-40B4-BE49-F238E27FC236}">
                <a16:creationId xmlns:a16="http://schemas.microsoft.com/office/drawing/2014/main" id="{83BC4D77-A120-8611-348F-5A2D9C8B8D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692461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423333" y="361862"/>
            <a:ext cx="7614356" cy="445251"/>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600" dirty="0"/>
              <a:t>Part : 4 Implementation</a:t>
            </a:r>
            <a:br>
              <a:rPr lang="en" sz="3600" dirty="0"/>
            </a:br>
            <a:r>
              <a:rPr lang="en" sz="3600" dirty="0"/>
              <a:t>Authentication  </a:t>
            </a:r>
            <a:endParaRPr sz="3600" dirty="0"/>
          </a:p>
        </p:txBody>
      </p:sp>
      <p:sp>
        <p:nvSpPr>
          <p:cNvPr id="1009" name="Google Shape;1009;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11</a:t>
            </a:fld>
            <a:endParaRPr/>
          </a:p>
        </p:txBody>
      </p:sp>
      <p:pic>
        <p:nvPicPr>
          <p:cNvPr id="2" name="Picture 4" descr="Image preview">
            <a:extLst>
              <a:ext uri="{FF2B5EF4-FFF2-40B4-BE49-F238E27FC236}">
                <a16:creationId xmlns:a16="http://schemas.microsoft.com/office/drawing/2014/main" id="{50AE9E56-AF42-B39D-26BF-1E979575C2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49036"/>
            <a:ext cx="4994905" cy="256769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Image preview">
            <a:extLst>
              <a:ext uri="{FF2B5EF4-FFF2-40B4-BE49-F238E27FC236}">
                <a16:creationId xmlns:a16="http://schemas.microsoft.com/office/drawing/2014/main" id="{85081492-F23D-FF9F-08A9-14A42F6D9A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0014" y="2732882"/>
            <a:ext cx="4411120" cy="217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982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423333" y="361862"/>
            <a:ext cx="7614356" cy="445251"/>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600" dirty="0"/>
              <a:t>Part : 4 Implementation</a:t>
            </a:r>
            <a:br>
              <a:rPr lang="en" sz="3600" dirty="0"/>
            </a:br>
            <a:r>
              <a:rPr lang="en" sz="3600" dirty="0"/>
              <a:t>Register a User</a:t>
            </a:r>
            <a:endParaRPr sz="3600" dirty="0"/>
          </a:p>
        </p:txBody>
      </p:sp>
      <p:sp>
        <p:nvSpPr>
          <p:cNvPr id="1009" name="Google Shape;1009;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a:p>
        </p:txBody>
      </p:sp>
      <p:pic>
        <p:nvPicPr>
          <p:cNvPr id="4" name="Picture 2" descr="Image preview">
            <a:extLst>
              <a:ext uri="{FF2B5EF4-FFF2-40B4-BE49-F238E27FC236}">
                <a16:creationId xmlns:a16="http://schemas.microsoft.com/office/drawing/2014/main" id="{383E2F6F-F37B-69E4-45F2-87CDEAA08D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288" y="1284817"/>
            <a:ext cx="7317409" cy="373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241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03DF9-D801-8E4C-FF7F-E109BCAE4E73}"/>
              </a:ext>
            </a:extLst>
          </p:cNvPr>
          <p:cNvSpPr>
            <a:spLocks noGrp="1"/>
          </p:cNvSpPr>
          <p:nvPr>
            <p:ph type="title"/>
          </p:nvPr>
        </p:nvSpPr>
        <p:spPr/>
        <p:txBody>
          <a:bodyPr/>
          <a:lstStyle/>
          <a:p>
            <a:r>
              <a:rPr lang="en-US" dirty="0"/>
              <a:t>Testing</a:t>
            </a:r>
          </a:p>
        </p:txBody>
      </p:sp>
      <p:sp>
        <p:nvSpPr>
          <p:cNvPr id="3" name="Text Placeholder 2">
            <a:extLst>
              <a:ext uri="{FF2B5EF4-FFF2-40B4-BE49-F238E27FC236}">
                <a16:creationId xmlns:a16="http://schemas.microsoft.com/office/drawing/2014/main" id="{F532AE35-42A7-952A-4523-C3AAD6198240}"/>
              </a:ext>
            </a:extLst>
          </p:cNvPr>
          <p:cNvSpPr>
            <a:spLocks noGrp="1"/>
          </p:cNvSpPr>
          <p:nvPr>
            <p:ph type="body" idx="1"/>
          </p:nvPr>
        </p:nvSpPr>
        <p:spPr/>
        <p:txBody>
          <a:bodyPr/>
          <a:lstStyle/>
          <a:p>
            <a:r>
              <a:rPr lang="en-US" dirty="0"/>
              <a:t>Development Testing</a:t>
            </a:r>
          </a:p>
          <a:p>
            <a:r>
              <a:rPr lang="en-US" dirty="0"/>
              <a:t>Release testing</a:t>
            </a:r>
          </a:p>
          <a:p>
            <a:r>
              <a:rPr lang="en-US" dirty="0"/>
              <a:t>User testing</a:t>
            </a:r>
          </a:p>
        </p:txBody>
      </p:sp>
      <p:sp>
        <p:nvSpPr>
          <p:cNvPr id="4" name="Slide Number Placeholder 3">
            <a:extLst>
              <a:ext uri="{FF2B5EF4-FFF2-40B4-BE49-F238E27FC236}">
                <a16:creationId xmlns:a16="http://schemas.microsoft.com/office/drawing/2014/main" id="{7FAB3C00-4870-22A8-306A-9849D9618C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4195679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3CC16-1A65-1168-BE83-6BF4072AEBD4}"/>
              </a:ext>
            </a:extLst>
          </p:cNvPr>
          <p:cNvSpPr>
            <a:spLocks noGrp="1"/>
          </p:cNvSpPr>
          <p:nvPr>
            <p:ph type="title"/>
          </p:nvPr>
        </p:nvSpPr>
        <p:spPr/>
        <p:txBody>
          <a:bodyPr/>
          <a:lstStyle/>
          <a:p>
            <a:r>
              <a:rPr lang="en-US" dirty="0"/>
              <a:t>Future Scope</a:t>
            </a:r>
          </a:p>
        </p:txBody>
      </p:sp>
      <p:sp>
        <p:nvSpPr>
          <p:cNvPr id="3" name="Text Placeholder 2">
            <a:extLst>
              <a:ext uri="{FF2B5EF4-FFF2-40B4-BE49-F238E27FC236}">
                <a16:creationId xmlns:a16="http://schemas.microsoft.com/office/drawing/2014/main" id="{3F9BD91E-12F7-8666-B1D5-6DE5EA857E00}"/>
              </a:ext>
            </a:extLst>
          </p:cNvPr>
          <p:cNvSpPr>
            <a:spLocks noGrp="1"/>
          </p:cNvSpPr>
          <p:nvPr>
            <p:ph type="body" idx="1"/>
          </p:nvPr>
        </p:nvSpPr>
        <p:spPr/>
        <p:txBody>
          <a:bodyPr/>
          <a:lstStyle/>
          <a:p>
            <a:r>
              <a:rPr lang="en-US" dirty="0"/>
              <a:t>This can prove to be a good template to make Admin-User web applications</a:t>
            </a:r>
          </a:p>
          <a:p>
            <a:r>
              <a:rPr lang="en-US" dirty="0"/>
              <a:t>Additions can be made like payment confirmation mail or message</a:t>
            </a:r>
          </a:p>
          <a:p>
            <a:r>
              <a:rPr lang="en-US" dirty="0"/>
              <a:t>Elaborating the features on admin </a:t>
            </a:r>
          </a:p>
        </p:txBody>
      </p:sp>
      <p:sp>
        <p:nvSpPr>
          <p:cNvPr id="4" name="Slide Number Placeholder 3">
            <a:extLst>
              <a:ext uri="{FF2B5EF4-FFF2-40B4-BE49-F238E27FC236}">
                <a16:creationId xmlns:a16="http://schemas.microsoft.com/office/drawing/2014/main" id="{F6B41314-B353-06F7-EF67-82BAC6FCD8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1891544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8BBC71-FB9F-E67D-BC84-A66DDCFC57C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3" name="Google Shape;2223;p34">
            <a:extLst>
              <a:ext uri="{FF2B5EF4-FFF2-40B4-BE49-F238E27FC236}">
                <a16:creationId xmlns:a16="http://schemas.microsoft.com/office/drawing/2014/main" id="{41EEE67B-21EA-CC6B-1952-47153369FFB4}"/>
              </a:ext>
            </a:extLst>
          </p:cNvPr>
          <p:cNvSpPr txBox="1">
            <a:spLocks/>
          </p:cNvSpPr>
          <p:nvPr/>
        </p:nvSpPr>
        <p:spPr>
          <a:xfrm>
            <a:off x="2640245" y="1828516"/>
            <a:ext cx="4343700" cy="832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US" sz="7200" dirty="0"/>
              <a:t>DEMO</a:t>
            </a:r>
          </a:p>
        </p:txBody>
      </p:sp>
    </p:spTree>
    <p:extLst>
      <p:ext uri="{BB962C8B-B14F-4D97-AF65-F5344CB8AC3E}">
        <p14:creationId xmlns:p14="http://schemas.microsoft.com/office/powerpoint/2010/main" val="1051867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6" name="Google Shape;2076;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16</a:t>
            </a:fld>
            <a:endParaRPr/>
          </a:p>
        </p:txBody>
      </p:sp>
      <p:grpSp>
        <p:nvGrpSpPr>
          <p:cNvPr id="2077" name="Google Shape;2077;p34"/>
          <p:cNvGrpSpPr/>
          <p:nvPr/>
        </p:nvGrpSpPr>
        <p:grpSpPr>
          <a:xfrm>
            <a:off x="5410301" y="719490"/>
            <a:ext cx="3356124" cy="3829046"/>
            <a:chOff x="2602525" y="317054"/>
            <a:chExt cx="4174283" cy="4762495"/>
          </a:xfrm>
        </p:grpSpPr>
        <p:sp>
          <p:nvSpPr>
            <p:cNvPr id="2078" name="Google Shape;2078;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8" name="Google Shape;2118;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9" name="Google Shape;2119;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0" name="Google Shape;2120;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3" name="Google Shape;2123;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4" name="Google Shape;2124;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6" name="Google Shape;2126;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35" name="Google Shape;2135;p34"/>
            <p:cNvGrpSpPr/>
            <p:nvPr/>
          </p:nvGrpSpPr>
          <p:grpSpPr>
            <a:xfrm>
              <a:off x="2941619" y="3895613"/>
              <a:ext cx="483621" cy="510995"/>
              <a:chOff x="4345944" y="4626313"/>
              <a:chExt cx="483621" cy="510995"/>
            </a:xfrm>
          </p:grpSpPr>
          <p:grpSp>
            <p:nvGrpSpPr>
              <p:cNvPr id="2136" name="Google Shape;2136;p34"/>
              <p:cNvGrpSpPr/>
              <p:nvPr/>
            </p:nvGrpSpPr>
            <p:grpSpPr>
              <a:xfrm>
                <a:off x="4345944" y="4852987"/>
                <a:ext cx="474200" cy="284321"/>
                <a:chOff x="4345944" y="4852987"/>
                <a:chExt cx="474200" cy="284321"/>
              </a:xfrm>
            </p:grpSpPr>
            <p:sp>
              <p:nvSpPr>
                <p:cNvPr id="2137" name="Google Shape;2137;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40" name="Google Shape;2140;p34"/>
                <p:cNvGrpSpPr/>
                <p:nvPr/>
              </p:nvGrpSpPr>
              <p:grpSpPr>
                <a:xfrm>
                  <a:off x="4457040" y="4985575"/>
                  <a:ext cx="133724" cy="77247"/>
                  <a:chOff x="4457040" y="4985575"/>
                  <a:chExt cx="133724" cy="77247"/>
                </a:xfrm>
              </p:grpSpPr>
              <p:sp>
                <p:nvSpPr>
                  <p:cNvPr id="2141" name="Google Shape;2141;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3" name="Google Shape;2143;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0" name="Google Shape;2190;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1" name="Google Shape;2191;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2" name="Google Shape;2192;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7" name="Google Shape;2197;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0" name="Google Shape;2200;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6" name="Google Shape;2206;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7" name="Google Shape;2207;p34"/>
              <p:cNvGrpSpPr/>
              <p:nvPr/>
            </p:nvGrpSpPr>
            <p:grpSpPr>
              <a:xfrm>
                <a:off x="4543079" y="4626313"/>
                <a:ext cx="286486" cy="386884"/>
                <a:chOff x="4543079" y="4626313"/>
                <a:chExt cx="286486" cy="386884"/>
              </a:xfrm>
            </p:grpSpPr>
            <p:grpSp>
              <p:nvGrpSpPr>
                <p:cNvPr id="2208" name="Google Shape;2208;p34"/>
                <p:cNvGrpSpPr/>
                <p:nvPr/>
              </p:nvGrpSpPr>
              <p:grpSpPr>
                <a:xfrm>
                  <a:off x="4543079" y="4626313"/>
                  <a:ext cx="286486" cy="386884"/>
                  <a:chOff x="4543079" y="4626313"/>
                  <a:chExt cx="286486" cy="386884"/>
                </a:xfrm>
              </p:grpSpPr>
              <p:sp>
                <p:nvSpPr>
                  <p:cNvPr id="2209" name="Google Shape;2209;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0" name="Google Shape;2210;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1" name="Google Shape;2211;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2" name="Google Shape;2212;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3" name="Google Shape;2213;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14" name="Google Shape;2214;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5" name="Google Shape;2215;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6" name="Google Shape;2216;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17" name="Google Shape;2217;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8" name="Google Shape;2218;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9" name="Google Shape;2219;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0" name="Google Shape;2220;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1" name="Google Shape;2221;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2" name="Google Shape;2222;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23" name="Google Shape;2223;p34"/>
          <p:cNvSpPr txBox="1">
            <a:spLocks noGrp="1"/>
          </p:cNvSpPr>
          <p:nvPr>
            <p:ph type="ctrTitle" idx="4294967295"/>
          </p:nvPr>
        </p:nvSpPr>
        <p:spPr>
          <a:xfrm>
            <a:off x="709845" y="1218916"/>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dirty="0"/>
              <a:t>THANKS!</a:t>
            </a:r>
            <a:endParaRPr sz="7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076325" y="801899"/>
            <a:ext cx="5592960" cy="2478001"/>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Power Board Management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3811-A545-3CFB-5918-59F997E156A2}"/>
              </a:ext>
            </a:extLst>
          </p:cNvPr>
          <p:cNvSpPr>
            <a:spLocks noGrp="1"/>
          </p:cNvSpPr>
          <p:nvPr>
            <p:ph type="title"/>
          </p:nvPr>
        </p:nvSpPr>
        <p:spPr/>
        <p:txBody>
          <a:bodyPr/>
          <a:lstStyle/>
          <a:p>
            <a:r>
              <a:rPr lang="en-US" dirty="0"/>
              <a:t>Responsibilities</a:t>
            </a:r>
          </a:p>
        </p:txBody>
      </p:sp>
      <p:sp>
        <p:nvSpPr>
          <p:cNvPr id="3" name="Text Placeholder 2">
            <a:extLst>
              <a:ext uri="{FF2B5EF4-FFF2-40B4-BE49-F238E27FC236}">
                <a16:creationId xmlns:a16="http://schemas.microsoft.com/office/drawing/2014/main" id="{1E139EBA-5178-3B60-A813-CDD0EE76A33E}"/>
              </a:ext>
            </a:extLst>
          </p:cNvPr>
          <p:cNvSpPr>
            <a:spLocks noGrp="1"/>
          </p:cNvSpPr>
          <p:nvPr>
            <p:ph type="body" idx="1"/>
          </p:nvPr>
        </p:nvSpPr>
        <p:spPr>
          <a:xfrm>
            <a:off x="457199" y="1995750"/>
            <a:ext cx="6440311" cy="2640900"/>
          </a:xfrm>
        </p:spPr>
        <p:txBody>
          <a:bodyPr/>
          <a:lstStyle/>
          <a:p>
            <a:r>
              <a:rPr lang="en-US" dirty="0" err="1"/>
              <a:t>Mitee</a:t>
            </a:r>
            <a:r>
              <a:rPr lang="en-US" dirty="0"/>
              <a:t> Patel – Testing </a:t>
            </a:r>
          </a:p>
          <a:p>
            <a:r>
              <a:rPr lang="en-US" dirty="0" err="1"/>
              <a:t>Shaishav</a:t>
            </a:r>
            <a:r>
              <a:rPr lang="en-US" dirty="0"/>
              <a:t> Shah – Code Implementation</a:t>
            </a:r>
          </a:p>
          <a:p>
            <a:r>
              <a:rPr lang="en-US" dirty="0" err="1"/>
              <a:t>Tapan</a:t>
            </a:r>
            <a:r>
              <a:rPr lang="en-US" dirty="0"/>
              <a:t> Desai – Software Requirement Specification</a:t>
            </a:r>
          </a:p>
          <a:p>
            <a:r>
              <a:rPr lang="en-US" dirty="0"/>
              <a:t>Kinjal Patel – Design Documentation</a:t>
            </a:r>
          </a:p>
        </p:txBody>
      </p:sp>
      <p:sp>
        <p:nvSpPr>
          <p:cNvPr id="4" name="Slide Number Placeholder 3">
            <a:extLst>
              <a:ext uri="{FF2B5EF4-FFF2-40B4-BE49-F238E27FC236}">
                <a16:creationId xmlns:a16="http://schemas.microsoft.com/office/drawing/2014/main" id="{AC8CC93A-95AE-6EEC-ABB9-A87EE9FF40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1990157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9"/>
        <p:cNvGrpSpPr/>
        <p:nvPr/>
      </p:nvGrpSpPr>
      <p:grpSpPr>
        <a:xfrm>
          <a:off x="0" y="0"/>
          <a:ext cx="0" cy="0"/>
          <a:chOff x="0" y="0"/>
          <a:chExt cx="0" cy="0"/>
        </a:xfrm>
      </p:grpSpPr>
      <p:sp>
        <p:nvSpPr>
          <p:cNvPr id="1701" name="Google Shape;1701;p2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1702" name="Google Shape;1702;p28"/>
          <p:cNvGrpSpPr/>
          <p:nvPr/>
        </p:nvGrpSpPr>
        <p:grpSpPr>
          <a:xfrm>
            <a:off x="477963" y="1650359"/>
            <a:ext cx="2051418" cy="1912231"/>
            <a:chOff x="1083025" y="1574025"/>
            <a:chExt cx="1834900" cy="1710404"/>
          </a:xfrm>
        </p:grpSpPr>
        <p:sp>
          <p:nvSpPr>
            <p:cNvPr id="1703" name="Google Shape;1703;p28"/>
            <p:cNvSpPr txBox="1"/>
            <p:nvPr/>
          </p:nvSpPr>
          <p:spPr>
            <a:xfrm>
              <a:off x="1604274" y="1574025"/>
              <a:ext cx="6243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800" dirty="0">
                  <a:solidFill>
                    <a:schemeClr val="accent2"/>
                  </a:solidFill>
                  <a:latin typeface="Barlow"/>
                  <a:ea typeface="Barlow"/>
                  <a:cs typeface="Barlow"/>
                  <a:sym typeface="Barlow"/>
                </a:rPr>
                <a:t>15 Days</a:t>
              </a:r>
              <a:endParaRPr sz="800" dirty="0">
                <a:solidFill>
                  <a:schemeClr val="accent2"/>
                </a:solidFill>
                <a:latin typeface="Barlow"/>
                <a:ea typeface="Barlow"/>
                <a:cs typeface="Barlow"/>
                <a:sym typeface="Barlow"/>
              </a:endParaRPr>
            </a:p>
          </p:txBody>
        </p:sp>
        <p:sp>
          <p:nvSpPr>
            <p:cNvPr id="1704" name="Google Shape;1704;p28"/>
            <p:cNvSpPr txBox="1"/>
            <p:nvPr/>
          </p:nvSpPr>
          <p:spPr>
            <a:xfrm>
              <a:off x="1232220" y="2838029"/>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200" b="1" dirty="0">
                  <a:solidFill>
                    <a:schemeClr val="accent2"/>
                  </a:solidFill>
                  <a:latin typeface="Barlow"/>
                  <a:ea typeface="Barlow"/>
                  <a:cs typeface="Barlow"/>
                  <a:sym typeface="Barlow"/>
                </a:rPr>
                <a:t>Problem Rectification and Implementation Ideas</a:t>
              </a:r>
              <a:endParaRPr sz="1200" b="1" dirty="0">
                <a:solidFill>
                  <a:schemeClr val="accent2"/>
                </a:solidFill>
                <a:latin typeface="Barlow"/>
                <a:ea typeface="Barlow"/>
                <a:cs typeface="Barlow"/>
                <a:sym typeface="Barlow"/>
              </a:endParaRPr>
            </a:p>
          </p:txBody>
        </p:sp>
        <p:cxnSp>
          <p:nvCxnSpPr>
            <p:cNvPr id="1706" name="Google Shape;1706;p28"/>
            <p:cNvCxnSpPr/>
            <p:nvPr/>
          </p:nvCxnSpPr>
          <p:spPr>
            <a:xfrm>
              <a:off x="2180202" y="1695421"/>
              <a:ext cx="718500" cy="741900"/>
            </a:xfrm>
            <a:prstGeom prst="straightConnector1">
              <a:avLst/>
            </a:prstGeom>
            <a:noFill/>
            <a:ln w="9525" cap="flat" cmpd="sng">
              <a:solidFill>
                <a:schemeClr val="accent1"/>
              </a:solidFill>
              <a:prstDash val="solid"/>
              <a:round/>
              <a:headEnd type="none" w="sm" len="sm"/>
              <a:tailEnd type="none" w="sm" len="sm"/>
            </a:ln>
          </p:spPr>
        </p:cxnSp>
        <p:sp>
          <p:nvSpPr>
            <p:cNvPr id="1707" name="Google Shape;1707;p28"/>
            <p:cNvSpPr/>
            <p:nvPr/>
          </p:nvSpPr>
          <p:spPr>
            <a:xfrm flipH="1">
              <a:off x="1083025" y="2306625"/>
              <a:ext cx="1834800" cy="143400"/>
            </a:xfrm>
            <a:prstGeom prst="parallelogram">
              <a:avLst>
                <a:gd name="adj" fmla="val 9695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08" name="Google Shape;1708;p28"/>
            <p:cNvSpPr/>
            <p:nvPr/>
          </p:nvSpPr>
          <p:spPr>
            <a:xfrm>
              <a:off x="1083125" y="2460449"/>
              <a:ext cx="1834800" cy="143400"/>
            </a:xfrm>
            <a:prstGeom prst="parallelogram">
              <a:avLst>
                <a:gd name="adj" fmla="val 9695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9" name="Google Shape;1709;p28"/>
          <p:cNvGrpSpPr/>
          <p:nvPr/>
        </p:nvGrpSpPr>
        <p:grpSpPr>
          <a:xfrm>
            <a:off x="2388508" y="1650359"/>
            <a:ext cx="2051418" cy="1927469"/>
            <a:chOff x="1083025" y="1574025"/>
            <a:chExt cx="1834900" cy="1724033"/>
          </a:xfrm>
        </p:grpSpPr>
        <p:sp>
          <p:nvSpPr>
            <p:cNvPr id="1710" name="Google Shape;1710;p28"/>
            <p:cNvSpPr txBox="1"/>
            <p:nvPr/>
          </p:nvSpPr>
          <p:spPr>
            <a:xfrm>
              <a:off x="1604274" y="1574025"/>
              <a:ext cx="6243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800" dirty="0">
                  <a:solidFill>
                    <a:schemeClr val="accent2"/>
                  </a:solidFill>
                  <a:latin typeface="Barlow"/>
                  <a:ea typeface="Barlow"/>
                  <a:cs typeface="Barlow"/>
                  <a:sym typeface="Barlow"/>
                </a:rPr>
                <a:t>30 days</a:t>
              </a:r>
              <a:endParaRPr sz="800" dirty="0">
                <a:solidFill>
                  <a:schemeClr val="accent2"/>
                </a:solidFill>
                <a:latin typeface="Barlow"/>
                <a:ea typeface="Barlow"/>
                <a:cs typeface="Barlow"/>
                <a:sym typeface="Barlow"/>
              </a:endParaRPr>
            </a:p>
          </p:txBody>
        </p:sp>
        <p:sp>
          <p:nvSpPr>
            <p:cNvPr id="1711" name="Google Shape;1711;p28"/>
            <p:cNvSpPr txBox="1"/>
            <p:nvPr/>
          </p:nvSpPr>
          <p:spPr>
            <a:xfrm>
              <a:off x="1235470" y="2851658"/>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200" b="1" dirty="0">
                  <a:solidFill>
                    <a:schemeClr val="accent2"/>
                  </a:solidFill>
                  <a:latin typeface="Barlow"/>
                  <a:ea typeface="Barlow"/>
                  <a:cs typeface="Barlow"/>
                  <a:sym typeface="Barlow"/>
                </a:rPr>
                <a:t>Final implentation idea fixated and group work divided</a:t>
              </a:r>
              <a:endParaRPr sz="1200" b="1" dirty="0">
                <a:solidFill>
                  <a:schemeClr val="accent2"/>
                </a:solidFill>
                <a:latin typeface="Barlow"/>
                <a:ea typeface="Barlow"/>
                <a:cs typeface="Barlow"/>
                <a:sym typeface="Barlow"/>
              </a:endParaRPr>
            </a:p>
          </p:txBody>
        </p:sp>
        <p:cxnSp>
          <p:nvCxnSpPr>
            <p:cNvPr id="1713" name="Google Shape;1713;p28"/>
            <p:cNvCxnSpPr/>
            <p:nvPr/>
          </p:nvCxnSpPr>
          <p:spPr>
            <a:xfrm>
              <a:off x="2180202" y="1695421"/>
              <a:ext cx="718500" cy="741900"/>
            </a:xfrm>
            <a:prstGeom prst="straightConnector1">
              <a:avLst/>
            </a:prstGeom>
            <a:noFill/>
            <a:ln w="9525" cap="flat" cmpd="sng">
              <a:solidFill>
                <a:schemeClr val="accent1"/>
              </a:solidFill>
              <a:prstDash val="solid"/>
              <a:round/>
              <a:headEnd type="none" w="sm" len="sm"/>
              <a:tailEnd type="none" w="sm" len="sm"/>
            </a:ln>
          </p:spPr>
        </p:cxnSp>
        <p:sp>
          <p:nvSpPr>
            <p:cNvPr id="1714" name="Google Shape;1714;p28"/>
            <p:cNvSpPr/>
            <p:nvPr/>
          </p:nvSpPr>
          <p:spPr>
            <a:xfrm flipH="1">
              <a:off x="1083025" y="2306625"/>
              <a:ext cx="1834800" cy="143400"/>
            </a:xfrm>
            <a:prstGeom prst="parallelogram">
              <a:avLst>
                <a:gd name="adj" fmla="val 9695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15" name="Google Shape;1715;p28"/>
            <p:cNvSpPr/>
            <p:nvPr/>
          </p:nvSpPr>
          <p:spPr>
            <a:xfrm>
              <a:off x="1083125" y="2460449"/>
              <a:ext cx="1834800" cy="143400"/>
            </a:xfrm>
            <a:prstGeom prst="parallelogram">
              <a:avLst>
                <a:gd name="adj" fmla="val 9695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6" name="Google Shape;1716;p28"/>
          <p:cNvGrpSpPr/>
          <p:nvPr/>
        </p:nvGrpSpPr>
        <p:grpSpPr>
          <a:xfrm>
            <a:off x="4302291" y="1649564"/>
            <a:ext cx="2051418" cy="1752354"/>
            <a:chOff x="1083025" y="1574025"/>
            <a:chExt cx="1834900" cy="1567400"/>
          </a:xfrm>
        </p:grpSpPr>
        <p:sp>
          <p:nvSpPr>
            <p:cNvPr id="1717" name="Google Shape;1717;p28"/>
            <p:cNvSpPr txBox="1"/>
            <p:nvPr/>
          </p:nvSpPr>
          <p:spPr>
            <a:xfrm>
              <a:off x="1604274" y="1574025"/>
              <a:ext cx="6243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800" dirty="0">
                  <a:solidFill>
                    <a:schemeClr val="dk2"/>
                  </a:solidFill>
                  <a:latin typeface="Barlow"/>
                  <a:ea typeface="Barlow"/>
                  <a:cs typeface="Barlow"/>
                  <a:sym typeface="Barlow"/>
                </a:rPr>
                <a:t>40 Days</a:t>
              </a:r>
              <a:endParaRPr sz="800" dirty="0">
                <a:solidFill>
                  <a:schemeClr val="dk2"/>
                </a:solidFill>
                <a:latin typeface="Barlow"/>
                <a:ea typeface="Barlow"/>
                <a:cs typeface="Barlow"/>
                <a:sym typeface="Barlow"/>
              </a:endParaRPr>
            </a:p>
          </p:txBody>
        </p:sp>
        <p:sp>
          <p:nvSpPr>
            <p:cNvPr id="1718" name="Google Shape;1718;p28"/>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200" b="1" dirty="0">
                  <a:solidFill>
                    <a:schemeClr val="dk2"/>
                  </a:solidFill>
                  <a:latin typeface="Barlow"/>
                  <a:ea typeface="Barlow"/>
                  <a:cs typeface="Barlow"/>
                  <a:sym typeface="Barlow"/>
                </a:rPr>
                <a:t>Code work almost completed </a:t>
              </a:r>
              <a:endParaRPr sz="1200" b="1" dirty="0">
                <a:solidFill>
                  <a:schemeClr val="dk2"/>
                </a:solidFill>
                <a:latin typeface="Barlow"/>
                <a:ea typeface="Barlow"/>
                <a:cs typeface="Barlow"/>
                <a:sym typeface="Barlow"/>
              </a:endParaRPr>
            </a:p>
          </p:txBody>
        </p:sp>
        <p:cxnSp>
          <p:nvCxnSpPr>
            <p:cNvPr id="1720" name="Google Shape;1720;p28"/>
            <p:cNvCxnSpPr/>
            <p:nvPr/>
          </p:nvCxnSpPr>
          <p:spPr>
            <a:xfrm>
              <a:off x="2180202" y="1695421"/>
              <a:ext cx="718500" cy="741900"/>
            </a:xfrm>
            <a:prstGeom prst="straightConnector1">
              <a:avLst/>
            </a:prstGeom>
            <a:noFill/>
            <a:ln w="9525" cap="flat" cmpd="sng">
              <a:solidFill>
                <a:srgbClr val="DADCE5"/>
              </a:solidFill>
              <a:prstDash val="solid"/>
              <a:round/>
              <a:headEnd type="none" w="sm" len="sm"/>
              <a:tailEnd type="none" w="sm" len="sm"/>
            </a:ln>
          </p:spPr>
        </p:cxnSp>
        <p:sp>
          <p:nvSpPr>
            <p:cNvPr id="1721" name="Google Shape;1721;p28"/>
            <p:cNvSpPr/>
            <p:nvPr/>
          </p:nvSpPr>
          <p:spPr>
            <a:xfrm flipH="1">
              <a:off x="1083025" y="2306625"/>
              <a:ext cx="1834800" cy="143400"/>
            </a:xfrm>
            <a:prstGeom prst="parallelogram">
              <a:avLst>
                <a:gd name="adj" fmla="val 96952"/>
              </a:avLst>
            </a:prstGeom>
            <a:solidFill>
              <a:srgbClr val="DAD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22" name="Google Shape;1722;p28"/>
            <p:cNvSpPr/>
            <p:nvPr/>
          </p:nvSpPr>
          <p:spPr>
            <a:xfrm>
              <a:off x="1083125" y="2460449"/>
              <a:ext cx="1834800" cy="143400"/>
            </a:xfrm>
            <a:prstGeom prst="parallelogram">
              <a:avLst>
                <a:gd name="adj" fmla="val 96952"/>
              </a:avLst>
            </a:prstGeom>
            <a:solidFill>
              <a:srgbClr val="B0B3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3" name="Google Shape;1723;p28"/>
          <p:cNvGrpSpPr/>
          <p:nvPr/>
        </p:nvGrpSpPr>
        <p:grpSpPr>
          <a:xfrm>
            <a:off x="6217659" y="1649551"/>
            <a:ext cx="2051418" cy="1752353"/>
            <a:chOff x="1083025" y="1574025"/>
            <a:chExt cx="1834900" cy="1567400"/>
          </a:xfrm>
        </p:grpSpPr>
        <p:sp>
          <p:nvSpPr>
            <p:cNvPr id="1724" name="Google Shape;1724;p28"/>
            <p:cNvSpPr txBox="1"/>
            <p:nvPr/>
          </p:nvSpPr>
          <p:spPr>
            <a:xfrm>
              <a:off x="1604274" y="1574025"/>
              <a:ext cx="6243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800" dirty="0">
                  <a:solidFill>
                    <a:schemeClr val="dk2"/>
                  </a:solidFill>
                  <a:latin typeface="Barlow"/>
                  <a:ea typeface="Barlow"/>
                  <a:cs typeface="Barlow"/>
                  <a:sym typeface="Barlow"/>
                </a:rPr>
                <a:t>60 Days</a:t>
              </a:r>
              <a:endParaRPr sz="800" dirty="0">
                <a:solidFill>
                  <a:schemeClr val="dk2"/>
                </a:solidFill>
                <a:latin typeface="Barlow"/>
                <a:ea typeface="Barlow"/>
                <a:cs typeface="Barlow"/>
                <a:sym typeface="Barlow"/>
              </a:endParaRPr>
            </a:p>
          </p:txBody>
        </p:sp>
        <p:sp>
          <p:nvSpPr>
            <p:cNvPr id="1725" name="Google Shape;1725;p28"/>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200" b="1" dirty="0">
                  <a:solidFill>
                    <a:schemeClr val="dk2"/>
                  </a:solidFill>
                  <a:latin typeface="Barlow"/>
                  <a:ea typeface="Barlow"/>
                  <a:cs typeface="Barlow"/>
                  <a:sym typeface="Barlow"/>
                </a:rPr>
                <a:t>Demo Work Completed</a:t>
              </a:r>
              <a:endParaRPr sz="1200" b="1" dirty="0">
                <a:solidFill>
                  <a:schemeClr val="dk2"/>
                </a:solidFill>
                <a:latin typeface="Barlow"/>
                <a:ea typeface="Barlow"/>
                <a:cs typeface="Barlow"/>
                <a:sym typeface="Barlow"/>
              </a:endParaRPr>
            </a:p>
          </p:txBody>
        </p:sp>
        <p:cxnSp>
          <p:nvCxnSpPr>
            <p:cNvPr id="1727" name="Google Shape;1727;p28"/>
            <p:cNvCxnSpPr/>
            <p:nvPr/>
          </p:nvCxnSpPr>
          <p:spPr>
            <a:xfrm>
              <a:off x="2180202" y="1695421"/>
              <a:ext cx="718500" cy="741900"/>
            </a:xfrm>
            <a:prstGeom prst="straightConnector1">
              <a:avLst/>
            </a:prstGeom>
            <a:noFill/>
            <a:ln w="9525" cap="flat" cmpd="sng">
              <a:solidFill>
                <a:srgbClr val="DADCE5"/>
              </a:solidFill>
              <a:prstDash val="solid"/>
              <a:round/>
              <a:headEnd type="none" w="sm" len="sm"/>
              <a:tailEnd type="none" w="sm" len="sm"/>
            </a:ln>
          </p:spPr>
        </p:cxnSp>
        <p:sp>
          <p:nvSpPr>
            <p:cNvPr id="1728" name="Google Shape;1728;p28"/>
            <p:cNvSpPr/>
            <p:nvPr/>
          </p:nvSpPr>
          <p:spPr>
            <a:xfrm flipH="1">
              <a:off x="1083025" y="2306625"/>
              <a:ext cx="1834800" cy="143400"/>
            </a:xfrm>
            <a:prstGeom prst="parallelogram">
              <a:avLst>
                <a:gd name="adj" fmla="val 96952"/>
              </a:avLst>
            </a:prstGeom>
            <a:solidFill>
              <a:srgbClr val="DAD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29" name="Google Shape;1729;p28"/>
            <p:cNvSpPr/>
            <p:nvPr/>
          </p:nvSpPr>
          <p:spPr>
            <a:xfrm>
              <a:off x="1083125" y="2460449"/>
              <a:ext cx="1834800" cy="143400"/>
            </a:xfrm>
            <a:prstGeom prst="parallelogram">
              <a:avLst>
                <a:gd name="adj" fmla="val 96952"/>
              </a:avLst>
            </a:prstGeom>
            <a:solidFill>
              <a:srgbClr val="B0B3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38;p12">
            <a:extLst>
              <a:ext uri="{FF2B5EF4-FFF2-40B4-BE49-F238E27FC236}">
                <a16:creationId xmlns:a16="http://schemas.microsoft.com/office/drawing/2014/main" id="{AE787A71-23A3-AEF6-5081-91C630E6D7FB}"/>
              </a:ext>
            </a:extLst>
          </p:cNvPr>
          <p:cNvSpPr txBox="1">
            <a:spLocks/>
          </p:cNvSpPr>
          <p:nvPr/>
        </p:nvSpPr>
        <p:spPr>
          <a:xfrm>
            <a:off x="501753" y="639880"/>
            <a:ext cx="7863314" cy="585852"/>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US" dirty="0"/>
              <a:t>Project Timeline (in days)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457200" y="681800"/>
            <a:ext cx="7614356" cy="445251"/>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600" dirty="0"/>
              <a:t>Part : 1 Objective</a:t>
            </a:r>
            <a:endParaRPr sz="3600" dirty="0"/>
          </a:p>
        </p:txBody>
      </p:sp>
      <p:sp>
        <p:nvSpPr>
          <p:cNvPr id="1007" name="Google Shape;1007;p21"/>
          <p:cNvSpPr txBox="1">
            <a:spLocks noGrp="1"/>
          </p:cNvSpPr>
          <p:nvPr>
            <p:ph type="body" idx="1"/>
          </p:nvPr>
        </p:nvSpPr>
        <p:spPr>
          <a:xfrm>
            <a:off x="233917" y="1127052"/>
            <a:ext cx="8514972" cy="3978298"/>
          </a:xfrm>
          <a:prstGeom prst="rect">
            <a:avLst/>
          </a:prstGeom>
        </p:spPr>
        <p:txBody>
          <a:bodyPr spcFirstLastPara="1" wrap="square" lIns="0" tIns="0" rIns="0" bIns="0" anchor="t" anchorCtr="0">
            <a:noAutofit/>
          </a:bodyPr>
          <a:lstStyle/>
          <a:p>
            <a:pPr marL="114300" indent="0">
              <a:buNone/>
            </a:pPr>
            <a:r>
              <a:rPr lang="en-US" sz="1800" b="0" i="0" u="none" strike="noStrike" baseline="0" dirty="0">
                <a:solidFill>
                  <a:srgbClr val="000000"/>
                </a:solidFill>
                <a:latin typeface="Raleway Light" pitchFamily="2" charset="0"/>
              </a:rPr>
              <a:t>The major goal of this project is to provide a desktop web application capable of managing and paying bills considering both the customer and administration perspectives. </a:t>
            </a:r>
          </a:p>
          <a:p>
            <a:pPr marL="114300" indent="0">
              <a:buNone/>
            </a:pPr>
            <a:r>
              <a:rPr lang="en-US" sz="1800" b="0" i="0" u="none" strike="noStrike" baseline="0" dirty="0">
                <a:solidFill>
                  <a:srgbClr val="000000"/>
                </a:solidFill>
                <a:latin typeface="Raleway Light" pitchFamily="2" charset="0"/>
              </a:rPr>
              <a:t>To Achieve the goal, we will be using Java Language as its platform Independent Java is object-oriented. This allows you to create modular programs and reusable code. Additionally, OOPs concepts are also being kept in mind while developing this web application. Considering this, the project will use Java programming language for back-end development of the project. </a:t>
            </a:r>
          </a:p>
          <a:p>
            <a:pPr marL="114300" indent="0">
              <a:buNone/>
            </a:pPr>
            <a:r>
              <a:rPr lang="en-US" sz="1800" b="0" i="0" u="none" strike="noStrike" baseline="0" dirty="0">
                <a:solidFill>
                  <a:srgbClr val="000000"/>
                </a:solidFill>
                <a:latin typeface="Raleway Light" pitchFamily="2" charset="0"/>
              </a:rPr>
              <a:t>The Front end would be designed in HTML+CSS. Using HTML would be easy as well as compatible to the system as we can convert the Designed UI from CorelDraw or any other designing platform easily. </a:t>
            </a:r>
          </a:p>
          <a:p>
            <a:pPr marL="114300" indent="0">
              <a:buNone/>
            </a:pPr>
            <a:r>
              <a:rPr lang="en-US" sz="1800" b="0" i="0" u="none" strike="noStrike" baseline="0" dirty="0">
                <a:solidFill>
                  <a:srgbClr val="000000"/>
                </a:solidFill>
                <a:latin typeface="Raleway Light" pitchFamily="2" charset="0"/>
              </a:rPr>
              <a:t>For database, we would be using MY SQL. </a:t>
            </a:r>
          </a:p>
          <a:p>
            <a:pPr marL="0" lvl="0" indent="0" algn="l" rtl="0">
              <a:spcBef>
                <a:spcPts val="600"/>
              </a:spcBef>
              <a:spcAft>
                <a:spcPts val="0"/>
              </a:spcAft>
              <a:buNone/>
            </a:pPr>
            <a:endParaRPr dirty="0"/>
          </a:p>
        </p:txBody>
      </p:sp>
      <p:sp>
        <p:nvSpPr>
          <p:cNvPr id="1009" name="Google Shape;1009;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457200" y="681800"/>
            <a:ext cx="7614356" cy="445251"/>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600" dirty="0"/>
              <a:t>Part : 2 Scope</a:t>
            </a:r>
            <a:endParaRPr sz="3600" dirty="0"/>
          </a:p>
        </p:txBody>
      </p:sp>
      <p:sp>
        <p:nvSpPr>
          <p:cNvPr id="1007" name="Google Shape;1007;p21"/>
          <p:cNvSpPr txBox="1">
            <a:spLocks noGrp="1"/>
          </p:cNvSpPr>
          <p:nvPr>
            <p:ph type="body" idx="1"/>
          </p:nvPr>
        </p:nvSpPr>
        <p:spPr>
          <a:xfrm>
            <a:off x="233917" y="1127052"/>
            <a:ext cx="5816927" cy="1333926"/>
          </a:xfrm>
          <a:prstGeom prst="rect">
            <a:avLst/>
          </a:prstGeom>
        </p:spPr>
        <p:txBody>
          <a:bodyPr spcFirstLastPara="1" wrap="square" lIns="0" tIns="0" rIns="0" bIns="0" anchor="t" anchorCtr="0">
            <a:noAutofit/>
          </a:bodyPr>
          <a:lstStyle/>
          <a:p>
            <a:pPr marL="114300" indent="0">
              <a:buNone/>
            </a:pPr>
            <a:r>
              <a:rPr lang="en-US" sz="1800" b="0" i="0" u="none" strike="noStrike" baseline="0" dirty="0">
                <a:solidFill>
                  <a:srgbClr val="000000"/>
                </a:solidFill>
                <a:latin typeface="Raleway Light" pitchFamily="2" charset="0"/>
              </a:rPr>
              <a:t>This Project has two major players: User and Admin</a:t>
            </a:r>
          </a:p>
          <a:p>
            <a:pPr marL="114300" indent="0">
              <a:buNone/>
            </a:pPr>
            <a:r>
              <a:rPr lang="en-US" sz="1800" dirty="0">
                <a:solidFill>
                  <a:srgbClr val="000000"/>
                </a:solidFill>
                <a:latin typeface="Raleway Light" pitchFamily="2" charset="0"/>
              </a:rPr>
              <a:t>Provide Secure log-in log out for both</a:t>
            </a:r>
          </a:p>
          <a:p>
            <a:pPr marL="114300" indent="0">
              <a:buNone/>
            </a:pPr>
            <a:r>
              <a:rPr lang="en-US" sz="1800" dirty="0">
                <a:solidFill>
                  <a:srgbClr val="000000"/>
                </a:solidFill>
                <a:latin typeface="Raleway Light" pitchFamily="2" charset="0"/>
              </a:rPr>
              <a:t>Maintain a database for them</a:t>
            </a:r>
            <a:endParaRPr lang="en-US" sz="1800" b="0" i="0" u="none" strike="noStrike" baseline="0" dirty="0">
              <a:solidFill>
                <a:srgbClr val="000000"/>
              </a:solidFill>
              <a:latin typeface="Raleway Light" pitchFamily="2" charset="0"/>
            </a:endParaRPr>
          </a:p>
          <a:p>
            <a:pPr marL="0" lvl="0" indent="0" algn="l" rtl="0">
              <a:spcBef>
                <a:spcPts val="600"/>
              </a:spcBef>
              <a:spcAft>
                <a:spcPts val="0"/>
              </a:spcAft>
              <a:buNone/>
            </a:pPr>
            <a:endParaRPr dirty="0"/>
          </a:p>
        </p:txBody>
      </p:sp>
      <p:sp>
        <p:nvSpPr>
          <p:cNvPr id="1009" name="Google Shape;1009;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605862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457200" y="681800"/>
            <a:ext cx="7614356" cy="445251"/>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600" dirty="0"/>
              <a:t>Part : 3 Software Requirement</a:t>
            </a:r>
            <a:endParaRPr sz="3600" dirty="0"/>
          </a:p>
        </p:txBody>
      </p:sp>
      <p:sp>
        <p:nvSpPr>
          <p:cNvPr id="1007" name="Google Shape;1007;p21"/>
          <p:cNvSpPr txBox="1">
            <a:spLocks noGrp="1"/>
          </p:cNvSpPr>
          <p:nvPr>
            <p:ph type="body" idx="1"/>
          </p:nvPr>
        </p:nvSpPr>
        <p:spPr>
          <a:xfrm>
            <a:off x="233917" y="1127052"/>
            <a:ext cx="5974972" cy="1920948"/>
          </a:xfrm>
          <a:prstGeom prst="rect">
            <a:avLst/>
          </a:prstGeom>
        </p:spPr>
        <p:txBody>
          <a:bodyPr spcFirstLastPara="1" wrap="square" lIns="0" tIns="0" rIns="0" bIns="0" anchor="t" anchorCtr="0">
            <a:noAutofit/>
          </a:bodyPr>
          <a:lstStyle/>
          <a:p>
            <a:pPr marL="114300" indent="0">
              <a:buNone/>
            </a:pPr>
            <a:r>
              <a:rPr lang="en" sz="1800" dirty="0">
                <a:solidFill>
                  <a:schemeClr val="tx1"/>
                </a:solidFill>
                <a:latin typeface="Raleway Light" pitchFamily="2" charset="0"/>
              </a:rPr>
              <a:t>1. VS Code </a:t>
            </a:r>
            <a:br>
              <a:rPr lang="en" sz="1800" dirty="0">
                <a:solidFill>
                  <a:schemeClr val="tx1"/>
                </a:solidFill>
                <a:latin typeface="Raleway Light" pitchFamily="2" charset="0"/>
              </a:rPr>
            </a:br>
            <a:r>
              <a:rPr lang="en" sz="1800" dirty="0">
                <a:solidFill>
                  <a:schemeClr val="tx1"/>
                </a:solidFill>
                <a:latin typeface="Raleway Light" pitchFamily="2" charset="0"/>
              </a:rPr>
              <a:t>2. Ecilpse</a:t>
            </a:r>
            <a:br>
              <a:rPr lang="en" sz="1800" dirty="0">
                <a:solidFill>
                  <a:schemeClr val="tx1"/>
                </a:solidFill>
                <a:latin typeface="Raleway Light" pitchFamily="2" charset="0"/>
              </a:rPr>
            </a:br>
            <a:r>
              <a:rPr lang="en" sz="1800" dirty="0">
                <a:solidFill>
                  <a:schemeClr val="tx1"/>
                </a:solidFill>
                <a:latin typeface="Raleway Light" pitchFamily="2" charset="0"/>
              </a:rPr>
              <a:t>3.Springboot Framework</a:t>
            </a:r>
            <a:br>
              <a:rPr lang="en" sz="1800" dirty="0">
                <a:solidFill>
                  <a:schemeClr val="tx1"/>
                </a:solidFill>
                <a:latin typeface="Raleway Light" pitchFamily="2" charset="0"/>
              </a:rPr>
            </a:br>
            <a:r>
              <a:rPr lang="en" sz="1800" dirty="0">
                <a:solidFill>
                  <a:schemeClr val="tx1"/>
                </a:solidFill>
                <a:latin typeface="Raleway Light" pitchFamily="2" charset="0"/>
              </a:rPr>
              <a:t>4.React.js</a:t>
            </a:r>
            <a:br>
              <a:rPr lang="en" sz="1800" dirty="0">
                <a:solidFill>
                  <a:schemeClr val="tx1"/>
                </a:solidFill>
                <a:latin typeface="Raleway Light" pitchFamily="2" charset="0"/>
              </a:rPr>
            </a:br>
            <a:r>
              <a:rPr lang="en" sz="1800" dirty="0">
                <a:solidFill>
                  <a:schemeClr val="tx1"/>
                </a:solidFill>
                <a:latin typeface="Raleway Light" pitchFamily="2" charset="0"/>
              </a:rPr>
              <a:t>5.Php Admin</a:t>
            </a:r>
            <a:endParaRPr dirty="0">
              <a:latin typeface="Raleway Light" pitchFamily="2" charset="0"/>
            </a:endParaRPr>
          </a:p>
        </p:txBody>
      </p:sp>
      <p:sp>
        <p:nvSpPr>
          <p:cNvPr id="1009" name="Google Shape;1009;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580109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A8256-8435-FD79-D156-5FA7355EC0A4}"/>
              </a:ext>
            </a:extLst>
          </p:cNvPr>
          <p:cNvSpPr>
            <a:spLocks noGrp="1"/>
          </p:cNvSpPr>
          <p:nvPr>
            <p:ph type="title"/>
          </p:nvPr>
        </p:nvSpPr>
        <p:spPr/>
        <p:txBody>
          <a:bodyPr/>
          <a:lstStyle/>
          <a:p>
            <a:r>
              <a:rPr lang="en-US" dirty="0"/>
              <a:t>Why </a:t>
            </a:r>
            <a:r>
              <a:rPr lang="en-US" dirty="0" err="1"/>
              <a:t>SpringBoot</a:t>
            </a:r>
            <a:endParaRPr lang="en-US" dirty="0"/>
          </a:p>
        </p:txBody>
      </p:sp>
      <p:sp>
        <p:nvSpPr>
          <p:cNvPr id="3" name="Text Placeholder 2">
            <a:extLst>
              <a:ext uri="{FF2B5EF4-FFF2-40B4-BE49-F238E27FC236}">
                <a16:creationId xmlns:a16="http://schemas.microsoft.com/office/drawing/2014/main" id="{10E110DC-F797-8627-EA50-F0C050FC6B5F}"/>
              </a:ext>
            </a:extLst>
          </p:cNvPr>
          <p:cNvSpPr>
            <a:spLocks noGrp="1"/>
          </p:cNvSpPr>
          <p:nvPr>
            <p:ph type="body" idx="1"/>
          </p:nvPr>
        </p:nvSpPr>
        <p:spPr/>
        <p:txBody>
          <a:bodyPr/>
          <a:lstStyle/>
          <a:p>
            <a:r>
              <a:rPr lang="en-US" dirty="0"/>
              <a:t>It is a framework which helps in connecting and validating the database.</a:t>
            </a:r>
          </a:p>
          <a:p>
            <a:r>
              <a:rPr lang="en-US" dirty="0"/>
              <a:t>It helps in authentication </a:t>
            </a:r>
          </a:p>
          <a:p>
            <a:r>
              <a:rPr lang="en-US" dirty="0"/>
              <a:t>It also encrypts the password. So, the admin cannot see the password set by user.</a:t>
            </a:r>
          </a:p>
        </p:txBody>
      </p:sp>
      <p:sp>
        <p:nvSpPr>
          <p:cNvPr id="4" name="Slide Number Placeholder 3">
            <a:extLst>
              <a:ext uri="{FF2B5EF4-FFF2-40B4-BE49-F238E27FC236}">
                <a16:creationId xmlns:a16="http://schemas.microsoft.com/office/drawing/2014/main" id="{150C1798-ECC1-70A4-97BB-5864B87052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332183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FB329-F0BC-4272-6B93-5B372671391E}"/>
              </a:ext>
            </a:extLst>
          </p:cNvPr>
          <p:cNvSpPr>
            <a:spLocks noGrp="1"/>
          </p:cNvSpPr>
          <p:nvPr>
            <p:ph type="title"/>
          </p:nvPr>
        </p:nvSpPr>
        <p:spPr/>
        <p:txBody>
          <a:bodyPr/>
          <a:lstStyle/>
          <a:p>
            <a:r>
              <a:rPr lang="en-US" dirty="0"/>
              <a:t>React.JS</a:t>
            </a:r>
          </a:p>
        </p:txBody>
      </p:sp>
      <p:sp>
        <p:nvSpPr>
          <p:cNvPr id="3" name="Text Placeholder 2">
            <a:extLst>
              <a:ext uri="{FF2B5EF4-FFF2-40B4-BE49-F238E27FC236}">
                <a16:creationId xmlns:a16="http://schemas.microsoft.com/office/drawing/2014/main" id="{7BF6305B-12E7-88ED-7234-85162A97ECD5}"/>
              </a:ext>
            </a:extLst>
          </p:cNvPr>
          <p:cNvSpPr>
            <a:spLocks noGrp="1"/>
          </p:cNvSpPr>
          <p:nvPr>
            <p:ph type="body" idx="1"/>
          </p:nvPr>
        </p:nvSpPr>
        <p:spPr/>
        <p:txBody>
          <a:bodyPr/>
          <a:lstStyle/>
          <a:p>
            <a:r>
              <a:rPr lang="en-US" dirty="0"/>
              <a:t>Design simple views for each state in your application and React will efficiently update and render just the right components when your data changes. </a:t>
            </a:r>
          </a:p>
          <a:p>
            <a:r>
              <a:rPr lang="en-US" dirty="0"/>
              <a:t>Declarative views make your code more predictable and easier to debug.</a:t>
            </a:r>
          </a:p>
          <a:p>
            <a:endParaRPr lang="en-US" dirty="0"/>
          </a:p>
        </p:txBody>
      </p:sp>
      <p:sp>
        <p:nvSpPr>
          <p:cNvPr id="4" name="Slide Number Placeholder 3">
            <a:extLst>
              <a:ext uri="{FF2B5EF4-FFF2-40B4-BE49-F238E27FC236}">
                <a16:creationId xmlns:a16="http://schemas.microsoft.com/office/drawing/2014/main" id="{6D93CE1F-9F15-5341-DCEF-DD53203F13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914510768"/>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TotalTime>
  <Words>473</Words>
  <Application>Microsoft Office PowerPoint</Application>
  <PresentationFormat>On-screen Show (16:9)</PresentationFormat>
  <Paragraphs>75</Paragraphs>
  <Slides>16</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Barlow Light</vt:lpstr>
      <vt:lpstr>Calibri</vt:lpstr>
      <vt:lpstr>Raleway Thin</vt:lpstr>
      <vt:lpstr>Barlow</vt:lpstr>
      <vt:lpstr>Arial</vt:lpstr>
      <vt:lpstr>Raleway Light</vt:lpstr>
      <vt:lpstr>Gaoler template</vt:lpstr>
      <vt:lpstr>CIS 634 Object Oriented Programming</vt:lpstr>
      <vt:lpstr>Power Board Management </vt:lpstr>
      <vt:lpstr>Responsibilities</vt:lpstr>
      <vt:lpstr>PowerPoint Presentation</vt:lpstr>
      <vt:lpstr>Part : 1 Objective</vt:lpstr>
      <vt:lpstr>Part : 2 Scope</vt:lpstr>
      <vt:lpstr>Part : 3 Software Requirement</vt:lpstr>
      <vt:lpstr>Why SpringBoot</vt:lpstr>
      <vt:lpstr>React.JS</vt:lpstr>
      <vt:lpstr>Php MyAdmin</vt:lpstr>
      <vt:lpstr>Part : 4 Implementation Authentication  </vt:lpstr>
      <vt:lpstr>Part : 4 Implementation Register a User</vt:lpstr>
      <vt:lpstr>Testing</vt:lpstr>
      <vt:lpstr>Future Scope</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 Face Recginition</dc:title>
  <dc:creator>TapanDesai</dc:creator>
  <cp:lastModifiedBy>Tapankumar D Desai</cp:lastModifiedBy>
  <cp:revision>30</cp:revision>
  <dcterms:modified xsi:type="dcterms:W3CDTF">2022-12-05T18:18:41Z</dcterms:modified>
</cp:coreProperties>
</file>