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1609-5A55-1A41-B7B3-E53333D5A4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BF6F99-9580-13EF-E399-6E5398D04E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FBA267-89EB-1C94-D81A-8B7DD3CB870A}"/>
              </a:ext>
            </a:extLst>
          </p:cNvPr>
          <p:cNvSpPr>
            <a:spLocks noGrp="1"/>
          </p:cNvSpPr>
          <p:nvPr>
            <p:ph type="dt" sz="half" idx="10"/>
          </p:nvPr>
        </p:nvSpPr>
        <p:spPr/>
        <p:txBody>
          <a:bodyPr/>
          <a:lstStyle/>
          <a:p>
            <a:fld id="{96326C8D-D85A-4119-A52E-269CB6C0185A}" type="datetimeFigureOut">
              <a:rPr lang="en-US" smtClean="0"/>
              <a:t>8/29/2023</a:t>
            </a:fld>
            <a:endParaRPr lang="en-US"/>
          </a:p>
        </p:txBody>
      </p:sp>
      <p:sp>
        <p:nvSpPr>
          <p:cNvPr id="5" name="Footer Placeholder 4">
            <a:extLst>
              <a:ext uri="{FF2B5EF4-FFF2-40B4-BE49-F238E27FC236}">
                <a16:creationId xmlns:a16="http://schemas.microsoft.com/office/drawing/2014/main" id="{B31F6FE1-A651-2FB1-B71B-94DF57E82B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CC03B5-24F9-A3DA-0667-02AE254649D9}"/>
              </a:ext>
            </a:extLst>
          </p:cNvPr>
          <p:cNvSpPr>
            <a:spLocks noGrp="1"/>
          </p:cNvSpPr>
          <p:nvPr>
            <p:ph type="sldNum" sz="quarter" idx="12"/>
          </p:nvPr>
        </p:nvSpPr>
        <p:spPr/>
        <p:txBody>
          <a:bodyPr/>
          <a:lstStyle/>
          <a:p>
            <a:fld id="{54238F25-DDA2-42BD-9D1A-BD8F2F6C94A8}" type="slidenum">
              <a:rPr lang="en-US" smtClean="0"/>
              <a:t>‹#›</a:t>
            </a:fld>
            <a:endParaRPr lang="en-US"/>
          </a:p>
        </p:txBody>
      </p:sp>
    </p:spTree>
    <p:extLst>
      <p:ext uri="{BB962C8B-B14F-4D97-AF65-F5344CB8AC3E}">
        <p14:creationId xmlns:p14="http://schemas.microsoft.com/office/powerpoint/2010/main" val="2579423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17AEC-8E61-8B92-98C5-492EDB7E87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A5E877-F3DC-7588-95FC-EEF339B20F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D5284B-1008-AA9A-7A81-6C1C4469BC8A}"/>
              </a:ext>
            </a:extLst>
          </p:cNvPr>
          <p:cNvSpPr>
            <a:spLocks noGrp="1"/>
          </p:cNvSpPr>
          <p:nvPr>
            <p:ph type="dt" sz="half" idx="10"/>
          </p:nvPr>
        </p:nvSpPr>
        <p:spPr/>
        <p:txBody>
          <a:bodyPr/>
          <a:lstStyle/>
          <a:p>
            <a:fld id="{96326C8D-D85A-4119-A52E-269CB6C0185A}" type="datetimeFigureOut">
              <a:rPr lang="en-US" smtClean="0"/>
              <a:t>8/29/2023</a:t>
            </a:fld>
            <a:endParaRPr lang="en-US"/>
          </a:p>
        </p:txBody>
      </p:sp>
      <p:sp>
        <p:nvSpPr>
          <p:cNvPr id="5" name="Footer Placeholder 4">
            <a:extLst>
              <a:ext uri="{FF2B5EF4-FFF2-40B4-BE49-F238E27FC236}">
                <a16:creationId xmlns:a16="http://schemas.microsoft.com/office/drawing/2014/main" id="{3C720ED7-F18A-872D-5D6A-4BFB5447B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30F83B-B092-B1DA-6729-67B72463731C}"/>
              </a:ext>
            </a:extLst>
          </p:cNvPr>
          <p:cNvSpPr>
            <a:spLocks noGrp="1"/>
          </p:cNvSpPr>
          <p:nvPr>
            <p:ph type="sldNum" sz="quarter" idx="12"/>
          </p:nvPr>
        </p:nvSpPr>
        <p:spPr/>
        <p:txBody>
          <a:bodyPr/>
          <a:lstStyle/>
          <a:p>
            <a:fld id="{54238F25-DDA2-42BD-9D1A-BD8F2F6C94A8}" type="slidenum">
              <a:rPr lang="en-US" smtClean="0"/>
              <a:t>‹#›</a:t>
            </a:fld>
            <a:endParaRPr lang="en-US"/>
          </a:p>
        </p:txBody>
      </p:sp>
    </p:spTree>
    <p:extLst>
      <p:ext uri="{BB962C8B-B14F-4D97-AF65-F5344CB8AC3E}">
        <p14:creationId xmlns:p14="http://schemas.microsoft.com/office/powerpoint/2010/main" val="3416584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B7A523-3F87-76FA-055B-9C49415782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544647-6B7B-FDD8-288A-000BEF5504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E672EA-2C4E-1E23-BE5A-042F1814E4D2}"/>
              </a:ext>
            </a:extLst>
          </p:cNvPr>
          <p:cNvSpPr>
            <a:spLocks noGrp="1"/>
          </p:cNvSpPr>
          <p:nvPr>
            <p:ph type="dt" sz="half" idx="10"/>
          </p:nvPr>
        </p:nvSpPr>
        <p:spPr/>
        <p:txBody>
          <a:bodyPr/>
          <a:lstStyle/>
          <a:p>
            <a:fld id="{96326C8D-D85A-4119-A52E-269CB6C0185A}" type="datetimeFigureOut">
              <a:rPr lang="en-US" smtClean="0"/>
              <a:t>8/29/2023</a:t>
            </a:fld>
            <a:endParaRPr lang="en-US"/>
          </a:p>
        </p:txBody>
      </p:sp>
      <p:sp>
        <p:nvSpPr>
          <p:cNvPr id="5" name="Footer Placeholder 4">
            <a:extLst>
              <a:ext uri="{FF2B5EF4-FFF2-40B4-BE49-F238E27FC236}">
                <a16:creationId xmlns:a16="http://schemas.microsoft.com/office/drawing/2014/main" id="{5D4CA4A1-E5B6-5346-C2FA-97A85AD0A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79971-69CB-837E-DA85-DA8F69F64D0C}"/>
              </a:ext>
            </a:extLst>
          </p:cNvPr>
          <p:cNvSpPr>
            <a:spLocks noGrp="1"/>
          </p:cNvSpPr>
          <p:nvPr>
            <p:ph type="sldNum" sz="quarter" idx="12"/>
          </p:nvPr>
        </p:nvSpPr>
        <p:spPr/>
        <p:txBody>
          <a:bodyPr/>
          <a:lstStyle/>
          <a:p>
            <a:fld id="{54238F25-DDA2-42BD-9D1A-BD8F2F6C94A8}" type="slidenum">
              <a:rPr lang="en-US" smtClean="0"/>
              <a:t>‹#›</a:t>
            </a:fld>
            <a:endParaRPr lang="en-US"/>
          </a:p>
        </p:txBody>
      </p:sp>
    </p:spTree>
    <p:extLst>
      <p:ext uri="{BB962C8B-B14F-4D97-AF65-F5344CB8AC3E}">
        <p14:creationId xmlns:p14="http://schemas.microsoft.com/office/powerpoint/2010/main" val="11896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1D4D3-DF4F-A118-9B4A-2926560B40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4E3086-6389-1954-F352-ECB04D6990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AA60EB-4D23-49E6-E1C3-BC84DCA83D43}"/>
              </a:ext>
            </a:extLst>
          </p:cNvPr>
          <p:cNvSpPr>
            <a:spLocks noGrp="1"/>
          </p:cNvSpPr>
          <p:nvPr>
            <p:ph type="dt" sz="half" idx="10"/>
          </p:nvPr>
        </p:nvSpPr>
        <p:spPr/>
        <p:txBody>
          <a:bodyPr/>
          <a:lstStyle/>
          <a:p>
            <a:fld id="{96326C8D-D85A-4119-A52E-269CB6C0185A}" type="datetimeFigureOut">
              <a:rPr lang="en-US" smtClean="0"/>
              <a:t>8/29/2023</a:t>
            </a:fld>
            <a:endParaRPr lang="en-US"/>
          </a:p>
        </p:txBody>
      </p:sp>
      <p:sp>
        <p:nvSpPr>
          <p:cNvPr id="5" name="Footer Placeholder 4">
            <a:extLst>
              <a:ext uri="{FF2B5EF4-FFF2-40B4-BE49-F238E27FC236}">
                <a16:creationId xmlns:a16="http://schemas.microsoft.com/office/drawing/2014/main" id="{BD16B45E-CD3A-4B18-5095-BE2C0C956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AA3134-CFC4-8099-9819-FAA0645276F5}"/>
              </a:ext>
            </a:extLst>
          </p:cNvPr>
          <p:cNvSpPr>
            <a:spLocks noGrp="1"/>
          </p:cNvSpPr>
          <p:nvPr>
            <p:ph type="sldNum" sz="quarter" idx="12"/>
          </p:nvPr>
        </p:nvSpPr>
        <p:spPr/>
        <p:txBody>
          <a:bodyPr/>
          <a:lstStyle/>
          <a:p>
            <a:fld id="{54238F25-DDA2-42BD-9D1A-BD8F2F6C94A8}" type="slidenum">
              <a:rPr lang="en-US" smtClean="0"/>
              <a:t>‹#›</a:t>
            </a:fld>
            <a:endParaRPr lang="en-US"/>
          </a:p>
        </p:txBody>
      </p:sp>
    </p:spTree>
    <p:extLst>
      <p:ext uri="{BB962C8B-B14F-4D97-AF65-F5344CB8AC3E}">
        <p14:creationId xmlns:p14="http://schemas.microsoft.com/office/powerpoint/2010/main" val="192696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828CB-453D-F1EB-4AB1-A3CC8BD631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81F2B0-645B-53B3-972B-9BD0DE8CA8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78CD3E-1F02-3357-558A-F49F7E18EE25}"/>
              </a:ext>
            </a:extLst>
          </p:cNvPr>
          <p:cNvSpPr>
            <a:spLocks noGrp="1"/>
          </p:cNvSpPr>
          <p:nvPr>
            <p:ph type="dt" sz="half" idx="10"/>
          </p:nvPr>
        </p:nvSpPr>
        <p:spPr/>
        <p:txBody>
          <a:bodyPr/>
          <a:lstStyle/>
          <a:p>
            <a:fld id="{96326C8D-D85A-4119-A52E-269CB6C0185A}" type="datetimeFigureOut">
              <a:rPr lang="en-US" smtClean="0"/>
              <a:t>8/29/2023</a:t>
            </a:fld>
            <a:endParaRPr lang="en-US"/>
          </a:p>
        </p:txBody>
      </p:sp>
      <p:sp>
        <p:nvSpPr>
          <p:cNvPr id="5" name="Footer Placeholder 4">
            <a:extLst>
              <a:ext uri="{FF2B5EF4-FFF2-40B4-BE49-F238E27FC236}">
                <a16:creationId xmlns:a16="http://schemas.microsoft.com/office/drawing/2014/main" id="{8AEEAA3E-A27F-6753-1386-6FDD8001E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5D2989-9DEA-9C5F-4804-D386C459F515}"/>
              </a:ext>
            </a:extLst>
          </p:cNvPr>
          <p:cNvSpPr>
            <a:spLocks noGrp="1"/>
          </p:cNvSpPr>
          <p:nvPr>
            <p:ph type="sldNum" sz="quarter" idx="12"/>
          </p:nvPr>
        </p:nvSpPr>
        <p:spPr/>
        <p:txBody>
          <a:bodyPr/>
          <a:lstStyle/>
          <a:p>
            <a:fld id="{54238F25-DDA2-42BD-9D1A-BD8F2F6C94A8}" type="slidenum">
              <a:rPr lang="en-US" smtClean="0"/>
              <a:t>‹#›</a:t>
            </a:fld>
            <a:endParaRPr lang="en-US"/>
          </a:p>
        </p:txBody>
      </p:sp>
    </p:spTree>
    <p:extLst>
      <p:ext uri="{BB962C8B-B14F-4D97-AF65-F5344CB8AC3E}">
        <p14:creationId xmlns:p14="http://schemas.microsoft.com/office/powerpoint/2010/main" val="3896914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A33C2-8618-297A-044C-A9CC192D69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5BD239-A7FA-364F-0F86-0374D803A7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555007-3529-020B-B227-83BFDA0A9D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DC999-2C97-85AC-6C72-73812EDB3F07}"/>
              </a:ext>
            </a:extLst>
          </p:cNvPr>
          <p:cNvSpPr>
            <a:spLocks noGrp="1"/>
          </p:cNvSpPr>
          <p:nvPr>
            <p:ph type="dt" sz="half" idx="10"/>
          </p:nvPr>
        </p:nvSpPr>
        <p:spPr/>
        <p:txBody>
          <a:bodyPr/>
          <a:lstStyle/>
          <a:p>
            <a:fld id="{96326C8D-D85A-4119-A52E-269CB6C0185A}" type="datetimeFigureOut">
              <a:rPr lang="en-US" smtClean="0"/>
              <a:t>8/29/2023</a:t>
            </a:fld>
            <a:endParaRPr lang="en-US"/>
          </a:p>
        </p:txBody>
      </p:sp>
      <p:sp>
        <p:nvSpPr>
          <p:cNvPr id="6" name="Footer Placeholder 5">
            <a:extLst>
              <a:ext uri="{FF2B5EF4-FFF2-40B4-BE49-F238E27FC236}">
                <a16:creationId xmlns:a16="http://schemas.microsoft.com/office/drawing/2014/main" id="{81C58002-92F9-FD7E-122D-CCA37352E8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842-13A5-8CFF-4D24-F6EFBEBC0185}"/>
              </a:ext>
            </a:extLst>
          </p:cNvPr>
          <p:cNvSpPr>
            <a:spLocks noGrp="1"/>
          </p:cNvSpPr>
          <p:nvPr>
            <p:ph type="sldNum" sz="quarter" idx="12"/>
          </p:nvPr>
        </p:nvSpPr>
        <p:spPr/>
        <p:txBody>
          <a:bodyPr/>
          <a:lstStyle/>
          <a:p>
            <a:fld id="{54238F25-DDA2-42BD-9D1A-BD8F2F6C94A8}" type="slidenum">
              <a:rPr lang="en-US" smtClean="0"/>
              <a:t>‹#›</a:t>
            </a:fld>
            <a:endParaRPr lang="en-US"/>
          </a:p>
        </p:txBody>
      </p:sp>
    </p:spTree>
    <p:extLst>
      <p:ext uri="{BB962C8B-B14F-4D97-AF65-F5344CB8AC3E}">
        <p14:creationId xmlns:p14="http://schemas.microsoft.com/office/powerpoint/2010/main" val="1616318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FD763-3D99-9768-1FB7-BF012CBFBD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1C70CE-4BDC-11B3-0E52-40D791B42A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0429D6-6743-CE00-D189-226005F1DF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8C848D-01C7-CFDF-5B4C-1C94D69124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E14A86-644C-774F-0D69-5E67405AB5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F18DAA-D163-A462-1793-3AD4A4F955A8}"/>
              </a:ext>
            </a:extLst>
          </p:cNvPr>
          <p:cNvSpPr>
            <a:spLocks noGrp="1"/>
          </p:cNvSpPr>
          <p:nvPr>
            <p:ph type="dt" sz="half" idx="10"/>
          </p:nvPr>
        </p:nvSpPr>
        <p:spPr/>
        <p:txBody>
          <a:bodyPr/>
          <a:lstStyle/>
          <a:p>
            <a:fld id="{96326C8D-D85A-4119-A52E-269CB6C0185A}" type="datetimeFigureOut">
              <a:rPr lang="en-US" smtClean="0"/>
              <a:t>8/29/2023</a:t>
            </a:fld>
            <a:endParaRPr lang="en-US"/>
          </a:p>
        </p:txBody>
      </p:sp>
      <p:sp>
        <p:nvSpPr>
          <p:cNvPr id="8" name="Footer Placeholder 7">
            <a:extLst>
              <a:ext uri="{FF2B5EF4-FFF2-40B4-BE49-F238E27FC236}">
                <a16:creationId xmlns:a16="http://schemas.microsoft.com/office/drawing/2014/main" id="{9F5B8060-1B71-4C75-1375-EC9241D126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F9D5AA-C3EA-6042-B3CB-9F423FC89327}"/>
              </a:ext>
            </a:extLst>
          </p:cNvPr>
          <p:cNvSpPr>
            <a:spLocks noGrp="1"/>
          </p:cNvSpPr>
          <p:nvPr>
            <p:ph type="sldNum" sz="quarter" idx="12"/>
          </p:nvPr>
        </p:nvSpPr>
        <p:spPr/>
        <p:txBody>
          <a:bodyPr/>
          <a:lstStyle/>
          <a:p>
            <a:fld id="{54238F25-DDA2-42BD-9D1A-BD8F2F6C94A8}" type="slidenum">
              <a:rPr lang="en-US" smtClean="0"/>
              <a:t>‹#›</a:t>
            </a:fld>
            <a:endParaRPr lang="en-US"/>
          </a:p>
        </p:txBody>
      </p:sp>
    </p:spTree>
    <p:extLst>
      <p:ext uri="{BB962C8B-B14F-4D97-AF65-F5344CB8AC3E}">
        <p14:creationId xmlns:p14="http://schemas.microsoft.com/office/powerpoint/2010/main" val="330499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D0FC5-963B-655C-A11F-8E49423037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CF4A85-2774-1FC4-01F6-476497C5B3E0}"/>
              </a:ext>
            </a:extLst>
          </p:cNvPr>
          <p:cNvSpPr>
            <a:spLocks noGrp="1"/>
          </p:cNvSpPr>
          <p:nvPr>
            <p:ph type="dt" sz="half" idx="10"/>
          </p:nvPr>
        </p:nvSpPr>
        <p:spPr/>
        <p:txBody>
          <a:bodyPr/>
          <a:lstStyle/>
          <a:p>
            <a:fld id="{96326C8D-D85A-4119-A52E-269CB6C0185A}" type="datetimeFigureOut">
              <a:rPr lang="en-US" smtClean="0"/>
              <a:t>8/29/2023</a:t>
            </a:fld>
            <a:endParaRPr lang="en-US"/>
          </a:p>
        </p:txBody>
      </p:sp>
      <p:sp>
        <p:nvSpPr>
          <p:cNvPr id="4" name="Footer Placeholder 3">
            <a:extLst>
              <a:ext uri="{FF2B5EF4-FFF2-40B4-BE49-F238E27FC236}">
                <a16:creationId xmlns:a16="http://schemas.microsoft.com/office/drawing/2014/main" id="{6D35075C-16F3-D416-046C-79FFE241D6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EBDF55-7A21-94CF-394C-89323CD84885}"/>
              </a:ext>
            </a:extLst>
          </p:cNvPr>
          <p:cNvSpPr>
            <a:spLocks noGrp="1"/>
          </p:cNvSpPr>
          <p:nvPr>
            <p:ph type="sldNum" sz="quarter" idx="12"/>
          </p:nvPr>
        </p:nvSpPr>
        <p:spPr/>
        <p:txBody>
          <a:bodyPr/>
          <a:lstStyle/>
          <a:p>
            <a:fld id="{54238F25-DDA2-42BD-9D1A-BD8F2F6C94A8}" type="slidenum">
              <a:rPr lang="en-US" smtClean="0"/>
              <a:t>‹#›</a:t>
            </a:fld>
            <a:endParaRPr lang="en-US"/>
          </a:p>
        </p:txBody>
      </p:sp>
    </p:spTree>
    <p:extLst>
      <p:ext uri="{BB962C8B-B14F-4D97-AF65-F5344CB8AC3E}">
        <p14:creationId xmlns:p14="http://schemas.microsoft.com/office/powerpoint/2010/main" val="1462608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70F682-5CCF-BDE3-3D4C-1C6ED285E10C}"/>
              </a:ext>
            </a:extLst>
          </p:cNvPr>
          <p:cNvSpPr>
            <a:spLocks noGrp="1"/>
          </p:cNvSpPr>
          <p:nvPr>
            <p:ph type="dt" sz="half" idx="10"/>
          </p:nvPr>
        </p:nvSpPr>
        <p:spPr/>
        <p:txBody>
          <a:bodyPr/>
          <a:lstStyle/>
          <a:p>
            <a:fld id="{96326C8D-D85A-4119-A52E-269CB6C0185A}" type="datetimeFigureOut">
              <a:rPr lang="en-US" smtClean="0"/>
              <a:t>8/29/2023</a:t>
            </a:fld>
            <a:endParaRPr lang="en-US"/>
          </a:p>
        </p:txBody>
      </p:sp>
      <p:sp>
        <p:nvSpPr>
          <p:cNvPr id="3" name="Footer Placeholder 2">
            <a:extLst>
              <a:ext uri="{FF2B5EF4-FFF2-40B4-BE49-F238E27FC236}">
                <a16:creationId xmlns:a16="http://schemas.microsoft.com/office/drawing/2014/main" id="{57B39BEE-C4D9-2886-B28E-3A48D017CF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2D0229-5E91-1D20-06FA-4C736F195413}"/>
              </a:ext>
            </a:extLst>
          </p:cNvPr>
          <p:cNvSpPr>
            <a:spLocks noGrp="1"/>
          </p:cNvSpPr>
          <p:nvPr>
            <p:ph type="sldNum" sz="quarter" idx="12"/>
          </p:nvPr>
        </p:nvSpPr>
        <p:spPr/>
        <p:txBody>
          <a:bodyPr/>
          <a:lstStyle/>
          <a:p>
            <a:fld id="{54238F25-DDA2-42BD-9D1A-BD8F2F6C94A8}" type="slidenum">
              <a:rPr lang="en-US" smtClean="0"/>
              <a:t>‹#›</a:t>
            </a:fld>
            <a:endParaRPr lang="en-US"/>
          </a:p>
        </p:txBody>
      </p:sp>
    </p:spTree>
    <p:extLst>
      <p:ext uri="{BB962C8B-B14F-4D97-AF65-F5344CB8AC3E}">
        <p14:creationId xmlns:p14="http://schemas.microsoft.com/office/powerpoint/2010/main" val="4138558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04892-A904-8B59-2F5B-5BD6543206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04B96A-CAC8-13B0-80FA-47F0F3F63C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2E0B38-209D-21E2-1E68-A8724D19F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62828D-8E92-1E38-200F-99F7BEE6122B}"/>
              </a:ext>
            </a:extLst>
          </p:cNvPr>
          <p:cNvSpPr>
            <a:spLocks noGrp="1"/>
          </p:cNvSpPr>
          <p:nvPr>
            <p:ph type="dt" sz="half" idx="10"/>
          </p:nvPr>
        </p:nvSpPr>
        <p:spPr/>
        <p:txBody>
          <a:bodyPr/>
          <a:lstStyle/>
          <a:p>
            <a:fld id="{96326C8D-D85A-4119-A52E-269CB6C0185A}" type="datetimeFigureOut">
              <a:rPr lang="en-US" smtClean="0"/>
              <a:t>8/29/2023</a:t>
            </a:fld>
            <a:endParaRPr lang="en-US"/>
          </a:p>
        </p:txBody>
      </p:sp>
      <p:sp>
        <p:nvSpPr>
          <p:cNvPr id="6" name="Footer Placeholder 5">
            <a:extLst>
              <a:ext uri="{FF2B5EF4-FFF2-40B4-BE49-F238E27FC236}">
                <a16:creationId xmlns:a16="http://schemas.microsoft.com/office/drawing/2014/main" id="{8448C943-FE3B-69EF-B5D4-63D06A0E0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BA6992-D4AE-A46E-DE9D-30CBA62D040E}"/>
              </a:ext>
            </a:extLst>
          </p:cNvPr>
          <p:cNvSpPr>
            <a:spLocks noGrp="1"/>
          </p:cNvSpPr>
          <p:nvPr>
            <p:ph type="sldNum" sz="quarter" idx="12"/>
          </p:nvPr>
        </p:nvSpPr>
        <p:spPr/>
        <p:txBody>
          <a:bodyPr/>
          <a:lstStyle/>
          <a:p>
            <a:fld id="{54238F25-DDA2-42BD-9D1A-BD8F2F6C94A8}" type="slidenum">
              <a:rPr lang="en-US" smtClean="0"/>
              <a:t>‹#›</a:t>
            </a:fld>
            <a:endParaRPr lang="en-US"/>
          </a:p>
        </p:txBody>
      </p:sp>
    </p:spTree>
    <p:extLst>
      <p:ext uri="{BB962C8B-B14F-4D97-AF65-F5344CB8AC3E}">
        <p14:creationId xmlns:p14="http://schemas.microsoft.com/office/powerpoint/2010/main" val="1692510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0D54F-EA35-821B-3717-E5EE8F71F0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C944B5-BED7-4805-4AE8-2ECB32128C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7851AE-E0DB-4DC9-C908-E5EF9AA76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6CB20E-BA82-1DAF-6E56-08A3B6164AB3}"/>
              </a:ext>
            </a:extLst>
          </p:cNvPr>
          <p:cNvSpPr>
            <a:spLocks noGrp="1"/>
          </p:cNvSpPr>
          <p:nvPr>
            <p:ph type="dt" sz="half" idx="10"/>
          </p:nvPr>
        </p:nvSpPr>
        <p:spPr/>
        <p:txBody>
          <a:bodyPr/>
          <a:lstStyle/>
          <a:p>
            <a:fld id="{96326C8D-D85A-4119-A52E-269CB6C0185A}" type="datetimeFigureOut">
              <a:rPr lang="en-US" smtClean="0"/>
              <a:t>8/29/2023</a:t>
            </a:fld>
            <a:endParaRPr lang="en-US"/>
          </a:p>
        </p:txBody>
      </p:sp>
      <p:sp>
        <p:nvSpPr>
          <p:cNvPr id="6" name="Footer Placeholder 5">
            <a:extLst>
              <a:ext uri="{FF2B5EF4-FFF2-40B4-BE49-F238E27FC236}">
                <a16:creationId xmlns:a16="http://schemas.microsoft.com/office/drawing/2014/main" id="{61A0FC2E-A06C-EF0D-F9BD-43504DCC1C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CFBD56-019C-29E0-12F8-B2A2543C7CC7}"/>
              </a:ext>
            </a:extLst>
          </p:cNvPr>
          <p:cNvSpPr>
            <a:spLocks noGrp="1"/>
          </p:cNvSpPr>
          <p:nvPr>
            <p:ph type="sldNum" sz="quarter" idx="12"/>
          </p:nvPr>
        </p:nvSpPr>
        <p:spPr/>
        <p:txBody>
          <a:bodyPr/>
          <a:lstStyle/>
          <a:p>
            <a:fld id="{54238F25-DDA2-42BD-9D1A-BD8F2F6C94A8}" type="slidenum">
              <a:rPr lang="en-US" smtClean="0"/>
              <a:t>‹#›</a:t>
            </a:fld>
            <a:endParaRPr lang="en-US"/>
          </a:p>
        </p:txBody>
      </p:sp>
    </p:spTree>
    <p:extLst>
      <p:ext uri="{BB962C8B-B14F-4D97-AF65-F5344CB8AC3E}">
        <p14:creationId xmlns:p14="http://schemas.microsoft.com/office/powerpoint/2010/main" val="1044084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3F5A5F-F6A2-D72A-5E4D-124B96B62A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FBE847-485E-CF56-2694-1929061AE8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EBB714-D0F9-F8AE-9DE3-1D4E243277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326C8D-D85A-4119-A52E-269CB6C0185A}" type="datetimeFigureOut">
              <a:rPr lang="en-US" smtClean="0"/>
              <a:t>8/29/2023</a:t>
            </a:fld>
            <a:endParaRPr lang="en-US"/>
          </a:p>
        </p:txBody>
      </p:sp>
      <p:sp>
        <p:nvSpPr>
          <p:cNvPr id="5" name="Footer Placeholder 4">
            <a:extLst>
              <a:ext uri="{FF2B5EF4-FFF2-40B4-BE49-F238E27FC236}">
                <a16:creationId xmlns:a16="http://schemas.microsoft.com/office/drawing/2014/main" id="{333C0C24-7B32-4006-A3F4-AA3977B44B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9FBABB-0E7B-D5FF-D5F6-9C7063A650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238F25-DDA2-42BD-9D1A-BD8F2F6C94A8}" type="slidenum">
              <a:rPr lang="en-US" smtClean="0"/>
              <a:t>‹#›</a:t>
            </a:fld>
            <a:endParaRPr lang="en-US"/>
          </a:p>
        </p:txBody>
      </p:sp>
    </p:spTree>
    <p:extLst>
      <p:ext uri="{BB962C8B-B14F-4D97-AF65-F5344CB8AC3E}">
        <p14:creationId xmlns:p14="http://schemas.microsoft.com/office/powerpoint/2010/main" val="1595173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hatbot with many chat bubbles&#10;&#10;Description automatically generated">
            <a:extLst>
              <a:ext uri="{FF2B5EF4-FFF2-40B4-BE49-F238E27FC236}">
                <a16:creationId xmlns:a16="http://schemas.microsoft.com/office/drawing/2014/main" id="{01CE932E-7CD8-469E-156B-AE3F984A9EE1}"/>
              </a:ext>
            </a:extLst>
          </p:cNvPr>
          <p:cNvPicPr>
            <a:picLocks noChangeAspect="1"/>
          </p:cNvPicPr>
          <p:nvPr/>
        </p:nvPicPr>
        <p:blipFill rotWithShape="1">
          <a:blip r:embed="rId2"/>
          <a:srcRect l="17840" r="1" b="1"/>
          <a:stretch/>
        </p:blipFill>
        <p:spPr>
          <a:xfrm>
            <a:off x="-2" y="10"/>
            <a:ext cx="8668512" cy="6857990"/>
          </a:xfrm>
          <a:prstGeom prst="rect">
            <a:avLst/>
          </a:prstGeom>
        </p:spPr>
      </p:pic>
      <p:sp>
        <p:nvSpPr>
          <p:cNvPr id="24" name="Rectangle 23">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gs>
              <a:gs pos="30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FA1AF110-984D-64C2-ACA8-B4A52B22AEA5}"/>
              </a:ext>
            </a:extLst>
          </p:cNvPr>
          <p:cNvSpPr txBox="1"/>
          <p:nvPr/>
        </p:nvSpPr>
        <p:spPr>
          <a:xfrm>
            <a:off x="7848600"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i="0" dirty="0">
                <a:solidFill>
                  <a:schemeClr val="bg1"/>
                </a:solidFill>
                <a:effectLst/>
                <a:latin typeface="+mj-lt"/>
                <a:ea typeface="+mj-ea"/>
                <a:cs typeface="+mj-cs"/>
              </a:rPr>
              <a:t> Chatbot in </a:t>
            </a:r>
            <a:r>
              <a:rPr lang="en-US" sz="4800" b="1" i="0" dirty="0" err="1">
                <a:solidFill>
                  <a:schemeClr val="bg1"/>
                </a:solidFill>
                <a:effectLst/>
                <a:latin typeface="+mj-lt"/>
                <a:ea typeface="+mj-ea"/>
                <a:cs typeface="+mj-cs"/>
              </a:rPr>
              <a:t>Dialogflow</a:t>
            </a:r>
            <a:endParaRPr lang="en-US" sz="4800" dirty="0">
              <a:solidFill>
                <a:schemeClr val="bg1"/>
              </a:solidFill>
              <a:latin typeface="+mj-lt"/>
              <a:ea typeface="+mj-ea"/>
              <a:cs typeface="+mj-cs"/>
            </a:endParaRPr>
          </a:p>
        </p:txBody>
      </p:sp>
      <p:sp>
        <p:nvSpPr>
          <p:cNvPr id="26"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8919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576D228E-AF26-845E-1018-1B16C5A4FA04}"/>
              </a:ext>
            </a:extLst>
          </p:cNvPr>
          <p:cNvPicPr>
            <a:picLocks noChangeAspect="1"/>
          </p:cNvPicPr>
          <p:nvPr/>
        </p:nvPicPr>
        <p:blipFill rotWithShape="1">
          <a:blip r:embed="rId2">
            <a:alphaModFix amt="40000"/>
          </a:blip>
          <a:srcRect t="1430" b="23570"/>
          <a:stretch/>
        </p:blipFill>
        <p:spPr>
          <a:xfrm>
            <a:off x="20" y="10"/>
            <a:ext cx="12191979" cy="6857990"/>
          </a:xfrm>
          <a:prstGeom prst="rect">
            <a:avLst/>
          </a:prstGeom>
        </p:spPr>
      </p:pic>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B687C48-80FD-41FC-FDCB-5BB53E021216}"/>
              </a:ext>
            </a:extLst>
          </p:cNvPr>
          <p:cNvSpPr txBox="1"/>
          <p:nvPr/>
        </p:nvSpPr>
        <p:spPr>
          <a:xfrm>
            <a:off x="841248" y="3502152"/>
            <a:ext cx="10506456" cy="2670048"/>
          </a:xfrm>
          <a:prstGeom prst="rect">
            <a:avLst/>
          </a:prstGeom>
        </p:spPr>
        <p:txBody>
          <a:bodyPr vert="horz" lIns="91440" tIns="45720" rIns="91440" bIns="45720" rtlCol="0">
            <a:normAutofit/>
          </a:bodyPr>
          <a:lstStyle/>
          <a:p>
            <a:pPr>
              <a:lnSpc>
                <a:spcPct val="90000"/>
              </a:lnSpc>
              <a:spcAft>
                <a:spcPts val="600"/>
              </a:spcAft>
            </a:pPr>
            <a:r>
              <a:rPr lang="en-US" sz="3200" b="1" dirty="0">
                <a:solidFill>
                  <a:schemeClr val="bg1"/>
                </a:solidFill>
              </a:rPr>
              <a:t>7. Future Enhancements:</a:t>
            </a:r>
          </a:p>
          <a:p>
            <a:pPr indent="-228600">
              <a:lnSpc>
                <a:spcPct val="90000"/>
              </a:lnSpc>
              <a:spcAft>
                <a:spcPts val="600"/>
              </a:spcAft>
              <a:buFont typeface="Arial" panose="020B0604020202020204" pitchFamily="34" charset="0"/>
              <a:buChar char="•"/>
            </a:pPr>
            <a:endParaRPr lang="en-US" sz="2000" dirty="0">
              <a:solidFill>
                <a:schemeClr val="bg1"/>
              </a:solidFill>
            </a:endParaRPr>
          </a:p>
          <a:p>
            <a:pPr indent="-228600">
              <a:lnSpc>
                <a:spcPct val="90000"/>
              </a:lnSpc>
              <a:spcAft>
                <a:spcPts val="600"/>
              </a:spcAft>
              <a:buFont typeface="Arial" panose="020B0604020202020204" pitchFamily="34" charset="0"/>
              <a:buChar char="•"/>
            </a:pPr>
            <a:r>
              <a:rPr lang="en-US" sz="2000" dirty="0">
                <a:solidFill>
                  <a:schemeClr val="bg1"/>
                </a:solidFill>
              </a:rPr>
              <a:t>Integration with additional messaging platforms to reach a broader audience.</a:t>
            </a:r>
          </a:p>
          <a:p>
            <a:pPr indent="-228600">
              <a:lnSpc>
                <a:spcPct val="90000"/>
              </a:lnSpc>
              <a:spcAft>
                <a:spcPts val="600"/>
              </a:spcAft>
              <a:buFont typeface="Arial" panose="020B0604020202020204" pitchFamily="34" charset="0"/>
              <a:buChar char="•"/>
            </a:pPr>
            <a:r>
              <a:rPr lang="en-US" sz="2000" dirty="0">
                <a:solidFill>
                  <a:schemeClr val="bg1"/>
                </a:solidFill>
              </a:rPr>
              <a:t>Incorporation of machine learning techniques for more advanced natural language understanding.</a:t>
            </a:r>
          </a:p>
          <a:p>
            <a:pPr indent="-228600">
              <a:lnSpc>
                <a:spcPct val="90000"/>
              </a:lnSpc>
              <a:spcAft>
                <a:spcPts val="600"/>
              </a:spcAft>
              <a:buFont typeface="Arial" panose="020B0604020202020204" pitchFamily="34" charset="0"/>
              <a:buChar char="•"/>
            </a:pPr>
            <a:r>
              <a:rPr lang="en-US" sz="2000" dirty="0">
                <a:solidFill>
                  <a:schemeClr val="bg1"/>
                </a:solidFill>
              </a:rPr>
              <a:t>Expansion of the chatbot's knowledge base to cover a wider range of topics.</a:t>
            </a:r>
          </a:p>
        </p:txBody>
      </p:sp>
    </p:spTree>
    <p:extLst>
      <p:ext uri="{BB962C8B-B14F-4D97-AF65-F5344CB8AC3E}">
        <p14:creationId xmlns:p14="http://schemas.microsoft.com/office/powerpoint/2010/main" val="1273471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bulbs with a yellow one standing out">
            <a:extLst>
              <a:ext uri="{FF2B5EF4-FFF2-40B4-BE49-F238E27FC236}">
                <a16:creationId xmlns:a16="http://schemas.microsoft.com/office/drawing/2014/main" id="{AE190F14-93B4-85EE-D449-13D61508F370}"/>
              </a:ext>
            </a:extLst>
          </p:cNvPr>
          <p:cNvPicPr>
            <a:picLocks noChangeAspect="1"/>
          </p:cNvPicPr>
          <p:nvPr/>
        </p:nvPicPr>
        <p:blipFill rotWithShape="1">
          <a:blip r:embed="rId2">
            <a:alphaModFix amt="40000"/>
          </a:blip>
          <a:srcRect b="15730"/>
          <a:stretch/>
        </p:blipFill>
        <p:spPr>
          <a:xfrm>
            <a:off x="20" y="-91430"/>
            <a:ext cx="12191979" cy="6857990"/>
          </a:xfrm>
          <a:prstGeom prst="rect">
            <a:avLst/>
          </a:prstGeom>
        </p:spPr>
      </p:pic>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6700A6A4-638D-5220-2679-C55DEAC559A4}"/>
              </a:ext>
            </a:extLst>
          </p:cNvPr>
          <p:cNvSpPr txBox="1"/>
          <p:nvPr/>
        </p:nvSpPr>
        <p:spPr>
          <a:xfrm>
            <a:off x="841248" y="3502152"/>
            <a:ext cx="10506456" cy="2670048"/>
          </a:xfrm>
          <a:prstGeom prst="rect">
            <a:avLst/>
          </a:prstGeom>
        </p:spPr>
        <p:txBody>
          <a:bodyPr vert="horz" lIns="91440" tIns="45720" rIns="91440" bIns="45720" rtlCol="0">
            <a:normAutofit/>
          </a:bodyPr>
          <a:lstStyle/>
          <a:p>
            <a:pPr>
              <a:lnSpc>
                <a:spcPct val="90000"/>
              </a:lnSpc>
              <a:spcAft>
                <a:spcPts val="600"/>
              </a:spcAft>
            </a:pPr>
            <a:r>
              <a:rPr lang="en-US" sz="3200" b="1" dirty="0">
                <a:solidFill>
                  <a:schemeClr val="bg1"/>
                </a:solidFill>
              </a:rPr>
              <a:t>8. Conclusion:</a:t>
            </a:r>
          </a:p>
          <a:p>
            <a:pPr indent="-228600">
              <a:lnSpc>
                <a:spcPct val="90000"/>
              </a:lnSpc>
              <a:spcAft>
                <a:spcPts val="600"/>
              </a:spcAft>
              <a:buFont typeface="Arial" panose="020B0604020202020204" pitchFamily="34" charset="0"/>
              <a:buChar char="•"/>
            </a:pPr>
            <a:r>
              <a:rPr lang="en-US" sz="2000" dirty="0">
                <a:solidFill>
                  <a:schemeClr val="bg1"/>
                </a:solidFill>
              </a:rPr>
              <a:t>The "Build a Chatbot in </a:t>
            </a:r>
            <a:r>
              <a:rPr lang="en-US" sz="2000" dirty="0" err="1">
                <a:solidFill>
                  <a:schemeClr val="bg1"/>
                </a:solidFill>
              </a:rPr>
              <a:t>Dialogflow</a:t>
            </a:r>
            <a:r>
              <a:rPr lang="en-US" sz="2000" dirty="0">
                <a:solidFill>
                  <a:schemeClr val="bg1"/>
                </a:solidFill>
              </a:rPr>
              <a:t>" project successfully developed a functional chatbot capable of interacting with users, understanding their queries, and providing relevant responses. The project highlighted the potential of using </a:t>
            </a:r>
            <a:r>
              <a:rPr lang="en-US" sz="2000" dirty="0" err="1">
                <a:solidFill>
                  <a:schemeClr val="bg1"/>
                </a:solidFill>
              </a:rPr>
              <a:t>Dialogflow's</a:t>
            </a:r>
            <a:r>
              <a:rPr lang="en-US" sz="2000" dirty="0">
                <a:solidFill>
                  <a:schemeClr val="bg1"/>
                </a:solidFill>
              </a:rPr>
              <a:t> NLP capabilities for creating intelligent conversational agents. The chatbot's ability to handle various user inputs and engage in meaningful conversations marks a significant achievement in the field of AI-driven customer interaction.</a:t>
            </a:r>
          </a:p>
        </p:txBody>
      </p:sp>
    </p:spTree>
    <p:extLst>
      <p:ext uri="{BB962C8B-B14F-4D97-AF65-F5344CB8AC3E}">
        <p14:creationId xmlns:p14="http://schemas.microsoft.com/office/powerpoint/2010/main" val="277052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2A638C7D-9088-41A9-88A0-7357157BC1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1180" y="1109243"/>
            <a:ext cx="4842710" cy="4842710"/>
            <a:chOff x="1881974" y="1174396"/>
            <a:chExt cx="5290997" cy="5290997"/>
          </a:xfrm>
        </p:grpSpPr>
        <p:sp>
          <p:nvSpPr>
            <p:cNvPr id="21" name="Oval 20">
              <a:extLst>
                <a:ext uri="{FF2B5EF4-FFF2-40B4-BE49-F238E27FC236}">
                  <a16:creationId xmlns:a16="http://schemas.microsoft.com/office/drawing/2014/main" id="{9714B173-1D32-4BBC-A685-1F5D257A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EF82DD1-2343-4F41-B6A7-A6489A713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270" y="1095407"/>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3F219210-B16A-47B6-9AA8-207DAFF37E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27" name="Freeform: Shape 2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8" name="Freeform: Shape 2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pic>
        <p:nvPicPr>
          <p:cNvPr id="15" name="Graphic 14" descr="Robot">
            <a:extLst>
              <a:ext uri="{FF2B5EF4-FFF2-40B4-BE49-F238E27FC236}">
                <a16:creationId xmlns:a16="http://schemas.microsoft.com/office/drawing/2014/main" id="{710FBDFB-406B-6E09-5DCE-47D48B2D6C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9077" y="1864214"/>
            <a:ext cx="3217333" cy="3217333"/>
          </a:xfrm>
          <a:prstGeom prst="rect">
            <a:avLst/>
          </a:prstGeom>
        </p:spPr>
      </p:pic>
      <p:sp>
        <p:nvSpPr>
          <p:cNvPr id="6" name="TextBox 5">
            <a:extLst>
              <a:ext uri="{FF2B5EF4-FFF2-40B4-BE49-F238E27FC236}">
                <a16:creationId xmlns:a16="http://schemas.microsoft.com/office/drawing/2014/main" id="{D7798B98-40C5-6D46-2987-107982D5C68B}"/>
              </a:ext>
            </a:extLst>
          </p:cNvPr>
          <p:cNvSpPr txBox="1"/>
          <p:nvPr/>
        </p:nvSpPr>
        <p:spPr>
          <a:xfrm>
            <a:off x="6234868" y="1820369"/>
            <a:ext cx="5217173"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3200" b="1" dirty="0">
                <a:solidFill>
                  <a:schemeClr val="bg1"/>
                </a:solidFill>
              </a:rPr>
              <a:t>What is Chatbot ?</a:t>
            </a:r>
          </a:p>
          <a:p>
            <a:pPr indent="-228600">
              <a:lnSpc>
                <a:spcPct val="90000"/>
              </a:lnSpc>
              <a:spcAft>
                <a:spcPts val="600"/>
              </a:spcAft>
              <a:buFont typeface="Arial" panose="020B0604020202020204" pitchFamily="34" charset="0"/>
              <a:buChar char="•"/>
            </a:pPr>
            <a:endParaRPr lang="en-US" dirty="0">
              <a:solidFill>
                <a:schemeClr val="bg1"/>
              </a:solidFill>
            </a:endParaRPr>
          </a:p>
          <a:p>
            <a:pPr>
              <a:lnSpc>
                <a:spcPct val="90000"/>
              </a:lnSpc>
              <a:spcAft>
                <a:spcPts val="600"/>
              </a:spcAft>
            </a:pPr>
            <a:r>
              <a:rPr lang="en-US" dirty="0">
                <a:solidFill>
                  <a:schemeClr val="bg1"/>
                </a:solidFill>
              </a:rPr>
              <a:t>A chatbot is a software application designed to simulate human conversation through text or voice interactions. It utilizes artificial intelligence (AI) and natural language processing (NLP) technologies to understand and respond to user inputs in a conversational manner. Chatbots can be deployed on various platforms, such as websites, messaging apps, mobile apps, and voice assistants.</a:t>
            </a:r>
          </a:p>
        </p:txBody>
      </p:sp>
      <p:grpSp>
        <p:nvGrpSpPr>
          <p:cNvPr id="30"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TextBox 2">
            <a:extLst>
              <a:ext uri="{FF2B5EF4-FFF2-40B4-BE49-F238E27FC236}">
                <a16:creationId xmlns:a16="http://schemas.microsoft.com/office/drawing/2014/main" id="{EDAAE096-9F17-6EB7-2192-173C18F83C28}"/>
              </a:ext>
            </a:extLst>
          </p:cNvPr>
          <p:cNvSpPr txBox="1"/>
          <p:nvPr/>
        </p:nvSpPr>
        <p:spPr>
          <a:xfrm>
            <a:off x="6823878" y="2533476"/>
            <a:ext cx="4491820" cy="3447832"/>
          </a:xfrm>
          <a:prstGeom prst="rect">
            <a:avLst/>
          </a:prstGeom>
        </p:spPr>
        <p:txBody>
          <a:bodyPr vert="horz" lIns="91440" tIns="45720" rIns="91440" bIns="45720" rtlCol="0" anchor="t">
            <a:normAutofit/>
          </a:bodyPr>
          <a:lstStyle/>
          <a:p>
            <a:pPr>
              <a:lnSpc>
                <a:spcPct val="90000"/>
              </a:lnSpc>
              <a:spcAft>
                <a:spcPts val="600"/>
              </a:spcAft>
            </a:pPr>
            <a:endParaRPr lang="en-US" sz="1600" dirty="0"/>
          </a:p>
        </p:txBody>
      </p:sp>
    </p:spTree>
    <p:extLst>
      <p:ext uri="{BB962C8B-B14F-4D97-AF65-F5344CB8AC3E}">
        <p14:creationId xmlns:p14="http://schemas.microsoft.com/office/powerpoint/2010/main" val="555461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bg1"/>
          </a:solidFill>
        </p:grpSpPr>
        <p:sp>
          <p:nvSpPr>
            <p:cNvPr id="19" name="Freeform: Shape 18">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2" name="Oval 21">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A grey text on a white background&#10;&#10;Description automatically generated">
            <a:extLst>
              <a:ext uri="{FF2B5EF4-FFF2-40B4-BE49-F238E27FC236}">
                <a16:creationId xmlns:a16="http://schemas.microsoft.com/office/drawing/2014/main" id="{8B5D3C68-A322-B995-7321-1F0A7A79F09E}"/>
              </a:ext>
            </a:extLst>
          </p:cNvPr>
          <p:cNvPicPr>
            <a:picLocks noChangeAspect="1"/>
          </p:cNvPicPr>
          <p:nvPr/>
        </p:nvPicPr>
        <p:blipFill>
          <a:blip r:embed="rId2"/>
          <a:stretch>
            <a:fillRect/>
          </a:stretch>
        </p:blipFill>
        <p:spPr>
          <a:xfrm>
            <a:off x="1526293" y="2673554"/>
            <a:ext cx="3555043" cy="1510893"/>
          </a:xfrm>
          <a:prstGeom prst="rect">
            <a:avLst/>
          </a:prstGeom>
        </p:spPr>
      </p:pic>
      <p:grpSp>
        <p:nvGrpSpPr>
          <p:cNvPr id="26"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bg1"/>
          </a:solidFill>
        </p:grpSpPr>
        <p:sp>
          <p:nvSpPr>
            <p:cNvPr id="27" name="Freeform: Shape 26">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 name="TextBox 2">
            <a:extLst>
              <a:ext uri="{FF2B5EF4-FFF2-40B4-BE49-F238E27FC236}">
                <a16:creationId xmlns:a16="http://schemas.microsoft.com/office/drawing/2014/main" id="{2960E67F-AA42-B838-C0FF-646BF674A5E7}"/>
              </a:ext>
            </a:extLst>
          </p:cNvPr>
          <p:cNvSpPr txBox="1"/>
          <p:nvPr/>
        </p:nvSpPr>
        <p:spPr>
          <a:xfrm>
            <a:off x="5956783" y="1747592"/>
            <a:ext cx="5217173" cy="4351338"/>
          </a:xfrm>
          <a:prstGeom prst="rect">
            <a:avLst/>
          </a:prstGeom>
        </p:spPr>
        <p:txBody>
          <a:bodyPr vert="horz" lIns="91440" tIns="45720" rIns="91440" bIns="45720" rtlCol="0">
            <a:normAutofit/>
          </a:bodyPr>
          <a:lstStyle/>
          <a:p>
            <a:pPr algn="just">
              <a:lnSpc>
                <a:spcPct val="90000"/>
              </a:lnSpc>
              <a:spcAft>
                <a:spcPts val="600"/>
              </a:spcAft>
            </a:pPr>
            <a:r>
              <a:rPr lang="en-US" dirty="0" err="1">
                <a:solidFill>
                  <a:schemeClr val="bg1"/>
                </a:solidFill>
              </a:rPr>
              <a:t>Dialogflow</a:t>
            </a:r>
            <a:r>
              <a:rPr lang="en-US" dirty="0">
                <a:solidFill>
                  <a:schemeClr val="bg1"/>
                </a:solidFill>
              </a:rPr>
              <a:t>, now known as "Google Cloud </a:t>
            </a:r>
            <a:r>
              <a:rPr lang="en-US" dirty="0" err="1">
                <a:solidFill>
                  <a:schemeClr val="bg1"/>
                </a:solidFill>
              </a:rPr>
              <a:t>Dialogflow</a:t>
            </a:r>
            <a:r>
              <a:rPr lang="en-US" dirty="0">
                <a:solidFill>
                  <a:schemeClr val="bg1"/>
                </a:solidFill>
              </a:rPr>
              <a:t>," is a cloud-based platform developed by Google that enables developers to create and deploy conversational agents, or chatbots, with natural language understanding capabilities. It empowers businesses to build interactive and intelligent chatbots that can communicate with users through text or voice, providing a seamless and human-like conversational experience.</a:t>
            </a:r>
          </a:p>
        </p:txBody>
      </p:sp>
    </p:spTree>
    <p:extLst>
      <p:ext uri="{BB962C8B-B14F-4D97-AF65-F5344CB8AC3E}">
        <p14:creationId xmlns:p14="http://schemas.microsoft.com/office/powerpoint/2010/main" val="2555509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8F90786E-B72D-4C32-BDCE-A170B0078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2">
            <a:extLst>
              <a:ext uri="{FF2B5EF4-FFF2-40B4-BE49-F238E27FC236}">
                <a16:creationId xmlns:a16="http://schemas.microsoft.com/office/drawing/2014/main" id="{5E46F2E7-848F-4A6C-A098-4764FDEA7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7" name="Picture 6" descr="Multi-coloured paper-craft art">
            <a:extLst>
              <a:ext uri="{FF2B5EF4-FFF2-40B4-BE49-F238E27FC236}">
                <a16:creationId xmlns:a16="http://schemas.microsoft.com/office/drawing/2014/main" id="{6333C830-6D21-6AB1-55A4-0E8B6D85FE69}"/>
              </a:ext>
            </a:extLst>
          </p:cNvPr>
          <p:cNvPicPr>
            <a:picLocks noChangeAspect="1"/>
          </p:cNvPicPr>
          <p:nvPr/>
        </p:nvPicPr>
        <p:blipFill rotWithShape="1">
          <a:blip r:embed="rId2">
            <a:alphaModFix amt="60000"/>
          </a:blip>
          <a:srcRect t="11019" b="4712"/>
          <a:stretch/>
        </p:blipFill>
        <p:spPr>
          <a:xfrm>
            <a:off x="-1" y="-38090"/>
            <a:ext cx="12192001" cy="6857990"/>
          </a:xfrm>
          <a:prstGeom prst="rect">
            <a:avLst/>
          </a:prstGeom>
        </p:spPr>
      </p:pic>
      <p:sp>
        <p:nvSpPr>
          <p:cNvPr id="3" name="TextBox 2">
            <a:extLst>
              <a:ext uri="{FF2B5EF4-FFF2-40B4-BE49-F238E27FC236}">
                <a16:creationId xmlns:a16="http://schemas.microsoft.com/office/drawing/2014/main" id="{0CDAAFEE-A319-0F28-D949-4F817E02480F}"/>
              </a:ext>
            </a:extLst>
          </p:cNvPr>
          <p:cNvSpPr txBox="1"/>
          <p:nvPr/>
        </p:nvSpPr>
        <p:spPr>
          <a:xfrm>
            <a:off x="578288" y="449256"/>
            <a:ext cx="11467532" cy="4072043"/>
          </a:xfrm>
          <a:prstGeom prst="rect">
            <a:avLst/>
          </a:prstGeom>
        </p:spPr>
        <p:txBody>
          <a:bodyPr vert="horz" lIns="91440" tIns="45720" rIns="91440" bIns="45720" rtlCol="0">
            <a:noAutofit/>
          </a:bodyPr>
          <a:lstStyle/>
          <a:p>
            <a:pPr>
              <a:lnSpc>
                <a:spcPct val="90000"/>
              </a:lnSpc>
              <a:spcAft>
                <a:spcPts val="600"/>
              </a:spcAft>
            </a:pPr>
            <a:r>
              <a:rPr lang="en-US" sz="2000" b="1" u="sng" dirty="0">
                <a:solidFill>
                  <a:srgbClr val="FFFFFF"/>
                </a:solidFill>
              </a:rPr>
              <a:t>Key Features Section </a:t>
            </a:r>
          </a:p>
          <a:p>
            <a:pPr indent="-228600">
              <a:lnSpc>
                <a:spcPct val="90000"/>
              </a:lnSpc>
              <a:spcAft>
                <a:spcPts val="600"/>
              </a:spcAft>
              <a:buFont typeface="Arial" panose="020B0604020202020204" pitchFamily="34" charset="0"/>
              <a:buChar char="•"/>
            </a:pPr>
            <a:r>
              <a:rPr lang="en-US" dirty="0">
                <a:solidFill>
                  <a:srgbClr val="FFFFFF"/>
                </a:solidFill>
              </a:rPr>
              <a:t> Seamless Integration</a:t>
            </a:r>
          </a:p>
          <a:p>
            <a:pPr>
              <a:lnSpc>
                <a:spcPct val="90000"/>
              </a:lnSpc>
              <a:spcAft>
                <a:spcPts val="600"/>
              </a:spcAft>
            </a:pPr>
            <a:r>
              <a:rPr lang="en-US" dirty="0">
                <a:solidFill>
                  <a:srgbClr val="FFFFFF"/>
                </a:solidFill>
              </a:rPr>
              <a:t>     Effortlessly integrate the chatbot into your website or app. No coding required!</a:t>
            </a:r>
          </a:p>
          <a:p>
            <a:pPr indent="-228600">
              <a:lnSpc>
                <a:spcPct val="90000"/>
              </a:lnSpc>
              <a:spcAft>
                <a:spcPts val="600"/>
              </a:spcAft>
              <a:buFont typeface="Arial" panose="020B0604020202020204" pitchFamily="34" charset="0"/>
              <a:buChar char="•"/>
            </a:pPr>
            <a:endParaRPr lang="en-US" dirty="0">
              <a:solidFill>
                <a:srgbClr val="FFFFFF"/>
              </a:solidFill>
            </a:endParaRPr>
          </a:p>
          <a:p>
            <a:pPr indent="-228600">
              <a:lnSpc>
                <a:spcPct val="90000"/>
              </a:lnSpc>
              <a:spcAft>
                <a:spcPts val="600"/>
              </a:spcAft>
              <a:buFont typeface="Arial" panose="020B0604020202020204" pitchFamily="34" charset="0"/>
              <a:buChar char="•"/>
            </a:pPr>
            <a:r>
              <a:rPr lang="en-US" dirty="0">
                <a:solidFill>
                  <a:srgbClr val="FFFFFF"/>
                </a:solidFill>
              </a:rPr>
              <a:t>Natural Language Processing </a:t>
            </a:r>
          </a:p>
          <a:p>
            <a:pPr>
              <a:lnSpc>
                <a:spcPct val="90000"/>
              </a:lnSpc>
              <a:spcAft>
                <a:spcPts val="600"/>
              </a:spcAft>
            </a:pPr>
            <a:r>
              <a:rPr lang="en-US" dirty="0">
                <a:solidFill>
                  <a:srgbClr val="FFFFFF"/>
                </a:solidFill>
              </a:rPr>
              <a:t>    Understand and respond to users in their own words. Achieve human-like interactions.</a:t>
            </a:r>
          </a:p>
          <a:p>
            <a:pPr indent="-228600">
              <a:lnSpc>
                <a:spcPct val="90000"/>
              </a:lnSpc>
              <a:spcAft>
                <a:spcPts val="600"/>
              </a:spcAft>
              <a:buFont typeface="Arial" panose="020B0604020202020204" pitchFamily="34" charset="0"/>
              <a:buChar char="•"/>
            </a:pPr>
            <a:endParaRPr lang="en-US" dirty="0">
              <a:solidFill>
                <a:srgbClr val="FFFFFF"/>
              </a:solidFill>
            </a:endParaRPr>
          </a:p>
          <a:p>
            <a:pPr indent="-228600">
              <a:lnSpc>
                <a:spcPct val="90000"/>
              </a:lnSpc>
              <a:spcAft>
                <a:spcPts val="600"/>
              </a:spcAft>
              <a:buFont typeface="Arial" panose="020B0604020202020204" pitchFamily="34" charset="0"/>
              <a:buChar char="•"/>
            </a:pPr>
            <a:r>
              <a:rPr lang="en-US" dirty="0">
                <a:solidFill>
                  <a:srgbClr val="FFFFFF"/>
                </a:solidFill>
              </a:rPr>
              <a:t> Multi-Language Support </a:t>
            </a:r>
          </a:p>
          <a:p>
            <a:pPr>
              <a:lnSpc>
                <a:spcPct val="90000"/>
              </a:lnSpc>
              <a:spcAft>
                <a:spcPts val="600"/>
              </a:spcAft>
            </a:pPr>
            <a:r>
              <a:rPr lang="en-US" dirty="0">
                <a:solidFill>
                  <a:srgbClr val="FFFFFF"/>
                </a:solidFill>
              </a:rPr>
              <a:t>     Break language barriers! Engage with users from around the globe in their preferred language.</a:t>
            </a:r>
          </a:p>
          <a:p>
            <a:pPr indent="-228600">
              <a:lnSpc>
                <a:spcPct val="90000"/>
              </a:lnSpc>
              <a:spcAft>
                <a:spcPts val="600"/>
              </a:spcAft>
              <a:buFont typeface="Arial" panose="020B0604020202020204" pitchFamily="34" charset="0"/>
              <a:buChar char="•"/>
            </a:pPr>
            <a:endParaRPr lang="en-US" dirty="0">
              <a:solidFill>
                <a:srgbClr val="FFFFFF"/>
              </a:solidFill>
            </a:endParaRPr>
          </a:p>
          <a:p>
            <a:pPr>
              <a:lnSpc>
                <a:spcPct val="90000"/>
              </a:lnSpc>
              <a:spcAft>
                <a:spcPts val="600"/>
              </a:spcAft>
            </a:pPr>
            <a:r>
              <a:rPr lang="en-US" sz="2000" b="1" u="sng" dirty="0">
                <a:solidFill>
                  <a:srgbClr val="FFFFFF"/>
                </a:solidFill>
              </a:rPr>
              <a:t>Why Choose </a:t>
            </a:r>
            <a:r>
              <a:rPr lang="en-US" sz="2000" b="1" u="sng" dirty="0" err="1">
                <a:solidFill>
                  <a:srgbClr val="FFFFFF"/>
                </a:solidFill>
              </a:rPr>
              <a:t>Dialogflow</a:t>
            </a:r>
            <a:r>
              <a:rPr lang="en-US" sz="2000" b="1" u="sng" dirty="0">
                <a:solidFill>
                  <a:srgbClr val="FFFFFF"/>
                </a:solidFill>
              </a:rPr>
              <a:t>? </a:t>
            </a:r>
          </a:p>
          <a:p>
            <a:pPr indent="-228600">
              <a:lnSpc>
                <a:spcPct val="90000"/>
              </a:lnSpc>
              <a:spcAft>
                <a:spcPts val="600"/>
              </a:spcAft>
              <a:buFont typeface="Arial" panose="020B0604020202020204" pitchFamily="34" charset="0"/>
              <a:buChar char="•"/>
            </a:pPr>
            <a:r>
              <a:rPr lang="en-US" dirty="0">
                <a:solidFill>
                  <a:srgbClr val="FFFFFF"/>
                </a:solidFill>
              </a:rPr>
              <a:t> Cutting-Edge Technology </a:t>
            </a:r>
          </a:p>
          <a:p>
            <a:pPr>
              <a:lnSpc>
                <a:spcPct val="90000"/>
              </a:lnSpc>
              <a:spcAft>
                <a:spcPts val="600"/>
              </a:spcAft>
            </a:pPr>
            <a:r>
              <a:rPr lang="en-US" dirty="0">
                <a:solidFill>
                  <a:srgbClr val="FFFFFF"/>
                </a:solidFill>
              </a:rPr>
              <a:t>     Powered by Google Cloud, </a:t>
            </a:r>
            <a:r>
              <a:rPr lang="en-US" dirty="0" err="1">
                <a:solidFill>
                  <a:srgbClr val="FFFFFF"/>
                </a:solidFill>
              </a:rPr>
              <a:t>Dialogflow</a:t>
            </a:r>
            <a:r>
              <a:rPr lang="en-US" dirty="0">
                <a:solidFill>
                  <a:srgbClr val="FFFFFF"/>
                </a:solidFill>
              </a:rPr>
              <a:t> offers state-of-the-art AI for top-notch performance.</a:t>
            </a:r>
          </a:p>
          <a:p>
            <a:pPr indent="-228600">
              <a:lnSpc>
                <a:spcPct val="90000"/>
              </a:lnSpc>
              <a:spcAft>
                <a:spcPts val="600"/>
              </a:spcAft>
              <a:buFont typeface="Arial" panose="020B0604020202020204" pitchFamily="34" charset="0"/>
              <a:buChar char="•"/>
            </a:pPr>
            <a:endParaRPr lang="en-US" dirty="0">
              <a:solidFill>
                <a:srgbClr val="FFFFFF"/>
              </a:solidFill>
            </a:endParaRPr>
          </a:p>
          <a:p>
            <a:pPr indent="-228600">
              <a:lnSpc>
                <a:spcPct val="90000"/>
              </a:lnSpc>
              <a:spcAft>
                <a:spcPts val="600"/>
              </a:spcAft>
              <a:buFont typeface="Arial" panose="020B0604020202020204" pitchFamily="34" charset="0"/>
              <a:buChar char="•"/>
            </a:pPr>
            <a:r>
              <a:rPr lang="en-US" dirty="0">
                <a:solidFill>
                  <a:srgbClr val="FFFFFF"/>
                </a:solidFill>
              </a:rPr>
              <a:t>Customization &amp; Flexibility </a:t>
            </a:r>
          </a:p>
          <a:p>
            <a:pPr>
              <a:lnSpc>
                <a:spcPct val="90000"/>
              </a:lnSpc>
              <a:spcAft>
                <a:spcPts val="600"/>
              </a:spcAft>
            </a:pPr>
            <a:r>
              <a:rPr lang="en-US" dirty="0">
                <a:solidFill>
                  <a:srgbClr val="FFFFFF"/>
                </a:solidFill>
              </a:rPr>
              <a:t>     Tailor the chatbot's personality and responses to match your brand's unique voice.</a:t>
            </a:r>
          </a:p>
          <a:p>
            <a:pPr indent="-228600">
              <a:lnSpc>
                <a:spcPct val="90000"/>
              </a:lnSpc>
              <a:spcAft>
                <a:spcPts val="600"/>
              </a:spcAft>
              <a:buFont typeface="Arial" panose="020B0604020202020204" pitchFamily="34" charset="0"/>
              <a:buChar char="•"/>
            </a:pPr>
            <a:endParaRPr lang="en-US" dirty="0">
              <a:solidFill>
                <a:srgbClr val="FFFFFF"/>
              </a:solidFill>
            </a:endParaRPr>
          </a:p>
          <a:p>
            <a:pPr indent="-228600">
              <a:lnSpc>
                <a:spcPct val="90000"/>
              </a:lnSpc>
              <a:spcAft>
                <a:spcPts val="600"/>
              </a:spcAft>
              <a:buFont typeface="Arial" panose="020B0604020202020204" pitchFamily="34" charset="0"/>
              <a:buChar char="•"/>
            </a:pPr>
            <a:r>
              <a:rPr lang="en-US" dirty="0">
                <a:solidFill>
                  <a:srgbClr val="FFFFFF"/>
                </a:solidFill>
              </a:rPr>
              <a:t> Rich Analytics </a:t>
            </a:r>
          </a:p>
          <a:p>
            <a:pPr>
              <a:lnSpc>
                <a:spcPct val="90000"/>
              </a:lnSpc>
              <a:spcAft>
                <a:spcPts val="600"/>
              </a:spcAft>
            </a:pPr>
            <a:r>
              <a:rPr lang="en-US" dirty="0">
                <a:solidFill>
                  <a:srgbClr val="FFFFFF"/>
                </a:solidFill>
              </a:rPr>
              <a:t>     Gain insights into user interactions, fine-tune responses, and enhance user experience.</a:t>
            </a:r>
          </a:p>
          <a:p>
            <a:pPr indent="-228600">
              <a:lnSpc>
                <a:spcPct val="90000"/>
              </a:lnSpc>
              <a:spcAft>
                <a:spcPts val="600"/>
              </a:spcAft>
              <a:buFont typeface="Arial" panose="020B0604020202020204" pitchFamily="34" charset="0"/>
              <a:buChar char="•"/>
            </a:pPr>
            <a:endParaRPr lang="en-US" dirty="0">
              <a:solidFill>
                <a:srgbClr val="FFFFFF"/>
              </a:solidFill>
            </a:endParaRPr>
          </a:p>
        </p:txBody>
      </p:sp>
    </p:spTree>
    <p:extLst>
      <p:ext uri="{BB962C8B-B14F-4D97-AF65-F5344CB8AC3E}">
        <p14:creationId xmlns:p14="http://schemas.microsoft.com/office/powerpoint/2010/main" val="15978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4" descr="Yellow and blue symbols">
            <a:extLst>
              <a:ext uri="{FF2B5EF4-FFF2-40B4-BE49-F238E27FC236}">
                <a16:creationId xmlns:a16="http://schemas.microsoft.com/office/drawing/2014/main" id="{14E07BAA-DA9F-0C81-3F1C-3B785EB8AA84}"/>
              </a:ext>
            </a:extLst>
          </p:cNvPr>
          <p:cNvPicPr>
            <a:picLocks noChangeAspect="1"/>
          </p:cNvPicPr>
          <p:nvPr/>
        </p:nvPicPr>
        <p:blipFill rotWithShape="1">
          <a:blip r:embed="rId2"/>
          <a:srcRect l="9172" r="14327"/>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26" name="Group 25">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27" name="Freeform: Shape 2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8" name="Freeform: Shape 2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 name="TextBox 2">
            <a:extLst>
              <a:ext uri="{FF2B5EF4-FFF2-40B4-BE49-F238E27FC236}">
                <a16:creationId xmlns:a16="http://schemas.microsoft.com/office/drawing/2014/main" id="{444DF5F4-EBAA-8469-28CF-CF026D007DDE}"/>
              </a:ext>
            </a:extLst>
          </p:cNvPr>
          <p:cNvSpPr txBox="1"/>
          <p:nvPr/>
        </p:nvSpPr>
        <p:spPr>
          <a:xfrm>
            <a:off x="6234868" y="1820369"/>
            <a:ext cx="5217173" cy="4351338"/>
          </a:xfrm>
          <a:prstGeom prst="rect">
            <a:avLst/>
          </a:prstGeom>
        </p:spPr>
        <p:txBody>
          <a:bodyPr vert="horz" lIns="91440" tIns="45720" rIns="91440" bIns="45720" rtlCol="0">
            <a:normAutofit/>
          </a:bodyPr>
          <a:lstStyle/>
          <a:p>
            <a:pPr>
              <a:lnSpc>
                <a:spcPct val="90000"/>
              </a:lnSpc>
              <a:spcAft>
                <a:spcPts val="600"/>
              </a:spcAft>
            </a:pPr>
            <a:r>
              <a:rPr lang="en-US" sz="3200" b="1" dirty="0">
                <a:solidFill>
                  <a:schemeClr val="bg1"/>
                </a:solidFill>
              </a:rPr>
              <a:t>2. Project Objectives:</a:t>
            </a:r>
          </a:p>
          <a:p>
            <a:pPr indent="-228600">
              <a:lnSpc>
                <a:spcPct val="90000"/>
              </a:lnSpc>
              <a:spcAft>
                <a:spcPts val="600"/>
              </a:spcAft>
              <a:buFont typeface="Arial" panose="020B0604020202020204" pitchFamily="34" charset="0"/>
              <a:buChar char="•"/>
            </a:pPr>
            <a:r>
              <a:rPr lang="en-US" dirty="0">
                <a:solidFill>
                  <a:schemeClr val="bg1"/>
                </a:solidFill>
              </a:rPr>
              <a:t>The main objectives of this project were as follows:</a:t>
            </a:r>
          </a:p>
          <a:p>
            <a:pPr indent="-228600">
              <a:lnSpc>
                <a:spcPct val="90000"/>
              </a:lnSpc>
              <a:spcAft>
                <a:spcPts val="600"/>
              </a:spcAft>
              <a:buFont typeface="Arial" panose="020B0604020202020204" pitchFamily="34" charset="0"/>
              <a:buChar char="•"/>
            </a:pPr>
            <a:endParaRPr lang="en-US" dirty="0">
              <a:solidFill>
                <a:schemeClr val="bg1"/>
              </a:solidFill>
            </a:endParaRPr>
          </a:p>
          <a:p>
            <a:pPr indent="-228600">
              <a:lnSpc>
                <a:spcPct val="90000"/>
              </a:lnSpc>
              <a:spcAft>
                <a:spcPts val="600"/>
              </a:spcAft>
              <a:buFont typeface="Arial" panose="020B0604020202020204" pitchFamily="34" charset="0"/>
              <a:buChar char="•"/>
            </a:pPr>
            <a:r>
              <a:rPr lang="en-US" dirty="0">
                <a:solidFill>
                  <a:schemeClr val="bg1"/>
                </a:solidFill>
              </a:rPr>
              <a:t>To create a chatbot using </a:t>
            </a:r>
            <a:r>
              <a:rPr lang="en-US" dirty="0" err="1">
                <a:solidFill>
                  <a:schemeClr val="bg1"/>
                </a:solidFill>
              </a:rPr>
              <a:t>Dialogflow</a:t>
            </a:r>
            <a:r>
              <a:rPr lang="en-US" dirty="0">
                <a:solidFill>
                  <a:schemeClr val="bg1"/>
                </a:solidFill>
              </a:rPr>
              <a:t> that can understand and respond to user input.</a:t>
            </a:r>
          </a:p>
          <a:p>
            <a:pPr indent="-228600">
              <a:lnSpc>
                <a:spcPct val="90000"/>
              </a:lnSpc>
              <a:spcAft>
                <a:spcPts val="600"/>
              </a:spcAft>
              <a:buFont typeface="Arial" panose="020B0604020202020204" pitchFamily="34" charset="0"/>
              <a:buChar char="•"/>
            </a:pPr>
            <a:r>
              <a:rPr lang="en-US" dirty="0">
                <a:solidFill>
                  <a:schemeClr val="bg1"/>
                </a:solidFill>
              </a:rPr>
              <a:t>To integrate the chatbot with a suitable messaging platform.</a:t>
            </a:r>
          </a:p>
          <a:p>
            <a:pPr indent="-228600">
              <a:lnSpc>
                <a:spcPct val="90000"/>
              </a:lnSpc>
              <a:spcAft>
                <a:spcPts val="600"/>
              </a:spcAft>
              <a:buFont typeface="Arial" panose="020B0604020202020204" pitchFamily="34" charset="0"/>
              <a:buChar char="•"/>
            </a:pPr>
            <a:r>
              <a:rPr lang="en-US" dirty="0">
                <a:solidFill>
                  <a:schemeClr val="bg1"/>
                </a:solidFill>
              </a:rPr>
              <a:t>To provide accurate and relevant responses to user queries.</a:t>
            </a:r>
          </a:p>
          <a:p>
            <a:pPr indent="-228600">
              <a:lnSpc>
                <a:spcPct val="90000"/>
              </a:lnSpc>
              <a:spcAft>
                <a:spcPts val="600"/>
              </a:spcAft>
              <a:buFont typeface="Arial" panose="020B0604020202020204" pitchFamily="34" charset="0"/>
              <a:buChar char="•"/>
            </a:pPr>
            <a:r>
              <a:rPr lang="en-US" dirty="0">
                <a:solidFill>
                  <a:schemeClr val="bg1"/>
                </a:solidFill>
              </a:rPr>
              <a:t>To implement features such as intent recognition, context handling, and natural language understanding.</a:t>
            </a:r>
          </a:p>
        </p:txBody>
      </p:sp>
      <p:grpSp>
        <p:nvGrpSpPr>
          <p:cNvPr id="30"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605842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2A638C7D-9088-41A9-88A0-7357157BC1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1180" y="1109243"/>
            <a:ext cx="4842710" cy="4842710"/>
            <a:chOff x="1881974" y="1174396"/>
            <a:chExt cx="5290997" cy="5290997"/>
          </a:xfrm>
        </p:grpSpPr>
        <p:sp>
          <p:nvSpPr>
            <p:cNvPr id="30" name="Oval 29">
              <a:extLst>
                <a:ext uri="{FF2B5EF4-FFF2-40B4-BE49-F238E27FC236}">
                  <a16:creationId xmlns:a16="http://schemas.microsoft.com/office/drawing/2014/main" id="{9714B173-1D32-4BBC-A685-1F5D257A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EF82DD1-2343-4F41-B6A7-A6489A713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Oval 32">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270" y="1095407"/>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3F219210-B16A-47B6-9AA8-207DAFF37E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36" name="Freeform: Shape 35">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7" name="Freeform: Shape 36">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pic>
        <p:nvPicPr>
          <p:cNvPr id="7" name="Graphic 6" descr="Gears">
            <a:extLst>
              <a:ext uri="{FF2B5EF4-FFF2-40B4-BE49-F238E27FC236}">
                <a16:creationId xmlns:a16="http://schemas.microsoft.com/office/drawing/2014/main" id="{A1FCAB4F-9875-C1AE-E3B1-236A6256C6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9077" y="1864214"/>
            <a:ext cx="3217333" cy="3217333"/>
          </a:xfrm>
          <a:prstGeom prst="rect">
            <a:avLst/>
          </a:prstGeom>
        </p:spPr>
      </p:pic>
      <p:sp>
        <p:nvSpPr>
          <p:cNvPr id="3" name="TextBox 2">
            <a:extLst>
              <a:ext uri="{FF2B5EF4-FFF2-40B4-BE49-F238E27FC236}">
                <a16:creationId xmlns:a16="http://schemas.microsoft.com/office/drawing/2014/main" id="{E81D19B9-843D-3324-C1C2-E5ADA7A2E3DE}"/>
              </a:ext>
            </a:extLst>
          </p:cNvPr>
          <p:cNvSpPr txBox="1"/>
          <p:nvPr/>
        </p:nvSpPr>
        <p:spPr>
          <a:xfrm>
            <a:off x="6374358" y="655672"/>
            <a:ext cx="5217173" cy="4351338"/>
          </a:xfrm>
          <a:prstGeom prst="rect">
            <a:avLst/>
          </a:prstGeom>
        </p:spPr>
        <p:txBody>
          <a:bodyPr vert="horz" lIns="91440" tIns="45720" rIns="91440" bIns="45720" rtlCol="0">
            <a:noAutofit/>
          </a:bodyPr>
          <a:lstStyle/>
          <a:p>
            <a:pPr algn="just">
              <a:lnSpc>
                <a:spcPct val="90000"/>
              </a:lnSpc>
              <a:spcAft>
                <a:spcPts val="600"/>
              </a:spcAft>
            </a:pPr>
            <a:r>
              <a:rPr lang="en-US" sz="2400" dirty="0">
                <a:solidFill>
                  <a:schemeClr val="bg1"/>
                </a:solidFill>
              </a:rPr>
              <a:t>3. Methodology:</a:t>
            </a:r>
          </a:p>
          <a:p>
            <a:pPr algn="just">
              <a:lnSpc>
                <a:spcPct val="90000"/>
              </a:lnSpc>
              <a:spcAft>
                <a:spcPts val="600"/>
              </a:spcAft>
            </a:pPr>
            <a:r>
              <a:rPr lang="en-US" sz="1200" dirty="0">
                <a:solidFill>
                  <a:schemeClr val="bg1"/>
                </a:solidFill>
              </a:rPr>
              <a:t>The project followed a systematic approach that included the following steps:</a:t>
            </a:r>
          </a:p>
          <a:p>
            <a:pPr algn="just">
              <a:lnSpc>
                <a:spcPct val="90000"/>
              </a:lnSpc>
              <a:spcAft>
                <a:spcPts val="600"/>
              </a:spcAft>
            </a:pPr>
            <a:r>
              <a:rPr lang="en-US" sz="1400" b="1" dirty="0">
                <a:solidFill>
                  <a:schemeClr val="bg1"/>
                </a:solidFill>
              </a:rPr>
              <a:t>3.1. Requirement Analysis:</a:t>
            </a:r>
          </a:p>
          <a:p>
            <a:pPr indent="-228600" algn="just">
              <a:lnSpc>
                <a:spcPct val="90000"/>
              </a:lnSpc>
              <a:spcAft>
                <a:spcPts val="600"/>
              </a:spcAft>
              <a:buFont typeface="Arial" panose="020B0604020202020204" pitchFamily="34" charset="0"/>
              <a:buChar char="•"/>
            </a:pPr>
            <a:r>
              <a:rPr lang="en-US" sz="1200" dirty="0">
                <a:solidFill>
                  <a:schemeClr val="bg1"/>
                </a:solidFill>
              </a:rPr>
              <a:t>Identified the target audience and their potential queries.</a:t>
            </a:r>
          </a:p>
          <a:p>
            <a:pPr indent="-228600" algn="just">
              <a:lnSpc>
                <a:spcPct val="90000"/>
              </a:lnSpc>
              <a:spcAft>
                <a:spcPts val="600"/>
              </a:spcAft>
              <a:buFont typeface="Arial" panose="020B0604020202020204" pitchFamily="34" charset="0"/>
              <a:buChar char="•"/>
            </a:pPr>
            <a:r>
              <a:rPr lang="en-US" sz="1200" dirty="0">
                <a:solidFill>
                  <a:schemeClr val="bg1"/>
                </a:solidFill>
              </a:rPr>
              <a:t>Determined the scope and capabilities of the chatbot.</a:t>
            </a:r>
          </a:p>
          <a:p>
            <a:pPr algn="just">
              <a:lnSpc>
                <a:spcPct val="90000"/>
              </a:lnSpc>
              <a:spcAft>
                <a:spcPts val="600"/>
              </a:spcAft>
            </a:pPr>
            <a:r>
              <a:rPr lang="en-US" sz="1400" b="1" dirty="0">
                <a:solidFill>
                  <a:schemeClr val="bg1"/>
                </a:solidFill>
              </a:rPr>
              <a:t>3.2. </a:t>
            </a:r>
            <a:r>
              <a:rPr lang="en-US" sz="1400" b="1" dirty="0" err="1">
                <a:solidFill>
                  <a:schemeClr val="bg1"/>
                </a:solidFill>
              </a:rPr>
              <a:t>Dialogflow</a:t>
            </a:r>
            <a:r>
              <a:rPr lang="en-US" sz="1400" b="1" dirty="0">
                <a:solidFill>
                  <a:schemeClr val="bg1"/>
                </a:solidFill>
              </a:rPr>
              <a:t> Setup:</a:t>
            </a:r>
          </a:p>
          <a:p>
            <a:pPr indent="-228600" algn="just">
              <a:lnSpc>
                <a:spcPct val="90000"/>
              </a:lnSpc>
              <a:spcAft>
                <a:spcPts val="600"/>
              </a:spcAft>
              <a:buFont typeface="Arial" panose="020B0604020202020204" pitchFamily="34" charset="0"/>
              <a:buChar char="•"/>
            </a:pPr>
            <a:r>
              <a:rPr lang="en-US" sz="1200" dirty="0">
                <a:solidFill>
                  <a:schemeClr val="bg1"/>
                </a:solidFill>
              </a:rPr>
              <a:t>Created a new project in </a:t>
            </a:r>
            <a:r>
              <a:rPr lang="en-US" sz="1200" dirty="0" err="1">
                <a:solidFill>
                  <a:schemeClr val="bg1"/>
                </a:solidFill>
              </a:rPr>
              <a:t>Dialogflow</a:t>
            </a:r>
            <a:r>
              <a:rPr lang="en-US" sz="1200" dirty="0">
                <a:solidFill>
                  <a:schemeClr val="bg1"/>
                </a:solidFill>
              </a:rPr>
              <a:t>.</a:t>
            </a:r>
          </a:p>
          <a:p>
            <a:pPr indent="-228600" algn="just">
              <a:lnSpc>
                <a:spcPct val="90000"/>
              </a:lnSpc>
              <a:spcAft>
                <a:spcPts val="600"/>
              </a:spcAft>
              <a:buFont typeface="Arial" panose="020B0604020202020204" pitchFamily="34" charset="0"/>
              <a:buChar char="•"/>
            </a:pPr>
            <a:r>
              <a:rPr lang="en-US" sz="1200" dirty="0">
                <a:solidFill>
                  <a:schemeClr val="bg1"/>
                </a:solidFill>
              </a:rPr>
              <a:t>Defined intents, which represent user queries, and added training phrases and responses.</a:t>
            </a:r>
          </a:p>
          <a:p>
            <a:pPr indent="-228600" algn="just">
              <a:lnSpc>
                <a:spcPct val="90000"/>
              </a:lnSpc>
              <a:spcAft>
                <a:spcPts val="600"/>
              </a:spcAft>
              <a:buFont typeface="Arial" panose="020B0604020202020204" pitchFamily="34" charset="0"/>
              <a:buChar char="•"/>
            </a:pPr>
            <a:r>
              <a:rPr lang="en-US" sz="1200" dirty="0">
                <a:solidFill>
                  <a:schemeClr val="bg1"/>
                </a:solidFill>
              </a:rPr>
              <a:t>Configured entities to extract specific information from user input.</a:t>
            </a:r>
          </a:p>
          <a:p>
            <a:pPr algn="just">
              <a:lnSpc>
                <a:spcPct val="90000"/>
              </a:lnSpc>
              <a:spcAft>
                <a:spcPts val="600"/>
              </a:spcAft>
            </a:pPr>
            <a:r>
              <a:rPr lang="en-US" sz="1400" b="1" dirty="0">
                <a:solidFill>
                  <a:schemeClr val="bg1"/>
                </a:solidFill>
              </a:rPr>
              <a:t>3.3. Integration:</a:t>
            </a:r>
          </a:p>
          <a:p>
            <a:pPr indent="-228600" algn="just">
              <a:lnSpc>
                <a:spcPct val="90000"/>
              </a:lnSpc>
              <a:spcAft>
                <a:spcPts val="600"/>
              </a:spcAft>
              <a:buFont typeface="Arial" panose="020B0604020202020204" pitchFamily="34" charset="0"/>
              <a:buChar char="•"/>
            </a:pPr>
            <a:r>
              <a:rPr lang="en-US" sz="1200" dirty="0">
                <a:solidFill>
                  <a:schemeClr val="bg1"/>
                </a:solidFill>
              </a:rPr>
              <a:t>Integrated the </a:t>
            </a:r>
            <a:r>
              <a:rPr lang="en-US" sz="1200" dirty="0" err="1">
                <a:solidFill>
                  <a:schemeClr val="bg1"/>
                </a:solidFill>
              </a:rPr>
              <a:t>Dialogflow</a:t>
            </a:r>
            <a:r>
              <a:rPr lang="en-US" sz="1200" dirty="0">
                <a:solidFill>
                  <a:schemeClr val="bg1"/>
                </a:solidFill>
              </a:rPr>
              <a:t> chatbot with a chosen messaging platform (e.g., website, Facebook Messenger) using </a:t>
            </a:r>
            <a:r>
              <a:rPr lang="en-US" sz="1200" dirty="0" err="1">
                <a:solidFill>
                  <a:schemeClr val="bg1"/>
                </a:solidFill>
              </a:rPr>
              <a:t>Dialogflow's</a:t>
            </a:r>
            <a:r>
              <a:rPr lang="en-US" sz="1200" dirty="0">
                <a:solidFill>
                  <a:schemeClr val="bg1"/>
                </a:solidFill>
              </a:rPr>
              <a:t> integration options.</a:t>
            </a:r>
          </a:p>
          <a:p>
            <a:pPr algn="just">
              <a:lnSpc>
                <a:spcPct val="90000"/>
              </a:lnSpc>
              <a:spcAft>
                <a:spcPts val="600"/>
              </a:spcAft>
            </a:pPr>
            <a:r>
              <a:rPr lang="en-US" sz="1400" b="1" dirty="0">
                <a:solidFill>
                  <a:schemeClr val="bg1"/>
                </a:solidFill>
              </a:rPr>
              <a:t>3.4. Natural Language Processing (NLP):</a:t>
            </a:r>
          </a:p>
          <a:p>
            <a:pPr indent="-228600" algn="just">
              <a:lnSpc>
                <a:spcPct val="90000"/>
              </a:lnSpc>
              <a:spcAft>
                <a:spcPts val="600"/>
              </a:spcAft>
              <a:buFont typeface="Arial" panose="020B0604020202020204" pitchFamily="34" charset="0"/>
              <a:buChar char="•"/>
            </a:pPr>
            <a:r>
              <a:rPr lang="en-US" sz="1200" dirty="0">
                <a:solidFill>
                  <a:schemeClr val="bg1"/>
                </a:solidFill>
              </a:rPr>
              <a:t>Utilized </a:t>
            </a:r>
            <a:r>
              <a:rPr lang="en-US" sz="1200" dirty="0" err="1">
                <a:solidFill>
                  <a:schemeClr val="bg1"/>
                </a:solidFill>
              </a:rPr>
              <a:t>Dialogflow's</a:t>
            </a:r>
            <a:r>
              <a:rPr lang="en-US" sz="1200" dirty="0">
                <a:solidFill>
                  <a:schemeClr val="bg1"/>
                </a:solidFill>
              </a:rPr>
              <a:t> built-in NLP capabilities to understand user input and map it to relevant intents.</a:t>
            </a:r>
          </a:p>
          <a:p>
            <a:pPr indent="-228600" algn="just">
              <a:lnSpc>
                <a:spcPct val="90000"/>
              </a:lnSpc>
              <a:spcAft>
                <a:spcPts val="600"/>
              </a:spcAft>
              <a:buFont typeface="Arial" panose="020B0604020202020204" pitchFamily="34" charset="0"/>
              <a:buChar char="•"/>
            </a:pPr>
            <a:r>
              <a:rPr lang="en-US" sz="1200" dirty="0">
                <a:solidFill>
                  <a:schemeClr val="bg1"/>
                </a:solidFill>
              </a:rPr>
              <a:t>Implemented context handling to maintain conversational context and provide coherent responses.</a:t>
            </a:r>
          </a:p>
          <a:p>
            <a:pPr algn="just">
              <a:lnSpc>
                <a:spcPct val="90000"/>
              </a:lnSpc>
              <a:spcAft>
                <a:spcPts val="600"/>
              </a:spcAft>
            </a:pPr>
            <a:r>
              <a:rPr lang="en-US" sz="1400" b="1" dirty="0">
                <a:solidFill>
                  <a:schemeClr val="bg1"/>
                </a:solidFill>
              </a:rPr>
              <a:t>3.5. Testing and Iteration:</a:t>
            </a:r>
          </a:p>
          <a:p>
            <a:pPr indent="-228600" algn="just">
              <a:lnSpc>
                <a:spcPct val="90000"/>
              </a:lnSpc>
              <a:spcAft>
                <a:spcPts val="600"/>
              </a:spcAft>
              <a:buFont typeface="Arial" panose="020B0604020202020204" pitchFamily="34" charset="0"/>
              <a:buChar char="•"/>
            </a:pPr>
            <a:r>
              <a:rPr lang="en-US" sz="1200" dirty="0">
                <a:solidFill>
                  <a:schemeClr val="bg1"/>
                </a:solidFill>
              </a:rPr>
              <a:t>Conducted thorough testing to identify and rectify issues related to intent recognition, response accuracy, and user experience.</a:t>
            </a:r>
          </a:p>
          <a:p>
            <a:pPr indent="-228600" algn="just">
              <a:lnSpc>
                <a:spcPct val="90000"/>
              </a:lnSpc>
              <a:spcAft>
                <a:spcPts val="600"/>
              </a:spcAft>
              <a:buFont typeface="Arial" panose="020B0604020202020204" pitchFamily="34" charset="0"/>
              <a:buChar char="•"/>
            </a:pPr>
            <a:r>
              <a:rPr lang="en-US" sz="1200" dirty="0">
                <a:solidFill>
                  <a:schemeClr val="bg1"/>
                </a:solidFill>
              </a:rPr>
              <a:t>Iteratively refined the chatbot's training data and responses to improve its performance.</a:t>
            </a:r>
          </a:p>
        </p:txBody>
      </p:sp>
      <p:grpSp>
        <p:nvGrpSpPr>
          <p:cNvPr id="39"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40" name="Freeform: Shape 39">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26201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4" descr="Green dialogue boxes">
            <a:extLst>
              <a:ext uri="{FF2B5EF4-FFF2-40B4-BE49-F238E27FC236}">
                <a16:creationId xmlns:a16="http://schemas.microsoft.com/office/drawing/2014/main" id="{160B1E9F-3C81-F4BD-B6A7-779192F921FB}"/>
              </a:ext>
            </a:extLst>
          </p:cNvPr>
          <p:cNvPicPr>
            <a:picLocks noChangeAspect="1"/>
          </p:cNvPicPr>
          <p:nvPr/>
        </p:nvPicPr>
        <p:blipFill rotWithShape="1">
          <a:blip r:embed="rId2"/>
          <a:srcRect l="6319" r="10430" b="-1"/>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29" name="Group 28">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30" name="Freeform: Shape 29">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9" name="Freeform: Shape 30">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 name="TextBox 2">
            <a:extLst>
              <a:ext uri="{FF2B5EF4-FFF2-40B4-BE49-F238E27FC236}">
                <a16:creationId xmlns:a16="http://schemas.microsoft.com/office/drawing/2014/main" id="{F5594A7E-1C1D-E32D-8E84-6F61990DF66A}"/>
              </a:ext>
            </a:extLst>
          </p:cNvPr>
          <p:cNvSpPr txBox="1"/>
          <p:nvPr/>
        </p:nvSpPr>
        <p:spPr>
          <a:xfrm>
            <a:off x="6234865" y="401247"/>
            <a:ext cx="5217173" cy="4351338"/>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3200" b="1" dirty="0">
                <a:solidFill>
                  <a:schemeClr val="bg1"/>
                </a:solidFill>
              </a:rPr>
              <a:t>4. Features Implemented:</a:t>
            </a:r>
          </a:p>
          <a:p>
            <a:pPr indent="-228600">
              <a:lnSpc>
                <a:spcPct val="90000"/>
              </a:lnSpc>
              <a:spcAft>
                <a:spcPts val="600"/>
              </a:spcAft>
              <a:buFont typeface="Arial" panose="020B0604020202020204" pitchFamily="34" charset="0"/>
              <a:buChar char="•"/>
            </a:pPr>
            <a:r>
              <a:rPr lang="en-US" sz="1400" dirty="0">
                <a:solidFill>
                  <a:schemeClr val="bg1"/>
                </a:solidFill>
              </a:rPr>
              <a:t>The developed chatbot included the following features:</a:t>
            </a:r>
          </a:p>
          <a:p>
            <a:pPr>
              <a:lnSpc>
                <a:spcPct val="90000"/>
              </a:lnSpc>
              <a:spcAft>
                <a:spcPts val="600"/>
              </a:spcAft>
            </a:pPr>
            <a:r>
              <a:rPr lang="en-US" sz="1400" b="1" dirty="0">
                <a:solidFill>
                  <a:schemeClr val="bg1"/>
                </a:solidFill>
              </a:rPr>
              <a:t>4.1. Intent Recognition:</a:t>
            </a:r>
          </a:p>
          <a:p>
            <a:pPr indent="-228600">
              <a:lnSpc>
                <a:spcPct val="90000"/>
              </a:lnSpc>
              <a:spcAft>
                <a:spcPts val="600"/>
              </a:spcAft>
              <a:buFont typeface="Arial" panose="020B0604020202020204" pitchFamily="34" charset="0"/>
              <a:buChar char="•"/>
            </a:pPr>
            <a:r>
              <a:rPr lang="en-US" sz="1400" dirty="0">
                <a:solidFill>
                  <a:schemeClr val="bg1"/>
                </a:solidFill>
              </a:rPr>
              <a:t>Trained the chatbot to understand and classify user intents based on provided training phrases.</a:t>
            </a:r>
          </a:p>
          <a:p>
            <a:pPr indent="-228600">
              <a:lnSpc>
                <a:spcPct val="90000"/>
              </a:lnSpc>
              <a:spcAft>
                <a:spcPts val="600"/>
              </a:spcAft>
              <a:buFont typeface="Arial" panose="020B0604020202020204" pitchFamily="34" charset="0"/>
              <a:buChar char="•"/>
            </a:pPr>
            <a:r>
              <a:rPr lang="en-US" sz="1400" dirty="0">
                <a:solidFill>
                  <a:schemeClr val="bg1"/>
                </a:solidFill>
              </a:rPr>
              <a:t>Recognized various types of user queries, such as inquiries, commands, and requests.</a:t>
            </a:r>
          </a:p>
          <a:p>
            <a:pPr indent="-228600">
              <a:lnSpc>
                <a:spcPct val="90000"/>
              </a:lnSpc>
              <a:spcAft>
                <a:spcPts val="600"/>
              </a:spcAft>
              <a:buFont typeface="Arial" panose="020B0604020202020204" pitchFamily="34" charset="0"/>
              <a:buChar char="•"/>
            </a:pPr>
            <a:endParaRPr lang="en-US" sz="1400" dirty="0">
              <a:solidFill>
                <a:schemeClr val="bg1"/>
              </a:solidFill>
            </a:endParaRPr>
          </a:p>
          <a:p>
            <a:pPr>
              <a:lnSpc>
                <a:spcPct val="90000"/>
              </a:lnSpc>
              <a:spcAft>
                <a:spcPts val="600"/>
              </a:spcAft>
            </a:pPr>
            <a:r>
              <a:rPr lang="en-US" sz="1400" b="1" dirty="0">
                <a:solidFill>
                  <a:schemeClr val="bg1"/>
                </a:solidFill>
              </a:rPr>
              <a:t>4.2. Contextual Responses:</a:t>
            </a:r>
          </a:p>
          <a:p>
            <a:pPr indent="-228600">
              <a:lnSpc>
                <a:spcPct val="90000"/>
              </a:lnSpc>
              <a:spcAft>
                <a:spcPts val="600"/>
              </a:spcAft>
              <a:buFont typeface="Arial" panose="020B0604020202020204" pitchFamily="34" charset="0"/>
              <a:buChar char="•"/>
            </a:pPr>
            <a:r>
              <a:rPr lang="en-US" sz="1400" dirty="0">
                <a:solidFill>
                  <a:schemeClr val="bg1"/>
                </a:solidFill>
              </a:rPr>
              <a:t>Implemented context management to maintain the conversation's flow and provide relevant responses.</a:t>
            </a:r>
          </a:p>
          <a:p>
            <a:pPr indent="-228600">
              <a:lnSpc>
                <a:spcPct val="90000"/>
              </a:lnSpc>
              <a:spcAft>
                <a:spcPts val="600"/>
              </a:spcAft>
              <a:buFont typeface="Arial" panose="020B0604020202020204" pitchFamily="34" charset="0"/>
              <a:buChar char="•"/>
            </a:pPr>
            <a:r>
              <a:rPr lang="en-US" sz="1400" dirty="0">
                <a:solidFill>
                  <a:schemeClr val="bg1"/>
                </a:solidFill>
              </a:rPr>
              <a:t>Managed follow-up intents to handle multi-turn interactions.</a:t>
            </a:r>
          </a:p>
          <a:p>
            <a:pPr indent="-228600">
              <a:lnSpc>
                <a:spcPct val="90000"/>
              </a:lnSpc>
              <a:spcAft>
                <a:spcPts val="600"/>
              </a:spcAft>
              <a:buFont typeface="Arial" panose="020B0604020202020204" pitchFamily="34" charset="0"/>
              <a:buChar char="•"/>
            </a:pPr>
            <a:endParaRPr lang="en-US" sz="1400" dirty="0">
              <a:solidFill>
                <a:schemeClr val="bg1"/>
              </a:solidFill>
            </a:endParaRPr>
          </a:p>
          <a:p>
            <a:pPr>
              <a:lnSpc>
                <a:spcPct val="90000"/>
              </a:lnSpc>
              <a:spcAft>
                <a:spcPts val="600"/>
              </a:spcAft>
            </a:pPr>
            <a:r>
              <a:rPr lang="en-US" sz="1400" b="1" dirty="0">
                <a:solidFill>
                  <a:schemeClr val="bg1"/>
                </a:solidFill>
              </a:rPr>
              <a:t>4.3. Rich Responses:</a:t>
            </a:r>
          </a:p>
          <a:p>
            <a:pPr indent="-228600">
              <a:lnSpc>
                <a:spcPct val="90000"/>
              </a:lnSpc>
              <a:spcAft>
                <a:spcPts val="600"/>
              </a:spcAft>
              <a:buFont typeface="Arial" panose="020B0604020202020204" pitchFamily="34" charset="0"/>
              <a:buChar char="•"/>
            </a:pPr>
            <a:r>
              <a:rPr lang="en-US" sz="1400" dirty="0">
                <a:solidFill>
                  <a:schemeClr val="bg1"/>
                </a:solidFill>
              </a:rPr>
              <a:t>Provided text-based responses for general queries.</a:t>
            </a:r>
          </a:p>
          <a:p>
            <a:pPr indent="-228600">
              <a:lnSpc>
                <a:spcPct val="90000"/>
              </a:lnSpc>
              <a:spcAft>
                <a:spcPts val="600"/>
              </a:spcAft>
              <a:buFont typeface="Arial" panose="020B0604020202020204" pitchFamily="34" charset="0"/>
              <a:buChar char="•"/>
            </a:pPr>
            <a:r>
              <a:rPr lang="en-US" sz="1400" dirty="0">
                <a:solidFill>
                  <a:schemeClr val="bg1"/>
                </a:solidFill>
              </a:rPr>
              <a:t>Incorporated images, cards, and buttons for more interactive responses.</a:t>
            </a:r>
          </a:p>
          <a:p>
            <a:pPr indent="-228600">
              <a:lnSpc>
                <a:spcPct val="90000"/>
              </a:lnSpc>
              <a:spcAft>
                <a:spcPts val="600"/>
              </a:spcAft>
              <a:buFont typeface="Arial" panose="020B0604020202020204" pitchFamily="34" charset="0"/>
              <a:buChar char="•"/>
            </a:pPr>
            <a:endParaRPr lang="en-US" sz="1400" dirty="0">
              <a:solidFill>
                <a:schemeClr val="bg1"/>
              </a:solidFill>
            </a:endParaRPr>
          </a:p>
          <a:p>
            <a:pPr>
              <a:lnSpc>
                <a:spcPct val="90000"/>
              </a:lnSpc>
              <a:spcAft>
                <a:spcPts val="600"/>
              </a:spcAft>
            </a:pPr>
            <a:r>
              <a:rPr lang="en-US" sz="1400" b="1" dirty="0">
                <a:solidFill>
                  <a:schemeClr val="bg1"/>
                </a:solidFill>
              </a:rPr>
              <a:t>4.4. Entity Extraction:</a:t>
            </a:r>
          </a:p>
          <a:p>
            <a:pPr indent="-228600">
              <a:lnSpc>
                <a:spcPct val="90000"/>
              </a:lnSpc>
              <a:spcAft>
                <a:spcPts val="600"/>
              </a:spcAft>
              <a:buFont typeface="Arial" panose="020B0604020202020204" pitchFamily="34" charset="0"/>
              <a:buChar char="•"/>
            </a:pPr>
            <a:r>
              <a:rPr lang="en-US" sz="1400" dirty="0">
                <a:solidFill>
                  <a:schemeClr val="bg1"/>
                </a:solidFill>
              </a:rPr>
              <a:t>Utilized entities to extract specific information from user input, enhancing the chatbot's ability to understand complex queries.</a:t>
            </a:r>
          </a:p>
        </p:txBody>
      </p:sp>
      <p:grpSp>
        <p:nvGrpSpPr>
          <p:cNvPr id="40"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4" name="Freeform: Shape 33">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118338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91AAE940-E796-16EA-7F0D-87805AC50C74}"/>
              </a:ext>
            </a:extLst>
          </p:cNvPr>
          <p:cNvPicPr>
            <a:picLocks noChangeAspect="1"/>
          </p:cNvPicPr>
          <p:nvPr/>
        </p:nvPicPr>
        <p:blipFill rotWithShape="1">
          <a:blip r:embed="rId2"/>
          <a:srcRect l="26552" t="9091" r="2771" b="1"/>
          <a:stretch/>
        </p:blipFill>
        <p:spPr>
          <a:xfrm>
            <a:off x="3522468" y="10"/>
            <a:ext cx="8669532" cy="6857990"/>
          </a:xfrm>
          <a:prstGeom prst="rect">
            <a:avLst/>
          </a:prstGeom>
        </p:spPr>
      </p:pic>
      <p:sp>
        <p:nvSpPr>
          <p:cNvPr id="18" name="Rectangle 17">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8EFAFE25-75DA-E984-E500-4EF546FF8AD0}"/>
              </a:ext>
            </a:extLst>
          </p:cNvPr>
          <p:cNvSpPr txBox="1"/>
          <p:nvPr/>
        </p:nvSpPr>
        <p:spPr>
          <a:xfrm>
            <a:off x="371094" y="2718054"/>
            <a:ext cx="3438906" cy="3207258"/>
          </a:xfrm>
          <a:prstGeom prst="rect">
            <a:avLst/>
          </a:prstGeom>
        </p:spPr>
        <p:txBody>
          <a:bodyPr vert="horz" lIns="91440" tIns="45720" rIns="91440" bIns="45720" rtlCol="0" anchor="t">
            <a:normAutofit/>
          </a:bodyPr>
          <a:lstStyle/>
          <a:p>
            <a:pPr>
              <a:lnSpc>
                <a:spcPct val="90000"/>
              </a:lnSpc>
              <a:spcAft>
                <a:spcPts val="600"/>
              </a:spcAft>
            </a:pPr>
            <a:r>
              <a:rPr lang="en-US" sz="3200" b="1" dirty="0">
                <a:solidFill>
                  <a:schemeClr val="bg1"/>
                </a:solidFill>
              </a:rPr>
              <a:t>5. Results:</a:t>
            </a:r>
          </a:p>
          <a:p>
            <a:pPr>
              <a:lnSpc>
                <a:spcPct val="90000"/>
              </a:lnSpc>
              <a:spcAft>
                <a:spcPts val="600"/>
              </a:spcAft>
            </a:pPr>
            <a:r>
              <a:rPr lang="en-US" sz="1700" dirty="0">
                <a:solidFill>
                  <a:schemeClr val="bg1"/>
                </a:solidFill>
              </a:rPr>
              <a:t>The developed chatbot demonstrated significant success in achieving its objectives. It effectively understood and responded to user queries, providing accurate information and assistance. The integration with the chosen messaging platform ensured seamless user engagement.</a:t>
            </a:r>
          </a:p>
        </p:txBody>
      </p:sp>
    </p:spTree>
    <p:extLst>
      <p:ext uri="{BB962C8B-B14F-4D97-AF65-F5344CB8AC3E}">
        <p14:creationId xmlns:p14="http://schemas.microsoft.com/office/powerpoint/2010/main" val="1239657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ze">
            <a:extLst>
              <a:ext uri="{FF2B5EF4-FFF2-40B4-BE49-F238E27FC236}">
                <a16:creationId xmlns:a16="http://schemas.microsoft.com/office/drawing/2014/main" id="{FA4396A8-7646-1BFD-C97B-AC9D9EB004EC}"/>
              </a:ext>
            </a:extLst>
          </p:cNvPr>
          <p:cNvPicPr>
            <a:picLocks noChangeAspect="1"/>
          </p:cNvPicPr>
          <p:nvPr/>
        </p:nvPicPr>
        <p:blipFill rotWithShape="1">
          <a:blip r:embed="rId2"/>
          <a:srcRect t="9091" r="23289"/>
          <a:stretch/>
        </p:blipFill>
        <p:spPr>
          <a:xfrm>
            <a:off x="3522468" y="-91430"/>
            <a:ext cx="8669532" cy="6857990"/>
          </a:xfrm>
          <a:prstGeom prst="rect">
            <a:avLst/>
          </a:prstGeom>
        </p:spPr>
      </p:pic>
      <p:sp>
        <p:nvSpPr>
          <p:cNvPr id="16" name="Rectangle 15">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9F9CA83-F1EA-14D1-E691-92CDABAD3A39}"/>
              </a:ext>
            </a:extLst>
          </p:cNvPr>
          <p:cNvSpPr txBox="1"/>
          <p:nvPr/>
        </p:nvSpPr>
        <p:spPr>
          <a:xfrm>
            <a:off x="371094" y="2718054"/>
            <a:ext cx="4160266" cy="3207258"/>
          </a:xfrm>
          <a:prstGeom prst="rect">
            <a:avLst/>
          </a:prstGeom>
        </p:spPr>
        <p:txBody>
          <a:bodyPr vert="horz" lIns="91440" tIns="45720" rIns="91440" bIns="45720" rtlCol="0" anchor="t">
            <a:normAutofit/>
          </a:bodyPr>
          <a:lstStyle/>
          <a:p>
            <a:pPr>
              <a:lnSpc>
                <a:spcPct val="90000"/>
              </a:lnSpc>
              <a:spcAft>
                <a:spcPts val="600"/>
              </a:spcAft>
            </a:pPr>
            <a:r>
              <a:rPr lang="en-US" sz="3200" b="1" dirty="0">
                <a:solidFill>
                  <a:schemeClr val="bg1"/>
                </a:solidFill>
              </a:rPr>
              <a:t>6. Challenges Faced:</a:t>
            </a:r>
          </a:p>
          <a:p>
            <a:pPr indent="-228600">
              <a:lnSpc>
                <a:spcPct val="90000"/>
              </a:lnSpc>
              <a:spcAft>
                <a:spcPts val="600"/>
              </a:spcAft>
              <a:buFont typeface="Arial" panose="020B0604020202020204" pitchFamily="34" charset="0"/>
              <a:buChar char="•"/>
            </a:pPr>
            <a:endParaRPr lang="en-US" sz="1700" dirty="0">
              <a:solidFill>
                <a:schemeClr val="bg1"/>
              </a:solidFill>
            </a:endParaRPr>
          </a:p>
          <a:p>
            <a:pPr indent="-228600">
              <a:lnSpc>
                <a:spcPct val="90000"/>
              </a:lnSpc>
              <a:spcAft>
                <a:spcPts val="600"/>
              </a:spcAft>
              <a:buFont typeface="Arial" panose="020B0604020202020204" pitchFamily="34" charset="0"/>
              <a:buChar char="•"/>
            </a:pPr>
            <a:r>
              <a:rPr lang="en-US" sz="1700" dirty="0">
                <a:solidFill>
                  <a:schemeClr val="bg1"/>
                </a:solidFill>
              </a:rPr>
              <a:t>Fine-tuning intent recognition to handle a wide range of user inputs.</a:t>
            </a:r>
          </a:p>
          <a:p>
            <a:pPr indent="-228600">
              <a:lnSpc>
                <a:spcPct val="90000"/>
              </a:lnSpc>
              <a:spcAft>
                <a:spcPts val="600"/>
              </a:spcAft>
              <a:buFont typeface="Arial" panose="020B0604020202020204" pitchFamily="34" charset="0"/>
              <a:buChar char="•"/>
            </a:pPr>
            <a:r>
              <a:rPr lang="en-US" sz="1700" dirty="0">
                <a:solidFill>
                  <a:schemeClr val="bg1"/>
                </a:solidFill>
              </a:rPr>
              <a:t>Ensuring consistent and contextually appropriate responses in multi-turn conversations.</a:t>
            </a:r>
          </a:p>
        </p:txBody>
      </p:sp>
    </p:spTree>
    <p:extLst>
      <p:ext uri="{BB962C8B-B14F-4D97-AF65-F5344CB8AC3E}">
        <p14:creationId xmlns:p14="http://schemas.microsoft.com/office/powerpoint/2010/main" val="3096160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805</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c:creator>
  <cp:lastModifiedBy>A</cp:lastModifiedBy>
  <cp:revision>3</cp:revision>
  <dcterms:created xsi:type="dcterms:W3CDTF">2023-08-27T19:04:24Z</dcterms:created>
  <dcterms:modified xsi:type="dcterms:W3CDTF">2023-08-29T09:13:07Z</dcterms:modified>
</cp:coreProperties>
</file>