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8" r:id="rId2"/>
    <p:sldId id="259" r:id="rId3"/>
    <p:sldId id="281" r:id="rId4"/>
    <p:sldId id="273" r:id="rId5"/>
    <p:sldId id="276" r:id="rId6"/>
    <p:sldId id="282" r:id="rId7"/>
    <p:sldId id="283" r:id="rId8"/>
    <p:sldId id="28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67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5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081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336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8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4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5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4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94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048770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30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7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0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3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3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0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F33916-4F83-4411-860B-D55453202A61}" type="datetimeFigureOut">
              <a:rPr lang="en-IN" smtClean="0"/>
              <a:t>15/11/23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755C20-9039-4FF3-A9D1-65E471C3D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6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  <p:sldLayoutId id="2147483923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6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sz="266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2855D-2823-DA13-0151-F69359AAAC8D}"/>
              </a:ext>
            </a:extLst>
          </p:cNvPr>
          <p:cNvSpPr txBox="1"/>
          <p:nvPr/>
        </p:nvSpPr>
        <p:spPr>
          <a:xfrm>
            <a:off x="185058" y="1788555"/>
            <a:ext cx="5727119" cy="1272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defTabSz="1219170" hangingPunct="0">
              <a:lnSpc>
                <a:spcPct val="200000"/>
              </a:lnSpc>
            </a:pPr>
            <a:endParaRPr lang="en-IN" sz="1867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457189" indent="-457189" defTabSz="1219170" hangingPunct="0">
              <a:lnSpc>
                <a:spcPct val="200000"/>
              </a:lnSpc>
              <a:buFont typeface="+mj-lt"/>
              <a:buAutoNum type="arabicPeriod"/>
            </a:pPr>
            <a:endParaRPr lang="en-IN" sz="1867" b="1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FFE68-E30A-CCCE-E52B-7ACC91DDD92D}"/>
              </a:ext>
            </a:extLst>
          </p:cNvPr>
          <p:cNvSpPr txBox="1"/>
          <p:nvPr/>
        </p:nvSpPr>
        <p:spPr>
          <a:xfrm>
            <a:off x="2346385" y="218158"/>
            <a:ext cx="7775275" cy="74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4267" dirty="0"/>
              <a:t>Project Name : </a:t>
            </a:r>
            <a:r>
              <a:rPr lang="en-IN" sz="4267" dirty="0">
                <a:solidFill>
                  <a:srgbClr val="0070C0"/>
                </a:solidFill>
              </a:rPr>
              <a:t>Hospitality Finance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13A41-6F32-3091-0B78-7E33A2005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192"/>
            <a:ext cx="12191999" cy="574275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20799" y="2087"/>
            <a:ext cx="12217601" cy="69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10" name="Shape 55"/>
          <p:cNvSpPr/>
          <p:nvPr/>
        </p:nvSpPr>
        <p:spPr>
          <a:xfrm>
            <a:off x="794657" y="2558143"/>
            <a:ext cx="5193344" cy="96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endParaRPr lang="en-IN" sz="4667" dirty="0"/>
          </a:p>
        </p:txBody>
      </p:sp>
      <p:sp>
        <p:nvSpPr>
          <p:cNvPr id="113" name="Shape 58"/>
          <p:cNvSpPr/>
          <p:nvPr/>
        </p:nvSpPr>
        <p:spPr>
          <a:xfrm>
            <a:off x="717200" y="4888800"/>
            <a:ext cx="8332800" cy="4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BEAA-10AB-A67C-E35F-FF58BCC2FC98}"/>
              </a:ext>
            </a:extLst>
          </p:cNvPr>
          <p:cNvSpPr txBox="1"/>
          <p:nvPr/>
        </p:nvSpPr>
        <p:spPr>
          <a:xfrm>
            <a:off x="373961" y="1476801"/>
            <a:ext cx="3234929" cy="30777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Amisha Pinge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Priyanka Swami</a:t>
            </a:r>
            <a:endParaRPr lang="en-IN" sz="1867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Arial"/>
            </a:endParaRP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Suman Rawat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Yugandhara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Ankit Sharma</a:t>
            </a:r>
          </a:p>
          <a:p>
            <a:pPr marL="380990" indent="-380990" defTabSz="1219170" hangingPunct="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Mitesh R Bedre</a:t>
            </a:r>
          </a:p>
          <a:p>
            <a:pPr defTabSz="1219170" hangingPunct="0"/>
            <a:endParaRPr lang="en-IN" sz="24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1219170" hangingPunct="0"/>
            <a:r>
              <a:rPr lang="en-IN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</a:t>
            </a:r>
            <a:endParaRPr lang="en-IN" sz="1867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84B11-56BF-ED58-B2D4-8E24CB49E81F}"/>
              </a:ext>
            </a:extLst>
          </p:cNvPr>
          <p:cNvSpPr txBox="1"/>
          <p:nvPr/>
        </p:nvSpPr>
        <p:spPr>
          <a:xfrm>
            <a:off x="373961" y="708995"/>
            <a:ext cx="4195561" cy="4104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spAutoFit/>
          </a:bodyPr>
          <a:lstStyle/>
          <a:p>
            <a:pPr defTabSz="1219170" hangingPunct="0"/>
            <a:r>
              <a:rPr lang="en-IN" sz="1867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Group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10" name="TextBox 87"/>
          <p:cNvSpPr txBox="1"/>
          <p:nvPr/>
        </p:nvSpPr>
        <p:spPr>
          <a:xfrm>
            <a:off x="463590" y="1223442"/>
            <a:ext cx="8342954" cy="495520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Key Metrics</a:t>
            </a:r>
          </a:p>
          <a:p>
            <a:endParaRPr lang="en-US" sz="1600" dirty="0"/>
          </a:p>
          <a:p>
            <a:r>
              <a:rPr lang="en-US" sz="1200" dirty="0"/>
              <a:t>-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Total Departmental Expenses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FF&amp;E Reserves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Management Fees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Non Operating Expenses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Revenue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Rooms Available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Rooms Revenue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Rooms Sold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Total Undistributed Expenses</a:t>
            </a:r>
          </a:p>
          <a:p>
            <a:r>
              <a:rPr lang="en-US" sz="1200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-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ADR (Average Daily Rate) : [Total Rooms Revenue] / [Total Rooms Sold]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EBITDA : [Gross Operating Profit] - [Management Fees and NonOperating Expenses]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EBITDA % : [EBITDA] / [Total Revenue]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Gross Operating Income : [Total Revenue] - [Total Departmental Expenses]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Gross Operating Income % : [Gross Operating Income] / [Total Revenue]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Gross Operating Profit : [Gross Operating Income] - [Total Undistributed Expenses]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Gross Operating Profit % : [Gross Operating Profit] / [Total Revenue]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Management Fees and NonOperating Expenses : [Total Management Fees] + [Total Non Operating Expenses]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Net Operating Income : [EBITDA] - [Total FF&amp;E Reserves]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Net Operating Income % : [Net Operating Income] / [Total Revenue]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OCC (Occupancy Rate) : [Total Rooms Sold] / [Total Rooms Available]</a:t>
            </a:r>
          </a:p>
          <a:p>
            <a:r>
              <a:rPr lang="en-US" sz="1200" dirty="0">
                <a:latin typeface="Calibri" pitchFamily="34" charset="0"/>
                <a:cs typeface="Calibri" pitchFamily="34" charset="0"/>
              </a:rPr>
              <a:t>- RevPAR (Revenue per Available Room) : [Total Rooms Revenue] / [Total Rooms Available]</a:t>
            </a:r>
          </a:p>
          <a:p>
            <a:br>
              <a:rPr lang="en-US" sz="1600" dirty="0">
                <a:highlight>
                  <a:srgbClr val="FFFF00"/>
                </a:highlight>
              </a:rPr>
            </a:br>
            <a:endParaRPr lang="en-US" sz="16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31200" y="-113259"/>
            <a:ext cx="12254400" cy="11184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189659" y="223205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667" dirty="0"/>
              <a:t>Introduction</a:t>
            </a:r>
            <a:endParaRPr sz="2667" dirty="0"/>
          </a:p>
        </p:txBody>
      </p:sp>
      <p:sp>
        <p:nvSpPr>
          <p:cNvPr id="132" name="Shape 81"/>
          <p:cNvSpPr/>
          <p:nvPr/>
        </p:nvSpPr>
        <p:spPr>
          <a:xfrm>
            <a:off x="65317" y="1043881"/>
            <a:ext cx="12126684" cy="135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31316"/>
                </a:solidFill>
                <a:effectLst/>
                <a:latin typeface="Roboto" panose="02000000000000000000" pitchFamily="2" charset="0"/>
              </a:rPr>
              <a:t>Hospitality financial management is typically used to ensure that the monetary components of a company like a hotel or restaurant is properly overseen and organized. </a:t>
            </a:r>
          </a:p>
          <a:p>
            <a:endParaRPr sz="2400" dirty="0">
              <a:latin typeface="+mj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F62EA-E19D-0E93-7592-965A035225EE}"/>
              </a:ext>
            </a:extLst>
          </p:cNvPr>
          <p:cNvSpPr txBox="1"/>
          <p:nvPr/>
        </p:nvSpPr>
        <p:spPr>
          <a:xfrm>
            <a:off x="189659" y="2022438"/>
            <a:ext cx="11568449" cy="4854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+mj-lt"/>
              </a:rPr>
              <a:t>The primary goal of this project is 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Revenue Optimization: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Achieve an increase in Total Revenue by enhancing ADR (Average Daily Rate) and RevPAR (Revenue per Available Room) through effective pricing strategies and premium service offerings.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Operational Efficiency: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Improve Gross Operating Income % by optimizing departmental expenses while maintaining service quality to increase profitability.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Customer Engagement: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Maintain or increase Occupancy Rate (OCC) through strategic marketing, enhanced customer experience, and competitive pricing.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Financial Stability: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Reduce Management Fees and Non-Operating Expenses to bolster EBITDA (Earnings Before Interest, Taxes, Depreciation, and Amortization) 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786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88B8-2263-4383-005A-442CE3B2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2880"/>
            <a:ext cx="9811599" cy="774551"/>
          </a:xfrm>
        </p:spPr>
        <p:txBody>
          <a:bodyPr>
            <a:normAutofit/>
          </a:bodyPr>
          <a:lstStyle/>
          <a:p>
            <a:r>
              <a:rPr lang="en-IN" dirty="0"/>
              <a:t>    Excel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57DCA0-A039-529C-A640-9B8EC0C3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41" y="957432"/>
            <a:ext cx="11629017" cy="5795768"/>
          </a:xfrm>
        </p:spPr>
      </p:pic>
    </p:spTree>
    <p:extLst>
      <p:ext uri="{BB962C8B-B14F-4D97-AF65-F5344CB8AC3E}">
        <p14:creationId xmlns:p14="http://schemas.microsoft.com/office/powerpoint/2010/main" val="405721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43E3-DA6E-17DF-4A5D-0661811A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236667"/>
            <a:ext cx="10364451" cy="1366220"/>
          </a:xfrm>
        </p:spPr>
        <p:txBody>
          <a:bodyPr/>
          <a:lstStyle/>
          <a:p>
            <a:r>
              <a:rPr lang="en-IN" dirty="0"/>
              <a:t>Tableau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EC60D-7A47-8045-6339-5E003F6AD9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892885"/>
            <a:ext cx="10532361" cy="5464884"/>
          </a:xfrm>
        </p:spPr>
      </p:pic>
    </p:spTree>
    <p:extLst>
      <p:ext uri="{BB962C8B-B14F-4D97-AF65-F5344CB8AC3E}">
        <p14:creationId xmlns:p14="http://schemas.microsoft.com/office/powerpoint/2010/main" val="239693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807B-01E9-B5EF-0C83-A7D35737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2881"/>
            <a:ext cx="10364451" cy="1011218"/>
          </a:xfrm>
        </p:spPr>
        <p:txBody>
          <a:bodyPr/>
          <a:lstStyle/>
          <a:p>
            <a:r>
              <a:rPr lang="en-IN" dirty="0"/>
              <a:t>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6D9BF-6909-457A-0E6C-10BA83FB44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968188"/>
            <a:ext cx="10364451" cy="5593977"/>
          </a:xfrm>
        </p:spPr>
      </p:pic>
    </p:spTree>
    <p:extLst>
      <p:ext uri="{BB962C8B-B14F-4D97-AF65-F5344CB8AC3E}">
        <p14:creationId xmlns:p14="http://schemas.microsoft.com/office/powerpoint/2010/main" val="141487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7B8A-49B6-CC0A-345A-0AD7300E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5E87-893A-ECCC-0BA4-356AB969F5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Courtyards hotel is the most sold hotel amongst all brands.</a:t>
            </a:r>
          </a:p>
          <a:p>
            <a:r>
              <a:rPr lang="en-IN" dirty="0"/>
              <a:t>US Revenue is much more higher than UK.</a:t>
            </a:r>
          </a:p>
          <a:p>
            <a:r>
              <a:rPr lang="en-IN" dirty="0"/>
              <a:t>2018 is the most profitable year of all.</a:t>
            </a:r>
          </a:p>
          <a:p>
            <a:r>
              <a:rPr lang="en-IN" dirty="0"/>
              <a:t>Weekday(89.68%) revenue is much higher than </a:t>
            </a:r>
            <a:r>
              <a:rPr lang="en-IN" dirty="0" err="1"/>
              <a:t>weekdend</a:t>
            </a:r>
            <a:r>
              <a:rPr lang="en-IN" dirty="0"/>
              <a:t>(10.32%) total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82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22400" y="-47999"/>
            <a:ext cx="12240000" cy="691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58" name="Shape 107"/>
          <p:cNvSpPr/>
          <p:nvPr/>
        </p:nvSpPr>
        <p:spPr>
          <a:xfrm>
            <a:off x="717199" y="2526900"/>
            <a:ext cx="5270803" cy="96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sz="4667" dirty="0"/>
              <a:t>Thank You</a:t>
            </a:r>
            <a:endParaRPr sz="466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66</TotalTime>
  <Words>461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Roboto</vt:lpstr>
      <vt:lpstr>Söhne</vt:lpstr>
      <vt:lpstr>Tw Cen MT</vt:lpstr>
      <vt:lpstr>Droplet</vt:lpstr>
      <vt:lpstr>PowerPoint Presentation</vt:lpstr>
      <vt:lpstr>PowerPoint Presentation</vt:lpstr>
      <vt:lpstr>Report Analytics &amp; Dashboard Analytics for Stake-Holders </vt:lpstr>
      <vt:lpstr>PowerPoint Presentation</vt:lpstr>
      <vt:lpstr>    Excel dashboard</vt:lpstr>
      <vt:lpstr>Tableau dashboard</vt:lpstr>
      <vt:lpstr>Power bi dashboard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Negi</dc:creator>
  <cp:lastModifiedBy>rakshita bedre</cp:lastModifiedBy>
  <cp:revision>5</cp:revision>
  <dcterms:created xsi:type="dcterms:W3CDTF">2023-11-09T18:19:15Z</dcterms:created>
  <dcterms:modified xsi:type="dcterms:W3CDTF">2023-11-15T04:43:17Z</dcterms:modified>
</cp:coreProperties>
</file>