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Varma D" userId="c4f3d573c11bc6d5" providerId="LiveId" clId="{9BAD6E6D-EC5B-4C40-BD4E-F2469EB111C4}"/>
    <pc:docChg chg="custSel delSld modSld">
      <pc:chgData name="Rajeev Varma D" userId="c4f3d573c11bc6d5" providerId="LiveId" clId="{9BAD6E6D-EC5B-4C40-BD4E-F2469EB111C4}" dt="2023-10-05T05:30:48.824" v="89" actId="1076"/>
      <pc:docMkLst>
        <pc:docMk/>
      </pc:docMkLst>
      <pc:sldChg chg="modSp mod">
        <pc:chgData name="Rajeev Varma D" userId="c4f3d573c11bc6d5" providerId="LiveId" clId="{9BAD6E6D-EC5B-4C40-BD4E-F2469EB111C4}" dt="2023-10-04T15:47:41.721" v="79" actId="1076"/>
        <pc:sldMkLst>
          <pc:docMk/>
          <pc:sldMk cId="4269351077" sldId="256"/>
        </pc:sldMkLst>
        <pc:spChg chg="mod">
          <ac:chgData name="Rajeev Varma D" userId="c4f3d573c11bc6d5" providerId="LiveId" clId="{9BAD6E6D-EC5B-4C40-BD4E-F2469EB111C4}" dt="2023-10-04T15:47:41.721" v="79" actId="1076"/>
          <ac:spMkLst>
            <pc:docMk/>
            <pc:sldMk cId="4269351077" sldId="256"/>
            <ac:spMk id="6" creationId="{646F0F9C-020A-6B44-BED7-3C514E2E83C4}"/>
          </ac:spMkLst>
        </pc:spChg>
      </pc:sldChg>
      <pc:sldChg chg="modSp mod">
        <pc:chgData name="Rajeev Varma D" userId="c4f3d573c11bc6d5" providerId="LiveId" clId="{9BAD6E6D-EC5B-4C40-BD4E-F2469EB111C4}" dt="2023-10-04T15:21:34.598" v="55" actId="20577"/>
        <pc:sldMkLst>
          <pc:docMk/>
          <pc:sldMk cId="457304903" sldId="258"/>
        </pc:sldMkLst>
        <pc:spChg chg="mod">
          <ac:chgData name="Rajeev Varma D" userId="c4f3d573c11bc6d5" providerId="LiveId" clId="{9BAD6E6D-EC5B-4C40-BD4E-F2469EB111C4}" dt="2023-10-04T15:21:34.598" v="55" actId="20577"/>
          <ac:spMkLst>
            <pc:docMk/>
            <pc:sldMk cId="457304903" sldId="258"/>
            <ac:spMk id="6" creationId="{727DD517-D85E-9D56-BC88-BCEE437DB41F}"/>
          </ac:spMkLst>
        </pc:spChg>
      </pc:sldChg>
      <pc:sldChg chg="addSp delSp modSp mod">
        <pc:chgData name="Rajeev Varma D" userId="c4f3d573c11bc6d5" providerId="LiveId" clId="{9BAD6E6D-EC5B-4C40-BD4E-F2469EB111C4}" dt="2023-10-05T05:30:48.824" v="89" actId="1076"/>
        <pc:sldMkLst>
          <pc:docMk/>
          <pc:sldMk cId="775077658" sldId="264"/>
        </pc:sldMkLst>
        <pc:spChg chg="del">
          <ac:chgData name="Rajeev Varma D" userId="c4f3d573c11bc6d5" providerId="LiveId" clId="{9BAD6E6D-EC5B-4C40-BD4E-F2469EB111C4}" dt="2023-10-05T05:30:06.979" v="81"/>
          <ac:spMkLst>
            <pc:docMk/>
            <pc:sldMk cId="775077658" sldId="264"/>
            <ac:spMk id="3" creationId="{2660E5FF-6858-A802-F121-EC2A034125B0}"/>
          </ac:spMkLst>
        </pc:spChg>
        <pc:picChg chg="del">
          <ac:chgData name="Rajeev Varma D" userId="c4f3d573c11bc6d5" providerId="LiveId" clId="{9BAD6E6D-EC5B-4C40-BD4E-F2469EB111C4}" dt="2023-10-05T05:29:57.969" v="80" actId="21"/>
          <ac:picMkLst>
            <pc:docMk/>
            <pc:sldMk cId="775077658" sldId="264"/>
            <ac:picMk id="7" creationId="{0A19C1A2-B3CC-D9AE-E21D-8009CA1F9C0D}"/>
          </ac:picMkLst>
        </pc:picChg>
        <pc:picChg chg="add mod">
          <ac:chgData name="Rajeev Varma D" userId="c4f3d573c11bc6d5" providerId="LiveId" clId="{9BAD6E6D-EC5B-4C40-BD4E-F2469EB111C4}" dt="2023-10-05T05:30:06.979" v="81"/>
          <ac:picMkLst>
            <pc:docMk/>
            <pc:sldMk cId="775077658" sldId="264"/>
            <ac:picMk id="9" creationId="{D62D5539-68CF-BAD2-C586-94083C9CA8F7}"/>
          </ac:picMkLst>
        </pc:picChg>
        <pc:picChg chg="add mod">
          <ac:chgData name="Rajeev Varma D" userId="c4f3d573c11bc6d5" providerId="LiveId" clId="{9BAD6E6D-EC5B-4C40-BD4E-F2469EB111C4}" dt="2023-10-05T05:30:48.824" v="89" actId="1076"/>
          <ac:picMkLst>
            <pc:docMk/>
            <pc:sldMk cId="775077658" sldId="264"/>
            <ac:picMk id="11" creationId="{67BAB562-70EB-3CE8-C2CF-456B63A7EF98}"/>
          </ac:picMkLst>
        </pc:picChg>
      </pc:sldChg>
      <pc:sldChg chg="addSp modSp mod">
        <pc:chgData name="Rajeev Varma D" userId="c4f3d573c11bc6d5" providerId="LiveId" clId="{9BAD6E6D-EC5B-4C40-BD4E-F2469EB111C4}" dt="2023-10-04T14:49:40.652" v="13" actId="1076"/>
        <pc:sldMkLst>
          <pc:docMk/>
          <pc:sldMk cId="4084426542" sldId="265"/>
        </pc:sldMkLst>
        <pc:spChg chg="mod">
          <ac:chgData name="Rajeev Varma D" userId="c4f3d573c11bc6d5" providerId="LiveId" clId="{9BAD6E6D-EC5B-4C40-BD4E-F2469EB111C4}" dt="2023-10-04T14:49:30.130" v="12" actId="1076"/>
          <ac:spMkLst>
            <pc:docMk/>
            <pc:sldMk cId="4084426542" sldId="265"/>
            <ac:spMk id="6" creationId="{2E29BA88-1AA1-0A8C-9574-81BE34036550}"/>
          </ac:spMkLst>
        </pc:spChg>
        <pc:picChg chg="add mod">
          <ac:chgData name="Rajeev Varma D" userId="c4f3d573c11bc6d5" providerId="LiveId" clId="{9BAD6E6D-EC5B-4C40-BD4E-F2469EB111C4}" dt="2023-10-04T14:49:40.652" v="13" actId="1076"/>
          <ac:picMkLst>
            <pc:docMk/>
            <pc:sldMk cId="4084426542" sldId="265"/>
            <ac:picMk id="7" creationId="{15E4254C-78DD-0013-3903-21F5DF846289}"/>
          </ac:picMkLst>
        </pc:picChg>
      </pc:sldChg>
      <pc:sldChg chg="addSp delSp modSp mod">
        <pc:chgData name="Rajeev Varma D" userId="c4f3d573c11bc6d5" providerId="LiveId" clId="{9BAD6E6D-EC5B-4C40-BD4E-F2469EB111C4}" dt="2023-10-04T15:28:53.776" v="78" actId="1076"/>
        <pc:sldMkLst>
          <pc:docMk/>
          <pc:sldMk cId="2609612231" sldId="266"/>
        </pc:sldMkLst>
        <pc:spChg chg="del">
          <ac:chgData name="Rajeev Varma D" userId="c4f3d573c11bc6d5" providerId="LiveId" clId="{9BAD6E6D-EC5B-4C40-BD4E-F2469EB111C4}" dt="2023-10-04T14:50:22.255" v="14"/>
          <ac:spMkLst>
            <pc:docMk/>
            <pc:sldMk cId="2609612231" sldId="266"/>
            <ac:spMk id="3" creationId="{1A81DBB0-23E3-DB7F-B8D7-DCC74386EBA0}"/>
          </ac:spMkLst>
        </pc:spChg>
        <pc:spChg chg="mod">
          <ac:chgData name="Rajeev Varma D" userId="c4f3d573c11bc6d5" providerId="LiveId" clId="{9BAD6E6D-EC5B-4C40-BD4E-F2469EB111C4}" dt="2023-10-04T15:28:25.826" v="74" actId="1076"/>
          <ac:spMkLst>
            <pc:docMk/>
            <pc:sldMk cId="2609612231" sldId="266"/>
            <ac:spMk id="5" creationId="{80C12777-1E54-A610-7564-6FE61DA99160}"/>
          </ac:spMkLst>
        </pc:spChg>
        <pc:spChg chg="mod">
          <ac:chgData name="Rajeev Varma D" userId="c4f3d573c11bc6d5" providerId="LiveId" clId="{9BAD6E6D-EC5B-4C40-BD4E-F2469EB111C4}" dt="2023-10-04T15:28:53.776" v="78" actId="1076"/>
          <ac:spMkLst>
            <pc:docMk/>
            <pc:sldMk cId="2609612231" sldId="266"/>
            <ac:spMk id="6" creationId="{8453672E-8A7B-621F-B86C-A19FF257C7FB}"/>
          </ac:spMkLst>
        </pc:spChg>
        <pc:picChg chg="add mod">
          <ac:chgData name="Rajeev Varma D" userId="c4f3d573c11bc6d5" providerId="LiveId" clId="{9BAD6E6D-EC5B-4C40-BD4E-F2469EB111C4}" dt="2023-10-04T14:50:22.255" v="14"/>
          <ac:picMkLst>
            <pc:docMk/>
            <pc:sldMk cId="2609612231" sldId="266"/>
            <ac:picMk id="8" creationId="{190A7430-A88C-6ABB-A10F-25795DB281F2}"/>
          </ac:picMkLst>
        </pc:picChg>
        <pc:picChg chg="add mod">
          <ac:chgData name="Rajeev Varma D" userId="c4f3d573c11bc6d5" providerId="LiveId" clId="{9BAD6E6D-EC5B-4C40-BD4E-F2469EB111C4}" dt="2023-10-04T15:28:48.178" v="77" actId="1076"/>
          <ac:picMkLst>
            <pc:docMk/>
            <pc:sldMk cId="2609612231" sldId="266"/>
            <ac:picMk id="10" creationId="{52828A6F-AE83-812E-6D73-16310C01A2EC}"/>
          </ac:picMkLst>
        </pc:picChg>
      </pc:sldChg>
      <pc:sldChg chg="addSp delSp modSp del mod">
        <pc:chgData name="Rajeev Varma D" userId="c4f3d573c11bc6d5" providerId="LiveId" clId="{9BAD6E6D-EC5B-4C40-BD4E-F2469EB111C4}" dt="2023-10-04T14:51:32.563" v="27" actId="2696"/>
        <pc:sldMkLst>
          <pc:docMk/>
          <pc:sldMk cId="1237526478" sldId="267"/>
        </pc:sldMkLst>
        <pc:spChg chg="del">
          <ac:chgData name="Rajeev Varma D" userId="c4f3d573c11bc6d5" providerId="LiveId" clId="{9BAD6E6D-EC5B-4C40-BD4E-F2469EB111C4}" dt="2023-10-04T14:47:55.449" v="4"/>
          <ac:spMkLst>
            <pc:docMk/>
            <pc:sldMk cId="1237526478" sldId="267"/>
            <ac:spMk id="3" creationId="{FA8E72FB-F9F6-BFCB-6D07-2E8EB307CB71}"/>
          </ac:spMkLst>
        </pc:spChg>
        <pc:picChg chg="add mod">
          <ac:chgData name="Rajeev Varma D" userId="c4f3d573c11bc6d5" providerId="LiveId" clId="{9BAD6E6D-EC5B-4C40-BD4E-F2469EB111C4}" dt="2023-10-04T14:47:55.449" v="4"/>
          <ac:picMkLst>
            <pc:docMk/>
            <pc:sldMk cId="1237526478" sldId="267"/>
            <ac:picMk id="6" creationId="{529198AD-8265-5128-9FFE-4B23B81AE9A6}"/>
          </ac:picMkLst>
        </pc:picChg>
        <pc:picChg chg="add del mod">
          <ac:chgData name="Rajeev Varma D" userId="c4f3d573c11bc6d5" providerId="LiveId" clId="{9BAD6E6D-EC5B-4C40-BD4E-F2469EB111C4}" dt="2023-10-04T14:48:36.695" v="6" actId="21"/>
          <ac:picMkLst>
            <pc:docMk/>
            <pc:sldMk cId="1237526478" sldId="267"/>
            <ac:picMk id="8" creationId="{CAB8472F-F002-55F2-3234-0A8B0ACFA5EE}"/>
          </ac:picMkLst>
        </pc:picChg>
      </pc:sldChg>
      <pc:sldChg chg="modSp mod">
        <pc:chgData name="Rajeev Varma D" userId="c4f3d573c11bc6d5" providerId="LiveId" clId="{9BAD6E6D-EC5B-4C40-BD4E-F2469EB111C4}" dt="2023-10-04T15:24:41.316" v="61" actId="20577"/>
        <pc:sldMkLst>
          <pc:docMk/>
          <pc:sldMk cId="3531875874" sldId="271"/>
        </pc:sldMkLst>
        <pc:spChg chg="mod">
          <ac:chgData name="Rajeev Varma D" userId="c4f3d573c11bc6d5" providerId="LiveId" clId="{9BAD6E6D-EC5B-4C40-BD4E-F2469EB111C4}" dt="2023-10-04T15:24:41.316" v="61" actId="20577"/>
          <ac:spMkLst>
            <pc:docMk/>
            <pc:sldMk cId="3531875874" sldId="271"/>
            <ac:spMk id="6" creationId="{D2C02811-61AC-ADF8-3D58-F3312E04AE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25DB-9711-1198-3F2E-B6CC20C2F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278A2-8A3B-E327-7283-9767E2A1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3700-EB78-D9F6-9678-3E550DB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E4FF-8A9C-9C4A-DC7C-AB3754F3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B737-4953-6BDA-4B8C-0E02688F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4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97EE-38E0-2D5C-8417-7E872C36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D7100-5687-15EC-B434-980ECB50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EDFE-B427-FD55-AB2D-F589F261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D92A-9BCF-C0C9-210C-F2ACB9E2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EBB1-792A-1C7A-42DB-7E63B0EF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0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37BB4-8FD9-A320-8B56-3156A9B74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E125F-651D-E2C7-1AE7-B932221A1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A0C4-E891-BAA4-7E07-328E55F3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B117-DF23-4ED8-F24F-8AF5C90F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6D64-E483-CDA6-66DE-E73C2B2F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6578-7873-8A29-49CB-2EDE1899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AF8F-366A-98C5-5C3D-F9C56179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0520-9C5E-4D0E-EF30-FB6F717D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43FD-0462-EFAC-FA76-0E388382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F733-5EA2-4E10-A759-4C14B70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2F6E-D117-832C-A81B-A05ABAA3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0A997-AD92-6E4D-B2A2-5715DCFB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037B-8BF3-07B1-D9FF-E094A0B5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F226-DF51-2763-4D56-9D507363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89EA-41BC-C3C6-5110-6A1BF537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168C-483F-8DC7-F9E6-11B02843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C188-384D-1748-F0F6-22573F54E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FA71-6FC3-AFFC-C392-791188AE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D03-A9B8-EA55-F80D-3517BAED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843E0-04E7-59CC-C85D-BCC310E7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19B8-D1F9-6EAC-C591-8A49357D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8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96F4-834E-9F16-A5D8-D85112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71E94-96DF-FFB4-03F4-98A56A6E9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0F024-E1D4-5BF6-683F-E358A3EDD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04291-AB2E-25E4-F3B8-503B5940F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9E8EB-ED5E-8A74-524F-1B5CCB414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63B97-A155-1FFD-98FC-A6AA342E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0918E-CD56-3F98-BA92-626A5507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53481-6C38-20DA-7E05-3468118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E2AE-26EB-024E-2D57-E70BE819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46CAC-7F0F-6422-FCFD-64E455C9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50A3E-BF70-E9C8-357C-4F50D016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5CF92-AEC8-24D4-A762-DB9577AD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F5DB1-DA5D-719E-997C-62636025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F8341-234B-0EC6-B984-574CC78A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BFA7-B8E4-A56D-037D-6572195A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2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F87C-B52C-F3FD-0B0C-3EEFA080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624A-6880-1710-D29A-D37EF38E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EC7F-29FC-E35D-61BA-AC4833E6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B5714-3E88-4D70-E233-0B36A92A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C2DA6-3F9F-F797-2D66-A4BC62BA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E2A9-D8E1-F984-5EAB-8C6B68A4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0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BE2-2FD4-B1C1-2CB9-2F211156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6D2AC-8947-9BBB-A14F-CE6206A3C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5AB1C-0247-936D-4DB6-B88D1C3D3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43E5E-671C-6156-DE08-FCDA5D0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09768-0FAE-5134-B7E1-C546B4AA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C0B8-02FA-9C7C-A6B4-8FDD7B46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DFEBE-5BD3-0C0B-2BC8-42D47335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2AE1-C30A-B034-03EC-3D7C5E874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C045-E384-84EC-A080-9FF70A9F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7147-E552-4DC1-B76F-C7DE17369FD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2020A-01EE-C1F6-0475-0C368472A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BD7B-36C3-E779-888A-45C7BB942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5AF9-85DE-49BE-965D-12483509A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E3A78-AB20-7E72-0CEF-945A4570A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F0F9C-020A-6B44-BED7-3C514E2E83C4}"/>
              </a:ext>
            </a:extLst>
          </p:cNvPr>
          <p:cNvSpPr txBox="1"/>
          <p:nvPr/>
        </p:nvSpPr>
        <p:spPr>
          <a:xfrm>
            <a:off x="3755154" y="2767279"/>
            <a:ext cx="5129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Britannic Bold" panose="020B0903060703020204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26935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297B-A398-6E96-3EA9-D37528FC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0D650B-0451-EF65-8EDD-65B11FEB5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2244732"/>
            <a:ext cx="10097375" cy="3513124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5336C67-EA3D-DEEF-62D9-388E7217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E7CD91-FA9E-D170-CF4C-59E65B3C75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KPI.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9BA88-1AA1-0A8C-9574-81BE34036550}"/>
              </a:ext>
            </a:extLst>
          </p:cNvPr>
          <p:cNvSpPr txBox="1"/>
          <p:nvPr/>
        </p:nvSpPr>
        <p:spPr>
          <a:xfrm>
            <a:off x="838198" y="114665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with Highest Market Cap:-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Companies with the largest market capitalizations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the highest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market cap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offer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stability and liquidity, they may not offer the same growth opportunities as smaller, high growth stocks</a:t>
            </a:r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4254C-78DD-0013-3903-21F5DF846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3256263"/>
            <a:ext cx="10515601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EDB6-ECD5-A301-3E34-3EF3780B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0A7430-A88C-6ABB-A10F-25795DB28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340"/>
            <a:ext cx="10515600" cy="394990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B37858-D60F-1CFF-0117-1D81C821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C12777-1E54-A610-7564-6FE61DA99160}"/>
              </a:ext>
            </a:extLst>
          </p:cNvPr>
          <p:cNvSpPr txBox="1">
            <a:spLocks/>
          </p:cNvSpPr>
          <p:nvPr/>
        </p:nvSpPr>
        <p:spPr>
          <a:xfrm>
            <a:off x="838200" y="144614"/>
            <a:ext cx="10515600" cy="661242"/>
          </a:xfrm>
          <a:prstGeom prst="rect">
            <a:avLst/>
          </a:prstGeom>
          <a:solidFill>
            <a:srgbClr val="47B7B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KPI.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3672E-8A7B-621F-B86C-A19FF257C7FB}"/>
              </a:ext>
            </a:extLst>
          </p:cNvPr>
          <p:cNvSpPr txBox="1"/>
          <p:nvPr/>
        </p:nvSpPr>
        <p:spPr>
          <a:xfrm>
            <a:off x="838200" y="899162"/>
            <a:ext cx="1051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with Strong Buy Signals and stocks with Strong Selling Signal:-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RSI below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45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indicates oversold market and a sign of potential buying opportunity </a:t>
            </a: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RSI value is between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45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80 is often considered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a neutral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zone,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suggesting the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stability in the price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RSI value is greater than 80 indicates overbought condition and a sign of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potentially strong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selling opportunity.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MACD value is greater than 0, it means that the stock’s short-term trend is bullish 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 can be seen as a potential buying signal and when the MACD value is less than 0 indicates that stock short term trend is bearish </a:t>
            </a:r>
            <a:endParaRPr lang="en-IN" sz="2000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828A6F-AE83-812E-6D73-16310C01A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4368"/>
            <a:ext cx="10515600" cy="29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1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42A6-10D6-16A2-A6E5-10E11EA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3EC195-6E87-6868-4875-F8D4E99FC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3096419"/>
            <a:ext cx="2533650" cy="180975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4A1CBA2-F782-FF87-0D9F-E0F1AB5BF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ADB118-1A2F-F873-CC4B-686805ADBC87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418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A93915-CF3C-4D41-FD2B-D51CC63B6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8683"/>
            <a:ext cx="586246" cy="39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CFC984-5062-3CEA-7728-4379C34C7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32"/>
            <a:ext cx="12192000" cy="64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6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DC45-71E3-C9E1-F104-5F9A808E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884EB5-0DDD-4CC8-46F4-4BD1AF015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13" y="1825625"/>
            <a:ext cx="7781974" cy="435133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811657D-59AF-2F61-DAF2-62AE0EF0D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A401D1-AA1F-8DC8-C15F-34557A1C54FA}"/>
              </a:ext>
            </a:extLst>
          </p:cNvPr>
          <p:cNvSpPr txBox="1">
            <a:spLocks/>
          </p:cNvSpPr>
          <p:nvPr/>
        </p:nvSpPr>
        <p:spPr>
          <a:xfrm>
            <a:off x="0" y="11289"/>
            <a:ext cx="12192000" cy="437798"/>
          </a:xfrm>
          <a:prstGeom prst="rect">
            <a:avLst/>
          </a:prstGeom>
          <a:solidFill>
            <a:srgbClr val="47B7B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D3EB9-4763-D934-96F7-AC9B1D75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76"/>
            <a:ext cx="12192000" cy="6386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5C376-DC4D-9B7D-1982-0D47B8302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269" y="55487"/>
            <a:ext cx="663033" cy="3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2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C83E-ABB5-ACE9-4888-453E6C47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A83917-DB75-F72B-79B1-015904BA4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37" y="1825625"/>
            <a:ext cx="8491325" cy="435133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D13ABF-F2A8-DFC4-6CB6-AF7FF3BBA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29E0A3-3A02-2C20-E069-37E770BE0456}"/>
              </a:ext>
            </a:extLst>
          </p:cNvPr>
          <p:cNvSpPr txBox="1">
            <a:spLocks/>
          </p:cNvSpPr>
          <p:nvPr/>
        </p:nvSpPr>
        <p:spPr>
          <a:xfrm>
            <a:off x="0" y="12614"/>
            <a:ext cx="12192000" cy="4351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12BC7-4855-3B8B-F1A3-C60302E7E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76"/>
            <a:ext cx="12192000" cy="6385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3F58AD-CD7F-A32B-321A-5068EC928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190" y="47485"/>
            <a:ext cx="839989" cy="3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0C11-0638-6921-FF75-935C1575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1952-7E8C-3A1E-7DAA-BC0A5003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4CB609-9F7F-8D5E-9C68-65DF1D5F6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A51C15-BAB2-24D8-AA20-7774EBCB6561}"/>
              </a:ext>
            </a:extLst>
          </p:cNvPr>
          <p:cNvSpPr txBox="1">
            <a:spLocks/>
          </p:cNvSpPr>
          <p:nvPr/>
        </p:nvSpPr>
        <p:spPr>
          <a:xfrm>
            <a:off x="838200" y="346465"/>
            <a:ext cx="10515600" cy="661242"/>
          </a:xfrm>
          <a:prstGeom prst="rect">
            <a:avLst/>
          </a:prstGeom>
          <a:solidFill>
            <a:srgbClr val="47B7B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02811-61AC-ADF8-3D58-F3312E04AE5C}"/>
              </a:ext>
            </a:extLst>
          </p:cNvPr>
          <p:cNvSpPr txBox="1"/>
          <p:nvPr/>
        </p:nvSpPr>
        <p:spPr>
          <a:xfrm>
            <a:off x="838200" y="1492898"/>
            <a:ext cx="10515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Calibri" panose="020F0502020204030204" pitchFamily="34" charset="0"/>
              </a:rPr>
              <a:t>The analysis of the dataset provides valuable insights into the stock market performance of select</a:t>
            </a:r>
            <a:r>
              <a:rPr lang="en-IN" sz="2000" dirty="0">
                <a:ea typeface="Calibri" panose="020F0502020204030204" pitchFamily="34" charset="0"/>
              </a:rPr>
              <a:t>ed</a:t>
            </a:r>
            <a:r>
              <a:rPr lang="en-IN" sz="2000" dirty="0">
                <a:effectLst/>
                <a:ea typeface="Calibri" panose="020F0502020204030204" pitchFamily="34" charset="0"/>
              </a:rPr>
              <a:t> major companies</a:t>
            </a:r>
            <a:r>
              <a:rPr lang="en-IN" sz="20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Times New Roman" panose="02020603050405020304" pitchFamily="18" charset="0"/>
              </a:rPr>
              <a:t>These insights can aid investors and financial analysts in making informed decisions regarding stock purchases, sales, or holdings.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Provided analytical support , maintaining database and conducting analysis as required.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Worked on the development of Dashboards in order to stabilize the stocks and maximize the values.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analysis provided valuable insights of the company’s financial performance.</a:t>
            </a:r>
          </a:p>
          <a:p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87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4A03D-E81B-AC2C-537C-DDC1C3AA0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4236" y="597159"/>
            <a:ext cx="8854751" cy="56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1917-3A96-2419-DC2C-1D67ECB6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79378-51FA-DA61-3642-4804C98E9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257255-96E1-AEC4-B2C5-74CB438F759C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8720C3-4FAB-2C60-254E-0FDE716868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5603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2094-A879-E12C-0F97-CCAC4E96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4A4C-761C-2A77-B213-5A6A9465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CF0ECCA-6105-8FFD-0586-5FEBA898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36D2A6-0625-58D0-D6A3-C047D1191BDD}"/>
              </a:ext>
            </a:extLst>
          </p:cNvPr>
          <p:cNvSpPr txBox="1">
            <a:spLocks/>
          </p:cNvSpPr>
          <p:nvPr/>
        </p:nvSpPr>
        <p:spPr>
          <a:xfrm>
            <a:off x="838200" y="346465"/>
            <a:ext cx="10515600" cy="661242"/>
          </a:xfrm>
          <a:prstGeom prst="rect">
            <a:avLst/>
          </a:prstGeom>
          <a:solidFill>
            <a:srgbClr val="47B7B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No. 6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D517-D85E-9D56-BC88-BCEE437DB41F}"/>
              </a:ext>
            </a:extLst>
          </p:cNvPr>
          <p:cNvSpPr txBox="1"/>
          <p:nvPr/>
        </p:nvSpPr>
        <p:spPr>
          <a:xfrm>
            <a:off x="838200" y="1541588"/>
            <a:ext cx="10515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/>
              <a:t>Members:-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/>
              <a:t>MS. AKSA SHAIKH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/>
              <a:t>MS. DHANYA 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/>
              <a:t>MR. MUTTU MANOJ KUMAR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/>
              <a:t>MR. RAJEEV VARMA 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/>
              <a:t>MR. SWAROOP H 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/>
              <a:t>MR. MITESH R BEDRE</a:t>
            </a:r>
          </a:p>
          <a:p>
            <a:pPr marL="514350" indent="-514350">
              <a:buFont typeface="+mj-lt"/>
              <a:buAutoNum type="arabicPeriod"/>
            </a:pPr>
            <a:endParaRPr lang="en-IN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573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C13F-CFAB-2A1E-0D67-BC4025D0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FCF80-D3AE-C257-B272-7CF0EC28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5BD4CAC-5FDA-F8D2-9736-146D5A65E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3BAAEE-BB0A-FF52-6FB4-28797676CB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1E342-8BB0-C148-2735-936E5D4BE46C}"/>
              </a:ext>
            </a:extLst>
          </p:cNvPr>
          <p:cNvSpPr txBox="1"/>
          <p:nvPr/>
        </p:nvSpPr>
        <p:spPr>
          <a:xfrm>
            <a:off x="838200" y="1149512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real-time data project is designed to ensure data accuracy and reliability by using a combination of Excel, Tableau, MySQL, and Power BI.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aim to provide actionable insights through continuous monitoring and key performance indicators (KPIs).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used Excel for data pre-processing and validation, Tableau for interactive dashboards, MySQL for robust data storage, and Power BI for effective data visualization.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Through these tools, we try to identify the key findings and KPIs critical in assessing data correctness, helping us maintain data accuracy and make more 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25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E6F3-1E59-A7B0-7413-370B816A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4055-5357-C8D2-F08D-388B5E7E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08A4B1-DC27-EA8E-2E16-5648E6A2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0FDC9A2-89EC-0DF0-CCA6-93A10EB46341}"/>
              </a:ext>
            </a:extLst>
          </p:cNvPr>
          <p:cNvSpPr txBox="1">
            <a:spLocks/>
          </p:cNvSpPr>
          <p:nvPr/>
        </p:nvSpPr>
        <p:spPr>
          <a:xfrm>
            <a:off x="838200" y="346465"/>
            <a:ext cx="10515600" cy="661242"/>
          </a:xfrm>
          <a:prstGeom prst="rect">
            <a:avLst/>
          </a:prstGeom>
          <a:solidFill>
            <a:srgbClr val="47B7B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22E18-25F5-C1EB-C6ED-551B339D2CC3}"/>
              </a:ext>
            </a:extLst>
          </p:cNvPr>
          <p:cNvSpPr txBox="1"/>
          <p:nvPr/>
        </p:nvSpPr>
        <p:spPr>
          <a:xfrm>
            <a:off x="838200" y="1354172"/>
            <a:ext cx="10515600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 Daily Trading Volume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Volatile Stocks</a:t>
            </a:r>
            <a:endParaRPr lang="en-IN" sz="32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with Highest Dividend and Lowest Dividend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Highest and Lowest P/E Ratios</a:t>
            </a:r>
            <a:endParaRPr lang="en-IN" sz="32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with Highest Market Cap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with Strong Buy Signals and stocks with Strong Selling Signal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0277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3913-3D38-223E-01FE-2F4B601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14D88-25D2-A784-82E8-C523BBEEA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29" y="2279025"/>
            <a:ext cx="8093141" cy="344453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7DE773-1728-7CC9-EAB7-44FE631C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2B7EC4-F5E5-E4B6-5C1E-21BAF6396A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KPI.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5695D-0700-A3D5-0BEF-0423677FD7E5}"/>
              </a:ext>
            </a:extLst>
          </p:cNvPr>
          <p:cNvSpPr txBox="1"/>
          <p:nvPr/>
        </p:nvSpPr>
        <p:spPr>
          <a:xfrm>
            <a:off x="838199" y="1249084"/>
            <a:ext cx="1051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Average Daily Trading Volume:-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average number of shares traded daily</a:t>
            </a:r>
            <a:endParaRPr lang="en-IN" sz="2000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 Trading volume indicates that a stock market is highly liquid</a:t>
            </a:r>
            <a:endParaRPr lang="en-IN" sz="2000" b="1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9D8130-8F30-16F6-2736-297B51CD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39772"/>
            <a:ext cx="10515600" cy="36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6932-1FF0-A49E-3C12-5FB99F24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ACA4E9-4803-B97F-9C9A-DD2886710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38" y="2103749"/>
            <a:ext cx="8040028" cy="3795089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C9E816-3FE5-1785-B133-B407F45A8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7AEDA7-9AFE-50D5-4BEA-BC87A10A7DA1}"/>
              </a:ext>
            </a:extLst>
          </p:cNvPr>
          <p:cNvSpPr txBox="1">
            <a:spLocks/>
          </p:cNvSpPr>
          <p:nvPr/>
        </p:nvSpPr>
        <p:spPr>
          <a:xfrm>
            <a:off x="838200" y="346465"/>
            <a:ext cx="10515600" cy="661242"/>
          </a:xfrm>
          <a:prstGeom prst="rect">
            <a:avLst/>
          </a:prstGeom>
          <a:solidFill>
            <a:srgbClr val="47B7B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KPI.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CF319-8380-32ED-0C6A-AB2346969807}"/>
              </a:ext>
            </a:extLst>
          </p:cNvPr>
          <p:cNvSpPr txBox="1"/>
          <p:nvPr/>
        </p:nvSpPr>
        <p:spPr>
          <a:xfrm>
            <a:off x="838200" y="1231493"/>
            <a:ext cx="1051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Volatile Stocks:-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with the highest Beta values</a:t>
            </a: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ndicate that they are more volatile and have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higher price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sensitivity to market movements </a:t>
            </a: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C2FD73-B68D-0C50-97B6-8EEC2F862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2" y="2932409"/>
            <a:ext cx="10515599" cy="35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0525-6959-4650-F375-549A245C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C04A1E-3F7F-209B-C3E7-36B7D6A20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66" y="2160904"/>
            <a:ext cx="9320068" cy="3680779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203963-A7C3-C40E-53D8-A7D74B41B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704E96-6175-BB85-7082-A142E15459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KPI.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E8B41-4631-78A4-0959-A9F75CC2E992}"/>
              </a:ext>
            </a:extLst>
          </p:cNvPr>
          <p:cNvSpPr txBox="1"/>
          <p:nvPr/>
        </p:nvSpPr>
        <p:spPr>
          <a:xfrm>
            <a:off x="838200" y="1303962"/>
            <a:ext cx="1051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with Highest Dividend and Lowest Dividend:-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that have provided the highest dividend amounts and lowest amounts</a:t>
            </a: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Stocks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low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or no dividends are often associated with growth investing</a:t>
            </a:r>
            <a:endParaRPr lang="en-IN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55DF2-FFA9-BB69-8207-A7D94D15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8441"/>
            <a:ext cx="1051560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5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1233-B1E0-9EF7-EB66-AC0F37B2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2D5539-68CF-BAD2-C586-94083C9CA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45" y="2000870"/>
            <a:ext cx="9335309" cy="400084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FE7308-8A18-51D8-6200-023E6C092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C54868-B184-2849-2E05-CE42CD6F3412}"/>
              </a:ext>
            </a:extLst>
          </p:cNvPr>
          <p:cNvSpPr txBox="1">
            <a:spLocks/>
          </p:cNvSpPr>
          <p:nvPr/>
        </p:nvSpPr>
        <p:spPr>
          <a:xfrm>
            <a:off x="838200" y="346465"/>
            <a:ext cx="10515600" cy="661242"/>
          </a:xfrm>
          <a:prstGeom prst="rect">
            <a:avLst/>
          </a:prstGeom>
          <a:solidFill>
            <a:srgbClr val="47B7B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KPI.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067B0-E9EE-E330-39EB-4B9B9F003BE9}"/>
              </a:ext>
            </a:extLst>
          </p:cNvPr>
          <p:cNvSpPr txBox="1"/>
          <p:nvPr/>
        </p:nvSpPr>
        <p:spPr>
          <a:xfrm>
            <a:off x="838200" y="1142644"/>
            <a:ext cx="10428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Highest and Lowest P/E Ratios:-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Identification of stocks with the highest and lowest Price-to-Earnings ratios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 P/E ratios are often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associated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with stocks that investors expect to have strong earning growth in the future.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Low P/E ratios are often associated with value stocks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BAB562-70EB-3CE8-C2CF-456B63A7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49" y="3705957"/>
            <a:ext cx="10340899" cy="28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7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558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Britannic Bold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Varma D</dc:creator>
  <cp:lastModifiedBy>Rajeev Varma D</cp:lastModifiedBy>
  <cp:revision>2</cp:revision>
  <dcterms:created xsi:type="dcterms:W3CDTF">2023-10-04T13:39:34Z</dcterms:created>
  <dcterms:modified xsi:type="dcterms:W3CDTF">2023-10-05T05:31:41Z</dcterms:modified>
</cp:coreProperties>
</file>