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06ae31bfb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06ae31bf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06ae31bf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06ae31bf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06ae31bfb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06ae31bf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06ae31bfb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06ae31bf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06ae31bfb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06ae31bf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c6c9a1b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c6c9a1b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06ae31bf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06ae31bf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06ae31bf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06ae31bf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06ae31bf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06ae31bf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fad942c4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fad942c4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06ae31bf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06ae31bf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06ae31bf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06ae31bf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06ae31bf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06ae31bf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2211.0647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58775" y="2139200"/>
            <a:ext cx="8118600" cy="12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Breaking Language Barriers: Speech-to-Speech Translation for Unwritten Languages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58775" y="3885150"/>
            <a:ext cx="81186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Mitesh Kumar, M23MAC004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Sougata Moi, M23MAC008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Two-Pass Decoding (UnitY):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058225"/>
            <a:ext cx="85206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How Two-Pass Decoding Works: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The input speech is processed by the </a:t>
            </a:r>
            <a:r>
              <a:rPr b="1" lang="en" sz="1400"/>
              <a:t>wav2vec 2.0 encoder</a:t>
            </a:r>
            <a:r>
              <a:rPr lang="en" sz="1400"/>
              <a:t> to generate latent speech representations.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These representations are fed into the </a:t>
            </a:r>
            <a:r>
              <a:rPr b="1" lang="en" sz="1400"/>
              <a:t>text mBART decoder</a:t>
            </a:r>
            <a:r>
              <a:rPr lang="en" sz="1400"/>
              <a:t>, which predicts an intermediate text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The </a:t>
            </a:r>
            <a:r>
              <a:rPr b="1" lang="en" sz="1400"/>
              <a:t>text encoder</a:t>
            </a:r>
            <a:r>
              <a:rPr lang="en" sz="1400"/>
              <a:t> processes the predicted text, and the </a:t>
            </a:r>
            <a:r>
              <a:rPr b="1" lang="en" sz="1400"/>
              <a:t>unit decoder</a:t>
            </a:r>
            <a:r>
              <a:rPr lang="en" sz="1400"/>
              <a:t> converts it into a sequence of discrete units.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The discrete units are then passed through the </a:t>
            </a:r>
            <a:r>
              <a:rPr b="1" lang="en" sz="1400"/>
              <a:t>HiFi-GAN vocoder</a:t>
            </a:r>
            <a:r>
              <a:rPr lang="en" sz="1400"/>
              <a:t> to generate the final target waveform.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50" y="1026750"/>
            <a:ext cx="8359499" cy="356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Scope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058225"/>
            <a:ext cx="85206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Conclusion: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This study developed the </a:t>
            </a:r>
            <a:r>
              <a:rPr b="1" lang="en" sz="1400"/>
              <a:t>first English ↔ Hokkien S2ST system</a:t>
            </a:r>
            <a:r>
              <a:rPr lang="en" sz="1400"/>
              <a:t> targeting an unwritten language.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Demonstrated the </a:t>
            </a:r>
            <a:r>
              <a:rPr b="1" lang="en" sz="1400"/>
              <a:t>effectiveness of combining human-annotated, weakly supervised, and mined data</a:t>
            </a:r>
            <a:r>
              <a:rPr lang="en" sz="1400"/>
              <a:t> in low-resource settings.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Showed that </a:t>
            </a:r>
            <a:r>
              <a:rPr b="1" lang="en" sz="1400"/>
              <a:t>two-pass decoding leveraging high-resource intermediate languages</a:t>
            </a:r>
            <a:r>
              <a:rPr lang="en" sz="1400"/>
              <a:t> (like Mandarin) significantly improves translation accuracy.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Highlighted the potential of </a:t>
            </a:r>
            <a:r>
              <a:rPr b="1" lang="en" sz="1400"/>
              <a:t>discrete unit-based approaches</a:t>
            </a:r>
            <a:r>
              <a:rPr lang="en" sz="1400"/>
              <a:t> for preserving and translating oral languages.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Scope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058225"/>
            <a:ext cx="85206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Future Scope: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/>
              <a:t>Support for diverse languages:</a:t>
            </a:r>
            <a:r>
              <a:rPr lang="en" sz="1400"/>
              <a:t> Expand the model’s applicability to other unwritten and endangered languages and we are still using a high resource language as reference, we need to reduce the importance of the reference language in the whole training process.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/>
              <a:t>Real-time implementation:</a:t>
            </a:r>
            <a:r>
              <a:rPr lang="en" sz="1400"/>
              <a:t> Work towards building efficient S2ST models suitable for real-time applications.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/>
              <a:t>Robust domain adaptation:</a:t>
            </a:r>
            <a:r>
              <a:rPr lang="en" sz="1400"/>
              <a:t> Ensure models perform consistently across varied real-world conditions and domains.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512700" y="2249300"/>
            <a:ext cx="8118600" cy="11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Application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8900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b="1" lang="en" sz="1400"/>
              <a:t>Why focus on unwritten languages?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40% of the world’s languages lack standardized writing systems, making text-based translation methods impractical.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Examples include many endangered languages and oral dialects like Taiwanese Hokkien.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b="1" lang="en" sz="1400"/>
              <a:t>Challenges faced by traditional S2ST systems: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Heavy reliance on text-based intermediate steps (e.g., ASR, MT, and TTS).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Lack of parallel text corpora for training models.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Difficulty in capturing </a:t>
            </a:r>
            <a:r>
              <a:rPr b="1" lang="en"/>
              <a:t>tone, accent, and speaker characteristics</a:t>
            </a:r>
            <a:r>
              <a:rPr lang="en"/>
              <a:t> without effective representations.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b="1" lang="en" sz="1400"/>
              <a:t>The Hokkien Case Study: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"/>
              <a:t>Taiwanese Hokkien</a:t>
            </a:r>
            <a:r>
              <a:rPr lang="en"/>
              <a:t> is spoken by over 70% of Taiwan’s population (~15.8 million).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Lacks a widely adopted writing system; tonal language with complex </a:t>
            </a:r>
            <a:r>
              <a:rPr b="1" lang="en"/>
              <a:t>tone sandhi</a:t>
            </a:r>
            <a:r>
              <a:rPr lang="en"/>
              <a:t> (tone changes based on context).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Existing approaches using synthetic data have limited success due to </a:t>
            </a:r>
            <a:r>
              <a:rPr b="1" lang="en"/>
              <a:t>low-resource nature</a:t>
            </a:r>
            <a:r>
              <a:rPr lang="en"/>
              <a:t> of this language pair.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 and Real-World Importance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58225"/>
            <a:ext cx="85206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Proposed Solution: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Instead of text, use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discrete unit-based representations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that encode linguistic and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non-linguistic speech features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Bypasses the need for parallel text by translating speech directly into speech.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Real-world importance: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Enables communication in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multilingual, low-resource environments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(e.g., rural and oral-first communities).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Preserves oral languages by integrating them into digital ecosystems, promoting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inclusivity and access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3" name="Google Shape;73;p15"/>
          <p:cNvSpPr txBox="1"/>
          <p:nvPr/>
        </p:nvSpPr>
        <p:spPr>
          <a:xfrm>
            <a:off x="5017800" y="4349175"/>
            <a:ext cx="38145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Speech-to-Speech Translation For A Real-world Unwritten Language</a:t>
            </a:r>
            <a:endParaRPr sz="1200">
              <a:solidFill>
                <a:srgbClr val="00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940225"/>
            <a:ext cx="4871100" cy="43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Training Data: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b="1" lang="en" sz="1400"/>
              <a:t>Human Annotated Data: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Hokkien→English: 61.4 hours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English→Hokkien: 35 hours English + 51 hours Hokkien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Sources: Hokkien dramas, TAT dataset, MuST-C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b="1" lang="en" sz="1400"/>
              <a:t>Weakly Supervised Data: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English→Hokkien: 1.5k hours from Librispeech and TED-LIUM3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Hokkien→English: 8k hours from Hokkien dramas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b="1" lang="en" sz="1400"/>
              <a:t>Mined Data: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Hokkien→English S2T: 8.1k hours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English↔Hokkien S2ST: 197 hours</a:t>
            </a:r>
            <a:endParaRPr sz="1400"/>
          </a:p>
        </p:txBody>
      </p:sp>
      <p:sp>
        <p:nvSpPr>
          <p:cNvPr id="80" name="Google Shape;80;p16"/>
          <p:cNvSpPr txBox="1"/>
          <p:nvPr/>
        </p:nvSpPr>
        <p:spPr>
          <a:xfrm>
            <a:off x="5182800" y="1058225"/>
            <a:ext cx="3664800" cy="3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 Data:</a:t>
            </a:r>
            <a:endParaRPr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1.47 hours of English speech – 10 speakers (5 male, 5 female) for English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1.42 hours of Hokkien speech – 4 speakers (2 male, 2 female) for Hokkien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75" y="1116775"/>
            <a:ext cx="8611824" cy="364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25" y="2795500"/>
            <a:ext cx="22288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3658750" y="2795575"/>
            <a:ext cx="1972800" cy="16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           </a:t>
            </a: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HiFi-GAN vocoder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893725" y="2717050"/>
            <a:ext cx="1737900" cy="16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Speech Waveform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365150" y="2824225"/>
            <a:ext cx="2229000" cy="156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5816388" y="3486400"/>
            <a:ext cx="892500" cy="159000"/>
          </a:xfrm>
          <a:prstGeom prst="rightArrow">
            <a:avLst>
              <a:gd fmla="val 30142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2774063" y="3525625"/>
            <a:ext cx="704700" cy="159000"/>
          </a:xfrm>
          <a:prstGeom prst="rightArrow">
            <a:avLst>
              <a:gd fmla="val 30142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: Discrete Unit to Speech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058225"/>
            <a:ext cx="85206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Overview of the Model:</a:t>
            </a:r>
            <a:br>
              <a:rPr b="1"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The S2ST system consists of two core components: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Sequence-to-sequence S2UT model: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Converts input source speech into target discrete units.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HiFi-GAN Vocoder: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Converts discrete unit sequences into target Speech waveforms.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Single-Pass Decoding (S2UT):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058225"/>
            <a:ext cx="8520600" cy="27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Key Components: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b="1" lang="en" sz="1400"/>
              <a:t>wav2vec 2.0 encoder: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Extracts 80-dim log-mel filterbank features and transforms input speech into meaningful representations.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Pre-trained on large speech datasets (e.g., LibriSpeech) using self-supervised learning.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b="1" lang="en" sz="1400"/>
              <a:t>unit mBART decoder: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Converts the encoded speech representations into sequences of discrete units.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Pre-trained using cross-entropy loss on unit sequences extracted via HuBERT clustering.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Single-Pass Decoding (S2UT):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058225"/>
            <a:ext cx="8520600" cy="21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How Single-Pass Decoding Works: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Source speech is passed through the </a:t>
            </a:r>
            <a:r>
              <a:rPr b="1" lang="en" sz="1400"/>
              <a:t>wav2vec 2.0 encoder</a:t>
            </a:r>
            <a:r>
              <a:rPr lang="en" sz="1400"/>
              <a:t>, generating latent speech representations.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These representations are directly decoded by the </a:t>
            </a:r>
            <a:r>
              <a:rPr b="1" lang="en" sz="1400"/>
              <a:t>unit mBART decoder</a:t>
            </a:r>
            <a:r>
              <a:rPr lang="en" sz="1400"/>
              <a:t> into discrete units that represent the target language speech.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The output discrete units are passed through a </a:t>
            </a:r>
            <a:r>
              <a:rPr b="1" lang="en" sz="1400"/>
              <a:t>HiFi-GAN vocoder</a:t>
            </a:r>
            <a:r>
              <a:rPr lang="en" sz="1400"/>
              <a:t> to generate the target waveform.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Two-Pass Decoding (UnitY):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058225"/>
            <a:ext cx="85206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Key Components: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/>
              <a:t>wav2vec 2.0 encoder:</a:t>
            </a:r>
            <a:r>
              <a:rPr lang="en" sz="1400"/>
              <a:t> Same as in the single-pass model, responsible for encoding input speech into latent representations.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b="1" lang="en" sz="1400"/>
              <a:t>Text mBART decoder: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Pre-trained on large corpora of Mandarin and English text.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/>
              <a:t>Generates intermediate text representations based on the source speech.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/>
              <a:t>Text Encoder:</a:t>
            </a:r>
            <a:r>
              <a:rPr lang="en" sz="1400"/>
              <a:t> Processes the intermediate text into a format compatible with the unit decoder.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/>
              <a:t>Unit Decoder:</a:t>
            </a:r>
            <a:r>
              <a:rPr lang="en" sz="1400"/>
              <a:t> Converts the intermediate text representations into discrete units of target language speech.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/>
              <a:t>HiFi-GAN vocoder:</a:t>
            </a:r>
            <a:r>
              <a:rPr lang="en" sz="1400"/>
              <a:t> Converts the discrete units into the target speech waveform.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