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92" r:id="rId7"/>
    <p:sldId id="263" r:id="rId8"/>
    <p:sldId id="264" r:id="rId9"/>
    <p:sldId id="265" r:id="rId10"/>
    <p:sldId id="266" r:id="rId11"/>
    <p:sldId id="267" r:id="rId12"/>
    <p:sldId id="283" r:id="rId13"/>
    <p:sldId id="285" r:id="rId14"/>
    <p:sldId id="274" r:id="rId15"/>
    <p:sldId id="278" r:id="rId16"/>
    <p:sldId id="279" r:id="rId17"/>
    <p:sldId id="280" r:id="rId18"/>
    <p:sldId id="282" r:id="rId19"/>
    <p:sldId id="284" r:id="rId20"/>
    <p:sldId id="286" r:id="rId21"/>
    <p:sldId id="287" r:id="rId22"/>
    <p:sldId id="289" r:id="rId23"/>
    <p:sldId id="275" r:id="rId24"/>
    <p:sldId id="281" r:id="rId25"/>
    <p:sldId id="276" r:id="rId26"/>
    <p:sldId id="277" r:id="rId27"/>
    <p:sldId id="291" r:id="rId28"/>
    <p:sldId id="290" r:id="rId29"/>
  </p:sldIdLst>
  <p:sldSz cx="9144000" cy="5143500" type="screen16x9"/>
  <p:notesSz cx="6858000" cy="9144000"/>
  <p:embeddedFontLst>
    <p:embeddedFont>
      <p:font typeface="Average" panose="020B0604020202020204" charset="0"/>
      <p:regular r:id="rId31"/>
    </p:embeddedFont>
    <p:embeddedFont>
      <p:font typeface="Helvetica" panose="020B0604020202020204" pitchFamily="34" charset="0"/>
      <p:regular r:id="rId32"/>
      <p:bold r:id="rId33"/>
      <p:italic r:id="rId34"/>
      <p:boldItalic r:id="rId35"/>
    </p:embeddedFont>
    <p:embeddedFont>
      <p:font typeface="Oswald" panose="00000500000000000000" pitchFamily="2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BD136-2AA8-0660-E6D8-EDAD5F1A1C38}" v="53" dt="2024-10-26T13:50:13.675"/>
    <p1510:client id="{3D7B62A7-68C7-3F08-9C6A-7310CBA35191}" v="2064" dt="2024-10-26T13:22:41.082"/>
    <p1510:client id="{411CDDA6-F22F-3031-345E-C105396706F9}" v="805" dt="2024-10-26T06:02:14.399"/>
    <p1510:client id="{5E41062D-070B-840B-F7F9-8B97F3969856}" v="291" dt="2024-10-26T13:54:02.242"/>
    <p1510:client id="{6F98C459-0158-CAFF-2690-5A5B7EC6DF8F}" v="7" dt="2024-10-26T13:25:00.667"/>
    <p1510:client id="{73AC927B-2814-3827-7C21-6E2CB466539E}" v="164" dt="2024-10-26T13:37:22.555"/>
    <p1510:client id="{D5B03626-2F82-418F-7DF8-1A76A9613B38}" v="181" dt="2024-10-26T06:00:48.027"/>
    <p1510:client id="{DC475ED7-4677-5D64-4EC9-CCD50A908A37}" v="580" dt="2024-10-26T07:39:42.064"/>
    <p1510:client id="{E10F967C-F69C-CEA3-B420-1E81E9DE1B9D}" v="23" dt="2024-10-26T13:24:31.552"/>
  </p1510:revLst>
</p1510:revInfo>
</file>

<file path=ppt/tableStyles.xml><?xml version="1.0" encoding="utf-8"?>
<a:tblStyleLst xmlns:a="http://schemas.openxmlformats.org/drawingml/2006/main" def="{16D0FF66-ADF1-4406-A013-95C750EA4F4D}">
  <a:tblStyle styleId="{16D0FF66-ADF1-4406-A013-95C750EA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edce5dec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edce5dec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edce5dec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edce5dec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646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edce5dec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edce5dec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92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eddc173f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eddc173f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eddc173f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eddc173f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eddc173fb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eddc173fb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edce5dec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edce5dec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edce5dec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edce5dec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learn/cookbook/en/llm_judge" TargetMode="External"/><Relationship Id="rId2" Type="http://schemas.openxmlformats.org/officeDocument/2006/relationships/hyperlink" Target="https://arxiv.org/abs/2306.05685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xiv.org/abs/2404.1227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839838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AS A JUDGE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6891" cy="1595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Darshil Shah</a:t>
            </a:r>
            <a:br>
              <a:rPr lang="en"/>
            </a:br>
            <a:r>
              <a:rPr lang="en"/>
              <a:t>Ishan Joshi</a:t>
            </a:r>
            <a:br>
              <a:rPr lang="en"/>
            </a:br>
            <a:r>
              <a:rPr lang="en"/>
              <a:t>Mitesh Singh</a:t>
            </a:r>
            <a:br>
              <a:rPr lang="en"/>
            </a:br>
            <a:r>
              <a:rPr lang="en"/>
              <a:t>Prarthana Shetty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8844" y="295006"/>
            <a:ext cx="40700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Verbosity Bias</a:t>
            </a:r>
            <a:endParaRPr/>
          </a:p>
        </p:txBody>
      </p:sp>
      <p:sp>
        <p:nvSpPr>
          <p:cNvPr id="3" name="Google Shape;140;p22">
            <a:extLst>
              <a:ext uri="{FF2B5EF4-FFF2-40B4-BE49-F238E27FC236}">
                <a16:creationId xmlns:a16="http://schemas.microsoft.com/office/drawing/2014/main" id="{4B55EA03-4924-7689-DD22-BA1C7FABB2D2}"/>
              </a:ext>
            </a:extLst>
          </p:cNvPr>
          <p:cNvSpPr txBox="1">
            <a:spLocks/>
          </p:cNvSpPr>
          <p:nvPr/>
        </p:nvSpPr>
        <p:spPr>
          <a:xfrm>
            <a:off x="243048" y="932861"/>
            <a:ext cx="42263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r>
              <a:rPr lang="en-US" sz="1300"/>
              <a:t>Verbosity bias is when an LLM judge favors longer, verbose responses, even if they are not as clear, high-quality, or accurate as shorter alternatives.</a:t>
            </a:r>
            <a:br>
              <a:rPr lang="en-US" sz="1300"/>
            </a:br>
            <a:r>
              <a:rPr lang="en-US" sz="1300"/>
              <a:t>The “Repetitive List” Test: In this test, they took a set of model-generated answers. They then extended these answers by adding rephrased versions of the original items at the start. If the original list had 5 items, the verbose version would list 10 items, with the first 5 merely being rephrased duplicates.</a:t>
            </a:r>
            <a:br>
              <a:rPr lang="en-US" sz="1300"/>
            </a:br>
            <a:r>
              <a:rPr lang="en-US" sz="1300" b="1"/>
              <a:t>Results: Which Models Are Prone to Verbosity Bias?</a:t>
            </a:r>
            <a:endParaRPr lang="en-US" sz="1300"/>
          </a:p>
          <a:p>
            <a:pPr marL="0" indent="0">
              <a:lnSpc>
                <a:spcPct val="114999"/>
              </a:lnSpc>
              <a:buNone/>
            </a:pPr>
            <a:r>
              <a:rPr lang="en-US" sz="1300" b="1"/>
              <a:t>GPT-3.5 and Claude-v1:</a:t>
            </a:r>
            <a:r>
              <a:rPr lang="en-US" sz="1300"/>
              <a:t> Frequently rated verbose answers as better (91.3% failure rate).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sz="1300" b="1"/>
              <a:t>GPT-4:</a:t>
            </a:r>
            <a:r>
              <a:rPr lang="en-US" sz="1300"/>
              <a:t> Much less affected by verbosity bias (only 8.7% failure rate).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sz="1300" b="1"/>
              <a:t>Key Insight: </a:t>
            </a:r>
            <a:r>
              <a:rPr lang="en-US" sz="1300"/>
              <a:t>Even advanced AI judges can be misled by verbosity. However, GPT-4 shows a stronger ability to resist this bias and judge clarity over length</a:t>
            </a:r>
          </a:p>
          <a:p>
            <a:pPr marL="0" indent="0">
              <a:lnSpc>
                <a:spcPct val="114999"/>
              </a:lnSpc>
              <a:spcBef>
                <a:spcPts val="1600"/>
              </a:spcBef>
              <a:buNone/>
            </a:pPr>
            <a:br>
              <a:rPr lang="en-US" sz="1600"/>
            </a:br>
            <a:endParaRPr lang="en-US" sz="1300"/>
          </a:p>
        </p:txBody>
      </p:sp>
      <p:pic>
        <p:nvPicPr>
          <p:cNvPr id="4" name="Picture 3" descr="A close-up of a document&#10;&#10;Description automatically generated">
            <a:extLst>
              <a:ext uri="{FF2B5EF4-FFF2-40B4-BE49-F238E27FC236}">
                <a16:creationId xmlns:a16="http://schemas.microsoft.com/office/drawing/2014/main" id="{558D2FCC-B778-F2EB-16EA-9A341D9BF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134" y="355706"/>
            <a:ext cx="4241435" cy="45791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311700" y="2724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Self-enhancement Bias</a:t>
            </a:r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311700" y="1060819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1300"/>
              <a:t>Definition: A bias where AI judges may favor answers generated by their own models, similar to how people sometimes prefer their own ideas.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sz="1300"/>
              <a:t>Testing: </a:t>
            </a:r>
            <a:endParaRPr lang="en-US" sz="1300" b="1"/>
          </a:p>
          <a:p>
            <a:pPr marL="285750" indent="-285750">
              <a:lnSpc>
                <a:spcPct val="114999"/>
              </a:lnSpc>
            </a:pPr>
            <a:r>
              <a:rPr lang="en-US" sz="1300"/>
              <a:t>Six AI models(GPT-4, GPT-3.5, Claude, Vicune-13B, Alpaca-13B, LLAMA-13B) were evaluated by different judges (GPT-4, GPT-3.5, Claude) and by human evaluators.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sz="1300"/>
              <a:t>Results:</a:t>
            </a:r>
          </a:p>
          <a:p>
            <a:pPr marL="285750" indent="-285750">
              <a:lnSpc>
                <a:spcPct val="114999"/>
              </a:lnSpc>
            </a:pPr>
            <a:r>
              <a:rPr lang="en-US" sz="1300" b="1"/>
              <a:t>GPT-4</a:t>
            </a:r>
            <a:r>
              <a:rPr lang="en-US" sz="1300"/>
              <a:t> showed a slight preference for its own answers, with a 10% higher win rate.</a:t>
            </a:r>
          </a:p>
          <a:p>
            <a:pPr marL="285750" indent="-285750">
              <a:lnSpc>
                <a:spcPct val="114999"/>
              </a:lnSpc>
            </a:pPr>
            <a:r>
              <a:rPr lang="en-US" sz="1300" b="1"/>
              <a:t>Claude</a:t>
            </a:r>
            <a:r>
              <a:rPr lang="en-US" sz="1300"/>
              <a:t> showed a stronger self-preference, with a 25% higher win rate.</a:t>
            </a:r>
          </a:p>
          <a:p>
            <a:pPr marL="285750" indent="-285750">
              <a:lnSpc>
                <a:spcPct val="114999"/>
              </a:lnSpc>
            </a:pPr>
            <a:r>
              <a:rPr lang="en-US" sz="1300" b="1"/>
              <a:t>GPT-3.5</a:t>
            </a:r>
            <a:r>
              <a:rPr lang="en-US" sz="1300"/>
              <a:t> did not show a preference for its own answers.</a:t>
            </a:r>
          </a:p>
          <a:p>
            <a:pPr marL="0" indent="0">
              <a:lnSpc>
                <a:spcPct val="114999"/>
              </a:lnSpc>
              <a:buNone/>
            </a:pPr>
            <a:endParaRPr lang="en-US" sz="130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endParaRPr lang="en-US" sz="13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5CFA5-B814-E24E-64BD-EC7D01F4F5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42" t="-530" r="59061" b="-4082"/>
          <a:stretch/>
        </p:blipFill>
        <p:spPr>
          <a:xfrm>
            <a:off x="5171091" y="1007775"/>
            <a:ext cx="3046644" cy="279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FF7952-AAB6-EFA4-9637-AFBE58E703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243" r="24671" b="-4082"/>
          <a:stretch/>
        </p:blipFill>
        <p:spPr>
          <a:xfrm>
            <a:off x="5170456" y="1359622"/>
            <a:ext cx="3043952" cy="283963"/>
          </a:xfrm>
          <a:prstGeom prst="rect">
            <a:avLst/>
          </a:prstGeom>
        </p:spPr>
      </p:pic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5561026D-9913-BE85-61E6-1B366A43D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655" y="1752870"/>
            <a:ext cx="3505200" cy="2867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Limited capability in grading math and reasoning questions</a:t>
            </a:r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4999"/>
              </a:lnSpc>
            </a:pPr>
            <a:r>
              <a:rPr lang="en-US" sz="1200"/>
              <a:t>LLMs are designed to understand and generate human-like text.</a:t>
            </a:r>
            <a:endParaRPr lang="en-US" sz="1200">
              <a:solidFill>
                <a:srgbClr val="FFFFFF"/>
              </a:solidFill>
            </a:endParaRPr>
          </a:p>
          <a:p>
            <a:pPr marL="285750" indent="-285750">
              <a:lnSpc>
                <a:spcPct val="114999"/>
              </a:lnSpc>
            </a:pPr>
            <a:r>
              <a:rPr lang="en-US" sz="1200"/>
              <a:t>Despite their capabilities, they exhibit limitations in accurately grading math and reasoning questions.</a:t>
            </a:r>
            <a:endParaRPr lang="en-US" sz="1200">
              <a:solidFill>
                <a:srgbClr val="FFFFFF"/>
              </a:solidFill>
            </a:endParaRPr>
          </a:p>
          <a:p>
            <a:pPr marL="285750" indent="-285750">
              <a:lnSpc>
                <a:spcPct val="114999"/>
              </a:lnSpc>
            </a:pPr>
            <a:r>
              <a:rPr lang="en-US" sz="1200"/>
              <a:t>Math Question (Figure 13): </a:t>
            </a:r>
            <a:r>
              <a:rPr lang="en-US"/>
              <a:t>In a scenario where GPT-4 was asked to evaluate two assistants' answers to a math problem, it incorrectly judged an incorrect answer as correct. </a:t>
            </a:r>
            <a:br>
              <a:rPr lang="en-US"/>
            </a:br>
            <a:r>
              <a:rPr lang="en-US"/>
              <a:t>The error occurred because GPT-4 was influenced by the presentation of the answer rather than the arithmetic correctness.When asked separately, GPT-4 could solve the problem correctly, highlighting its potential but also its vulnerability to misleading formats.</a:t>
            </a:r>
            <a:endParaRPr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E3F22FE-5CE9-761D-4B62-35AD2CEBB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333" y="1153783"/>
            <a:ext cx="3993323" cy="263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6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311700" y="30484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Limited capability in grading math and reasoning questions</a:t>
            </a:r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306307" y="990730"/>
            <a:ext cx="4118513" cy="3411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-US" sz="1100"/>
              <a:t>Reasoning Question (Figure 14):</a:t>
            </a:r>
            <a:br>
              <a:rPr lang="en-US" sz="1100"/>
            </a:br>
            <a:r>
              <a:rPr lang="en-US" sz="1100"/>
              <a:t>GPT-4 evaluated two assistants’ logical reasoning on an inequality riddle about fruit prices and incorrectly judged both as correct.</a:t>
            </a:r>
            <a:br>
              <a:rPr lang="en-US" sz="1100"/>
            </a:br>
            <a:r>
              <a:rPr lang="en-US" sz="1100"/>
              <a:t>Although it could solve the problem independently, it failed to identify logical errors when presented with structured responses from others.</a:t>
            </a:r>
            <a:br>
              <a:rPr lang="en-US" sz="1100"/>
            </a:br>
            <a:br>
              <a:rPr lang="en-US" sz="1100"/>
            </a:br>
            <a:r>
              <a:rPr lang="en-US" sz="1100"/>
              <a:t>They judged failure rate on 10 math questions on LLaMA-13B vs. Vicuna-13B and swap positions. A failure means when GPT-4 says an incorrect answer is correct.</a:t>
            </a:r>
            <a:br>
              <a:rPr lang="en-US" sz="1100"/>
            </a:br>
            <a:r>
              <a:rPr lang="en-US" sz="1100"/>
              <a:t>Failure Rates Analysis (Table 4):</a:t>
            </a:r>
            <a:br>
              <a:rPr lang="en-US" sz="1100"/>
            </a:br>
            <a:r>
              <a:rPr lang="en-US" sz="1100" b="1"/>
              <a:t>Default Prompt:</a:t>
            </a:r>
            <a:r>
              <a:rPr lang="en-US" sz="1100"/>
              <a:t> The highest failure rate indicates that without additional context or guidance, GPT-4 struggles significantly. (Results : 14/20)</a:t>
            </a:r>
            <a:br>
              <a:rPr lang="en-US" sz="1100"/>
            </a:br>
            <a:r>
              <a:rPr lang="en-US" sz="1100" b="1"/>
              <a:t>Chain of Thought (CoT) Prompt:</a:t>
            </a:r>
            <a:r>
              <a:rPr lang="en-US" sz="1100"/>
              <a:t> Providing a step-by-step reasoning process reduces errors but does not eliminate them. (Results : 06/20)</a:t>
            </a:r>
            <a:br>
              <a:rPr lang="en-US" sz="1100"/>
            </a:br>
            <a:r>
              <a:rPr lang="en-US" sz="1100" b="1"/>
              <a:t>Reference Prompt: </a:t>
            </a:r>
            <a:r>
              <a:rPr lang="en-US" sz="1100"/>
              <a:t>Using a reference or guide drastically reduces failures, suggesting potential improvements in judgment accuracy. (Results : 03/20)</a:t>
            </a:r>
            <a:br>
              <a:rPr lang="en-US" sz="1100"/>
            </a:br>
            <a:endParaRPr lang="en-US" sz="1100">
              <a:solidFill>
                <a:srgbClr val="000000"/>
              </a:solidFill>
            </a:endParaRPr>
          </a:p>
          <a:p>
            <a:pPr marL="285750" indent="-285750">
              <a:lnSpc>
                <a:spcPct val="114999"/>
              </a:lnSpc>
            </a:pPr>
            <a:endParaRPr lang="en-US" sz="1100"/>
          </a:p>
          <a:p>
            <a:pPr marL="1200150" lvl="1" indent="-285750">
              <a:lnSpc>
                <a:spcPct val="114999"/>
              </a:lnSpc>
            </a:pPr>
            <a:endParaRPr lang="en-US" sz="1100"/>
          </a:p>
          <a:p>
            <a:pPr marL="0" indent="0">
              <a:lnSpc>
                <a:spcPct val="114999"/>
              </a:lnSpc>
              <a:buNone/>
            </a:pPr>
            <a:endParaRPr lang="en-US" sz="1100"/>
          </a:p>
          <a:p>
            <a:pPr marL="0" indent="0">
              <a:lnSpc>
                <a:spcPct val="114999"/>
              </a:lnSpc>
              <a:buNone/>
            </a:pPr>
            <a:endParaRPr lang="en-US" sz="110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endParaRPr lang="en-US" sz="110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1E0F8ED-806D-C022-E400-AAD0041C8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568" y="992036"/>
            <a:ext cx="4198855" cy="340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5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50D2-B07C-F17E-3889-C0DA7CCC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Addressing Limitations with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6C1A5-DC77-D83B-CC28-8170BBD831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Swapping Positions</a:t>
            </a:r>
          </a:p>
          <a:p>
            <a:pPr>
              <a:lnSpc>
                <a:spcPct val="114999"/>
              </a:lnSpc>
            </a:pPr>
            <a:r>
              <a:rPr lang="en-US"/>
              <a:t>Few Shot Judge</a:t>
            </a:r>
          </a:p>
          <a:p>
            <a:pPr>
              <a:lnSpc>
                <a:spcPct val="114999"/>
              </a:lnSpc>
            </a:pPr>
            <a:r>
              <a:rPr lang="en-US"/>
              <a:t>Chain of Thought and Reference Guided Judge</a:t>
            </a:r>
          </a:p>
          <a:p>
            <a:pPr>
              <a:lnSpc>
                <a:spcPct val="114999"/>
              </a:lnSpc>
            </a:pPr>
            <a:r>
              <a:rPr lang="en-US"/>
              <a:t>Fine-Tuning a Judge Model</a:t>
            </a:r>
          </a:p>
        </p:txBody>
      </p:sp>
    </p:spTree>
    <p:extLst>
      <p:ext uri="{BB962C8B-B14F-4D97-AF65-F5344CB8AC3E}">
        <p14:creationId xmlns:p14="http://schemas.microsoft.com/office/powerpoint/2010/main" val="4238420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DD5D-E58A-53B6-49B4-85C68C07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Addressing Limitations – Swapping Positions</a:t>
            </a:r>
            <a:endParaRPr lang="en-US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49289-EE66-65EA-5853-31FE15EC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Swap answer positions and evaluate twice </a:t>
            </a:r>
          </a:p>
          <a:p>
            <a:pPr>
              <a:lnSpc>
                <a:spcPct val="114999"/>
              </a:lnSpc>
            </a:pPr>
            <a:r>
              <a:rPr lang="en-US"/>
              <a:t>Randomize position assignment for large-scale evaluations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33B182-892B-F833-F39F-F4DC0584187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oogle Shape;141;p2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F170F02-D0B3-E439-97AD-FD8E7C0480E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37558" y="1070397"/>
            <a:ext cx="4000465" cy="3814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6843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DD5D-E58A-53B6-49B4-85C68C07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Addressing Limitations – Few Shot Judge </a:t>
            </a:r>
            <a:endParaRPr lang="en-US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49289-EE66-65EA-5853-31FE15EC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Provide carefully selected examples to improve consistency </a:t>
            </a:r>
          </a:p>
          <a:p>
            <a:pPr>
              <a:lnSpc>
                <a:spcPct val="114999"/>
              </a:lnSpc>
            </a:pPr>
            <a:r>
              <a:rPr lang="en-US"/>
              <a:t>However, sometime introduce new bias </a:t>
            </a:r>
          </a:p>
          <a:p>
            <a:pPr>
              <a:lnSpc>
                <a:spcPct val="114999"/>
              </a:lnSpc>
            </a:pPr>
            <a:r>
              <a:rPr lang="en-US"/>
              <a:t>Example Table 12: For the GPT 3.5 Model, position Bias moved from the first position to the second position. 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3849AFBA-4786-8F87-4E96-2F41791CD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477" y="2685133"/>
            <a:ext cx="6281159" cy="209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2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DD5D-E58A-53B6-49B4-85C68C07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Addressing Limitations – </a:t>
            </a:r>
            <a:r>
              <a:rPr lang="en-US" err="1"/>
              <a:t>CoT</a:t>
            </a:r>
            <a:r>
              <a:rPr lang="en-US"/>
              <a:t> and Reference Guided Judge </a:t>
            </a:r>
            <a:r>
              <a:rPr lang="en-US">
                <a:solidFill>
                  <a:srgbClr val="FFFFFF"/>
                </a:solidFill>
              </a:rPr>
              <a:t> </a:t>
            </a:r>
            <a:endParaRPr lang="en-US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49289-EE66-65EA-5853-31FE15EC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Proposes step-by-step reasoning before judgment</a:t>
            </a:r>
          </a:p>
          <a:p>
            <a:pPr>
              <a:lnSpc>
                <a:spcPct val="114999"/>
              </a:lnSpc>
            </a:pPr>
            <a:r>
              <a:rPr lang="en-US"/>
              <a:t>Improves performance on complex tasks by combining LLM's judge generated answer as independent reference to Judge Prompt</a:t>
            </a:r>
          </a:p>
          <a:p>
            <a:pPr>
              <a:lnSpc>
                <a:spcPct val="114999"/>
              </a:lnSpc>
            </a:pPr>
            <a:r>
              <a:rPr lang="en-US"/>
              <a:t>Example: Table 4, shows a significant improvement in failure rate (from 70% to 15%) over the default prompt</a:t>
            </a:r>
          </a:p>
        </p:txBody>
      </p:sp>
      <p:pic>
        <p:nvPicPr>
          <p:cNvPr id="5" name="Picture 4" descr="A screenshot of a test&#10;&#10;Description automatically generated">
            <a:extLst>
              <a:ext uri="{FF2B5EF4-FFF2-40B4-BE49-F238E27FC236}">
                <a16:creationId xmlns:a16="http://schemas.microsoft.com/office/drawing/2014/main" id="{0DB93EB7-C1B9-2D87-CCBA-C3DB64F39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790" y="3002913"/>
            <a:ext cx="4467760" cy="178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25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DD5D-E58A-53B6-49B4-85C68C07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Addressing Limitations – Fine-Tuning Judge </a:t>
            </a:r>
            <a:r>
              <a:rPr lang="en-US">
                <a:solidFill>
                  <a:srgbClr val="FFFFFF"/>
                </a:solidFill>
              </a:rPr>
              <a:t>Model  </a:t>
            </a:r>
            <a:endParaRPr lang="en-US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49289-EE66-65EA-5853-31FE15EC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Finetuning model (Example Vicuna-13B) show some promising improvement in results.</a:t>
            </a:r>
          </a:p>
          <a:p>
            <a:pPr>
              <a:lnSpc>
                <a:spcPct val="114999"/>
              </a:lnSpc>
            </a:pPr>
            <a:r>
              <a:rPr lang="en-US"/>
              <a:t>Here: Prompt “rename” renames the assistants in our default prompt to see whether the bias is on positions or names.</a:t>
            </a:r>
          </a:p>
        </p:txBody>
      </p:sp>
      <p:pic>
        <p:nvPicPr>
          <p:cNvPr id="4" name="Picture 3" descr="A table with numbers and percentages&#10;&#10;Description automatically generated">
            <a:extLst>
              <a:ext uri="{FF2B5EF4-FFF2-40B4-BE49-F238E27FC236}">
                <a16:creationId xmlns:a16="http://schemas.microsoft.com/office/drawing/2014/main" id="{BCCE574D-FD8F-816B-3F06-EA169ECC8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64" y="2621775"/>
            <a:ext cx="6633674" cy="222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74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4716-7281-7972-DD24-15111AF8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with Address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B1CAD-BDBF-9512-C789-87C837E9B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/>
              <a:t>Who Validates the Validators?</a:t>
            </a:r>
          </a:p>
          <a:p>
            <a:pPr>
              <a:lnSpc>
                <a:spcPct val="114999"/>
              </a:lnSpc>
            </a:pPr>
            <a:r>
              <a:rPr lang="en-US"/>
              <a:t>The pipeline is highly dependent on LLM as a Judge for reasoning and is less robust in production due to unmitigated biases.</a:t>
            </a:r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</p:txBody>
      </p:sp>
      <p:pic>
        <p:nvPicPr>
          <p:cNvPr id="4" name="Picture 3" descr="A close up of a text&#10;&#10;Description automatically generated">
            <a:extLst>
              <a:ext uri="{FF2B5EF4-FFF2-40B4-BE49-F238E27FC236}">
                <a16:creationId xmlns:a16="http://schemas.microsoft.com/office/drawing/2014/main" id="{AE74F0A2-489D-9E19-C31F-525082BA4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47" y="2627075"/>
            <a:ext cx="7615906" cy="141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0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Some Traditional Benchmarks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18182" y="1015405"/>
            <a:ext cx="7531200" cy="3822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MMLU (Massive Multitask Language Understanding)</a:t>
            </a:r>
            <a:endParaRPr lang="en-US" sz="1400" b="1">
              <a:solidFill>
                <a:schemeClr val="dk1"/>
              </a:solidFill>
              <a:latin typeface="Oswald"/>
              <a:ea typeface="Oswald"/>
              <a:cs typeface="Oswald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Purpose</a:t>
            </a: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Tests AI models' knowledge and reasoning abilities across academic and professional subjects.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Structure</a:t>
            </a: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57 subjects, multiple-choice questions (math, history, law, medicine).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Methodology</a:t>
            </a: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Zero-shot &amp; few-shot scenarios without task-specific training.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Oswald"/>
              <a:ea typeface="Oswald"/>
              <a:cs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HELM (Holistic Evaluation of Language Models)</a:t>
            </a:r>
            <a:endParaRPr sz="1400" b="1">
              <a:solidFill>
                <a:schemeClr val="dk1"/>
              </a:solidFill>
              <a:latin typeface="Oswald"/>
              <a:ea typeface="Oswald"/>
              <a:cs typeface="Oswald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Purpose</a:t>
            </a: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Comprehensive framework for evaluating language models.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Key Features</a:t>
            </a: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Multi-metric evaluation (accuracy, fairness, robustness, etc.).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Testing Categories</a:t>
            </a: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Question answering, information retrieval, summarization, bias detection, code generation.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436E-F0D4-01A4-9674-39D31636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LLM as a Judge Pipeline</a:t>
            </a: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5F873C4E-828F-0B70-5805-E6A77E2AC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1663182"/>
            <a:ext cx="75152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3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9A93-4B2A-6543-9923-65D8E1E26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Introducing </a:t>
            </a:r>
            <a:r>
              <a:rPr lang="en-US" sz="2600" err="1"/>
              <a:t>EvalGen</a:t>
            </a:r>
            <a:r>
              <a:rPr lang="en-US" sz="2600"/>
              <a:t> Evaluation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7A8C6-3682-E1F5-E5F7-F1949828C32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11700" y="1208225"/>
            <a:ext cx="4069800" cy="3264408"/>
          </a:xfrm>
        </p:spPr>
        <p:txBody>
          <a:bodyPr anchor="t">
            <a:normAutofit/>
          </a:bodyPr>
          <a:lstStyle/>
          <a:p>
            <a:pPr marL="114300" indent="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None/>
            </a:pPr>
            <a:r>
              <a:rPr lang="en-US" sz="1100" err="1">
                <a:solidFill>
                  <a:schemeClr val="lt1"/>
                </a:solidFill>
              </a:rPr>
              <a:t>EvalGen</a:t>
            </a:r>
            <a:r>
              <a:rPr lang="en-US" sz="1100" b="0" i="0" u="none" strike="noStrike" cap="none">
                <a:solidFill>
                  <a:schemeClr val="lt1"/>
                </a:solidFill>
              </a:rPr>
              <a:t> </a:t>
            </a:r>
            <a:r>
              <a:rPr lang="en-US" sz="1100">
                <a:solidFill>
                  <a:schemeClr val="lt1"/>
                </a:solidFill>
              </a:rPr>
              <a:t>workflow focuses</a:t>
            </a:r>
            <a:r>
              <a:rPr lang="en-US" sz="1100" b="0" i="0" u="none" strike="noStrike" cap="none">
                <a:solidFill>
                  <a:schemeClr val="lt1"/>
                </a:solidFill>
              </a:rPr>
              <a:t> on criteria and assertions in evaluation.</a:t>
            </a:r>
          </a:p>
          <a:p>
            <a:pPr marL="400050" indent="-28575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sz="1100" b="0" i="0" u="none" strike="noStrike" cap="none">
                <a:solidFill>
                  <a:schemeClr val="lt1"/>
                </a:solidFill>
              </a:rPr>
              <a:t>Candidate Criteria: 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sz="1100" b="0" i="0" u="none" strike="noStrike" cap="none">
                <a:solidFill>
                  <a:schemeClr val="lt1"/>
                </a:solidFill>
              </a:rPr>
              <a:t>Evaluators such as some code or prompt that can be used to judge the performance or quality of LLM Output.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sz="1100" b="0" i="0" u="none" strike="noStrike" cap="none">
                <a:solidFill>
                  <a:schemeClr val="lt1"/>
                </a:solidFill>
              </a:rPr>
              <a:t>It can be system generated or manually defined by user.</a:t>
            </a:r>
          </a:p>
          <a:p>
            <a:pPr marL="400050" indent="-28575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sz="1100" b="0" i="0" u="none" strike="noStrike" cap="none">
                <a:solidFill>
                  <a:schemeClr val="lt1"/>
                </a:solidFill>
              </a:rPr>
              <a:t>Assertions: 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sz="1100" b="0" i="0" u="none" strike="noStrike" cap="none">
                <a:solidFill>
                  <a:schemeClr val="lt1"/>
                </a:solidFill>
              </a:rPr>
              <a:t>It automatically operates evaluation criteria defined as code or text prompt.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sz="1100" b="0" i="0" u="none" strike="noStrike" cap="none">
                <a:solidFill>
                  <a:schemeClr val="lt1"/>
                </a:solidFill>
              </a:rPr>
              <a:t>User provide binary feedback that helps </a:t>
            </a:r>
            <a:r>
              <a:rPr lang="en-US" sz="1100" err="1">
                <a:solidFill>
                  <a:schemeClr val="lt1"/>
                </a:solidFill>
              </a:rPr>
              <a:t>EvalGen</a:t>
            </a:r>
            <a:r>
              <a:rPr lang="en-US" sz="1100">
                <a:solidFill>
                  <a:schemeClr val="lt1"/>
                </a:solidFill>
              </a:rPr>
              <a:t> to</a:t>
            </a:r>
            <a:r>
              <a:rPr lang="en-US" sz="1100" b="0" i="0" u="none" strike="noStrike" cap="none">
                <a:solidFill>
                  <a:schemeClr val="lt1"/>
                </a:solidFill>
              </a:rPr>
              <a:t> select assertions that best align with user grades. 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</a:pPr>
            <a:endParaRPr lang="en-US" sz="1100" b="0" i="0" u="none" strike="noStrike" cap="none">
              <a:solidFill>
                <a:schemeClr val="lt1"/>
              </a:solidFill>
            </a:endParaRP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C739597D-F09C-E579-CCC4-B6B6BB1A48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4" r="-2" b="-2"/>
          <a:stretch/>
        </p:blipFill>
        <p:spPr>
          <a:xfrm>
            <a:off x="4762500" y="1208225"/>
            <a:ext cx="4069800" cy="3264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6855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4C780-4AA1-ECDE-A7F9-B0D9A0B0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Applications of </a:t>
            </a:r>
            <a:r>
              <a:rPr lang="en-US" sz="2600" err="1"/>
              <a:t>EvalGen</a:t>
            </a:r>
            <a:r>
              <a:rPr lang="en-US" sz="2600"/>
              <a:t> in Improving Entity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180CB-4236-A86D-E3A3-524E704861A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11700" y="1208225"/>
            <a:ext cx="4069800" cy="3264408"/>
          </a:xfrm>
        </p:spPr>
        <p:txBody>
          <a:bodyPr anchor="t">
            <a:normAutofit/>
          </a:bodyPr>
          <a:lstStyle/>
          <a:p>
            <a:pPr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sz="1700" b="0" i="0" u="none" strike="noStrike" cap="none">
                <a:solidFill>
                  <a:schemeClr val="lt1"/>
                </a:solidFill>
              </a:rPr>
              <a:t>Validation of spelling mistakes and missing entity criteria can be improve and automated with </a:t>
            </a:r>
            <a:r>
              <a:rPr lang="en-US" sz="1700" b="0" i="0" u="none" strike="noStrike" cap="none" err="1">
                <a:solidFill>
                  <a:schemeClr val="lt1"/>
                </a:solidFill>
              </a:rPr>
              <a:t>EvalGen</a:t>
            </a:r>
            <a:r>
              <a:rPr lang="en-US" sz="1700" b="0" i="0" u="none" strike="noStrike" cap="none">
                <a:solidFill>
                  <a:schemeClr val="lt1"/>
                </a:solidFill>
              </a:rPr>
              <a:t>.</a:t>
            </a:r>
          </a:p>
          <a:p>
            <a:pPr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sz="1700" b="0" i="0" u="none" strike="noStrike" cap="none" err="1">
                <a:solidFill>
                  <a:schemeClr val="lt1"/>
                </a:solidFill>
              </a:rPr>
              <a:t>EvalGen</a:t>
            </a:r>
            <a:r>
              <a:rPr lang="en-US" sz="1700" b="0" i="0" u="none" strike="noStrike" cap="none">
                <a:solidFill>
                  <a:schemeClr val="lt1"/>
                </a:solidFill>
              </a:rPr>
              <a:t> also implements Version Control of LLM Judge's prompt changes and adds extra instructions to prevent failure. </a:t>
            </a:r>
            <a:endParaRPr lang="en-US" sz="1700">
              <a:solidFill>
                <a:schemeClr val="lt1"/>
              </a:solidFill>
            </a:endParaRPr>
          </a:p>
          <a:p>
            <a:pPr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sz="1700">
                <a:solidFill>
                  <a:schemeClr val="lt1"/>
                </a:solidFill>
              </a:rPr>
              <a:t>Improves</a:t>
            </a:r>
            <a:r>
              <a:rPr lang="en-US" sz="1700" b="0" i="0" u="none" strike="noStrike" cap="none">
                <a:solidFill>
                  <a:schemeClr val="lt1"/>
                </a:solidFill>
              </a:rPr>
              <a:t> </a:t>
            </a:r>
            <a:r>
              <a:rPr lang="en-US" sz="1700" b="0" i="0" u="none" strike="noStrike" cap="none" err="1">
                <a:solidFill>
                  <a:schemeClr val="lt1"/>
                </a:solidFill>
              </a:rPr>
              <a:t>hyperprompt</a:t>
            </a:r>
            <a:r>
              <a:rPr lang="en-US" sz="1700" b="0" i="0" u="none" strike="noStrike" cap="none">
                <a:solidFill>
                  <a:schemeClr val="lt1"/>
                </a:solidFill>
              </a:rPr>
              <a:t> tuning process for efficient entity extraction and validation.</a:t>
            </a:r>
            <a:endParaRPr lang="en-US">
              <a:solidFill>
                <a:schemeClr val="lt1"/>
              </a:solidFill>
            </a:endParaRP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18372984-8BDB-4E5A-9E2A-E6B69013BC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29" r="1434" b="2"/>
          <a:stretch/>
        </p:blipFill>
        <p:spPr>
          <a:xfrm>
            <a:off x="4762500" y="1208225"/>
            <a:ext cx="4069800" cy="3264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2801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F775-DFF7-FD1F-C957-16334E0E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&amp; Results: MT-bench</a:t>
            </a:r>
          </a:p>
          <a:p>
            <a:br>
              <a:rPr lang="en-US"/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42626-3D48-A0B3-A216-D1AFB265A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8236"/>
            <a:ext cx="3486379" cy="3540639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/>
              <a:t>Evaluated on more than 3K votes distributed across 7 categories, performed on various models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/>
              <a:t>For Ex: GPT-4 , GPT-3.5, Claude-V1, 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/>
              <a:t>Vicuna-13B, Alpaca-13B, LLaMA-13B</a:t>
            </a:r>
          </a:p>
          <a:p>
            <a:pPr marL="114300" indent="0">
              <a:lnSpc>
                <a:spcPct val="114999"/>
              </a:lnSpc>
              <a:buNone/>
            </a:pPr>
            <a:endParaRPr lang="en-US"/>
          </a:p>
          <a:p>
            <a:pPr marL="114300" indent="0">
              <a:lnSpc>
                <a:spcPct val="114999"/>
              </a:lnSpc>
              <a:buNone/>
            </a:pPr>
            <a:r>
              <a:rPr lang="en-US"/>
              <a:t>Two judges: </a:t>
            </a:r>
          </a:p>
          <a:p>
            <a:pPr marL="400050" indent="-285750">
              <a:lnSpc>
                <a:spcPct val="114999"/>
              </a:lnSpc>
              <a:buFont typeface="Calibri"/>
              <a:buChar char="-"/>
            </a:pPr>
            <a:r>
              <a:rPr lang="en-US"/>
              <a:t>LLMs </a:t>
            </a:r>
          </a:p>
          <a:p>
            <a:pPr marL="400050" indent="-285750">
              <a:lnSpc>
                <a:spcPct val="114999"/>
              </a:lnSpc>
              <a:buSzPts val="1400"/>
              <a:buFont typeface="Calibri"/>
              <a:buChar char="-"/>
            </a:pPr>
            <a:r>
              <a:rPr lang="en-US"/>
              <a:t>58 human experts (Mostly Graduate students)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16682-7E72-C4D1-7110-C755C8CB1CF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797074" y="1019953"/>
            <a:ext cx="5035226" cy="3416400"/>
          </a:xfrm>
        </p:spPr>
        <p:txBody>
          <a:bodyPr/>
          <a:lstStyle/>
          <a:p>
            <a:pPr marL="139700" indent="0">
              <a:buNone/>
            </a:pPr>
            <a:endParaRPr lang="en-US"/>
          </a:p>
          <a:p>
            <a:pPr marL="139700" indent="0">
              <a:lnSpc>
                <a:spcPct val="114999"/>
              </a:lnSpc>
              <a:buNone/>
            </a:pPr>
            <a:endParaRPr lang="en-US"/>
          </a:p>
          <a:p>
            <a:pPr marL="139700" indent="0">
              <a:lnSpc>
                <a:spcPct val="114999"/>
              </a:lnSpc>
              <a:buNone/>
            </a:pPr>
            <a:endParaRPr lang="en-US"/>
          </a:p>
          <a:p>
            <a:pPr marL="139700" indent="0">
              <a:lnSpc>
                <a:spcPct val="114999"/>
              </a:lnSpc>
              <a:buNone/>
            </a:pPr>
            <a:endParaRPr lang="en-US"/>
          </a:p>
          <a:p>
            <a:pPr marL="139700" indent="0">
              <a:lnSpc>
                <a:spcPct val="114999"/>
              </a:lnSpc>
              <a:buNone/>
            </a:pPr>
            <a:endParaRPr lang="en-US"/>
          </a:p>
          <a:p>
            <a:pPr marL="139700" indent="0">
              <a:lnSpc>
                <a:spcPct val="114999"/>
              </a:lnSpc>
              <a:buNone/>
            </a:pPr>
            <a:endParaRPr lang="en-US"/>
          </a:p>
          <a:p>
            <a:pPr marL="139700" indent="0">
              <a:lnSpc>
                <a:spcPct val="114999"/>
              </a:lnSpc>
              <a:buNone/>
            </a:pPr>
            <a:endParaRPr lang="en-US"/>
          </a:p>
          <a:p>
            <a:pPr marL="139700" indent="0">
              <a:lnSpc>
                <a:spcPct val="114999"/>
              </a:lnSpc>
              <a:buNone/>
            </a:pPr>
            <a:endParaRPr lang="en-US"/>
          </a:p>
          <a:p>
            <a:pPr marL="139700" indent="0">
              <a:lnSpc>
                <a:spcPct val="114999"/>
              </a:lnSpc>
              <a:buNone/>
            </a:pPr>
            <a:endParaRPr lang="en-US"/>
          </a:p>
          <a:p>
            <a:pPr marL="139700" indent="0">
              <a:lnSpc>
                <a:spcPct val="114999"/>
              </a:lnSpc>
              <a:buNone/>
            </a:pPr>
            <a:endParaRPr lang="en-US"/>
          </a:p>
          <a:p>
            <a:pPr marL="139700" indent="0">
              <a:lnSpc>
                <a:spcPct val="114999"/>
              </a:lnSpc>
              <a:buNone/>
            </a:pPr>
            <a:endParaRPr lang="en-US"/>
          </a:p>
          <a:p>
            <a:pPr marL="139700" indent="0">
              <a:lnSpc>
                <a:spcPct val="114999"/>
              </a:lnSpc>
              <a:buNone/>
            </a:pPr>
            <a:endParaRPr lang="en-US"/>
          </a:p>
        </p:txBody>
      </p:sp>
      <p:pic>
        <p:nvPicPr>
          <p:cNvPr id="5" name="Picture 4" descr="A black and white text on a white background&#10;&#10;Description automatically generated">
            <a:extLst>
              <a:ext uri="{FF2B5EF4-FFF2-40B4-BE49-F238E27FC236}">
                <a16:creationId xmlns:a16="http://schemas.microsoft.com/office/drawing/2014/main" id="{C50DE548-F29A-24A4-E2C6-28D2C19B2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327" y="1698071"/>
            <a:ext cx="5524501" cy="205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16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F3218C-35A7-BE42-8A9F-320503D04ADB}"/>
              </a:ext>
            </a:extLst>
          </p:cNvPr>
          <p:cNvSpPr txBox="1"/>
          <p:nvPr/>
        </p:nvSpPr>
        <p:spPr>
          <a:xfrm>
            <a:off x="230332" y="117764"/>
            <a:ext cx="857076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Oswald"/>
              </a:rPr>
              <a:t>EDA on Human Preference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E4F1155-9CDB-F328-D946-9BEC24326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98" y="1004887"/>
            <a:ext cx="3650673" cy="2821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FC553F-A4A2-2F22-7A94-21598789B7F6}"/>
              </a:ext>
            </a:extLst>
          </p:cNvPr>
          <p:cNvSpPr txBox="1"/>
          <p:nvPr/>
        </p:nvSpPr>
        <p:spPr>
          <a:xfrm>
            <a:off x="141023" y="864947"/>
            <a:ext cx="4418753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1300">
                <a:solidFill>
                  <a:srgbClr val="E8E8E8"/>
                </a:solidFill>
              </a:rPr>
              <a:t>Battle count of each combination of models</a:t>
            </a:r>
            <a:endParaRPr lang="en-US"/>
          </a:p>
        </p:txBody>
      </p:sp>
      <p:pic>
        <p:nvPicPr>
          <p:cNvPr id="12" name="Picture 11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ACFF8D58-D324-CD24-728F-0D23D33C2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971" y="1001628"/>
            <a:ext cx="3225967" cy="28244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FFD620-5787-888D-2BEB-25EC48B6ACA8}"/>
              </a:ext>
            </a:extLst>
          </p:cNvPr>
          <p:cNvSpPr txBox="1"/>
          <p:nvPr/>
        </p:nvSpPr>
        <p:spPr>
          <a:xfrm>
            <a:off x="4183714" y="940160"/>
            <a:ext cx="4390548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1300">
                <a:solidFill>
                  <a:srgbClr val="E8E8E8"/>
                </a:solidFill>
              </a:rPr>
              <a:t>Fraction of Model A wins for all non-tied A vs. B battles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70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137E-AE2B-253D-6F91-17FA33A8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5252"/>
            <a:ext cx="8520600" cy="572700"/>
          </a:xfrm>
        </p:spPr>
        <p:txBody>
          <a:bodyPr/>
          <a:lstStyle/>
          <a:p>
            <a:r>
              <a:rPr lang="en-US"/>
              <a:t>Evaluation Criteria: MT Bench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C8CA2-C9A7-E7DC-0344-D4A887FE4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814" y="755297"/>
            <a:ext cx="8746192" cy="3423919"/>
          </a:xfrm>
        </p:spPr>
        <p:txBody>
          <a:bodyPr/>
          <a:lstStyle/>
          <a:p>
            <a:pPr marL="114300" indent="0">
              <a:buNone/>
            </a:pPr>
            <a:r>
              <a:rPr lang="en-US" sz="1600"/>
              <a:t>Agreement between two types of judges as the probability of randomly selected individuals (but not identical) of each type agreeing on a randomly selected question</a:t>
            </a:r>
            <a:endParaRPr lang="en-US"/>
          </a:p>
          <a:p>
            <a:pPr marL="114300" indent="0">
              <a:lnSpc>
                <a:spcPct val="114999"/>
              </a:lnSpc>
              <a:buNone/>
            </a:pPr>
            <a:r>
              <a:rPr lang="en-US" sz="1600"/>
              <a:t>For example, if we are comparing GPT-4 and Claude,</a:t>
            </a:r>
          </a:p>
          <a:p>
            <a:pPr marL="400050" indent="-285750">
              <a:lnSpc>
                <a:spcPct val="114999"/>
              </a:lnSpc>
            </a:pPr>
            <a:r>
              <a:rPr lang="en-US" sz="1600"/>
              <a:t> The agreement is the probability of GPT-4 and Claude agreeing on the vote for a randomly selected question. </a:t>
            </a:r>
          </a:p>
          <a:p>
            <a:pPr>
              <a:lnSpc>
                <a:spcPct val="114999"/>
              </a:lnSpc>
            </a:pPr>
            <a:r>
              <a:rPr lang="en-US" sz="1600"/>
              <a:t>If we are comparing GPT-4 and humans, the agreement is the probability of GPT-4 and a randomly selected human agreeing on the vote for a randomly selected question. </a:t>
            </a:r>
          </a:p>
          <a:p>
            <a:pPr>
              <a:lnSpc>
                <a:spcPct val="114999"/>
              </a:lnSpc>
            </a:pPr>
            <a:r>
              <a:rPr lang="en-US" sz="1600"/>
              <a:t>The agreement among humans themselves is the probability of two randomly selected but not identical humans agreeing on the vote for a randomly selected question.</a:t>
            </a:r>
          </a:p>
          <a:p>
            <a:pPr>
              <a:lnSpc>
                <a:spcPct val="114999"/>
              </a:lnSpc>
            </a:pPr>
            <a:r>
              <a:rPr lang="en-US" sz="1600"/>
              <a:t>The agreement between LLM and human-majority (majority of human votes for each question) is then calculated as the probability of LLM agreeing with the majority human votes on a randomly selected question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sz="1600"/>
              <a:t>Average win rate is the average of win rates against all other players</a:t>
            </a:r>
          </a:p>
        </p:txBody>
      </p:sp>
    </p:spTree>
    <p:extLst>
      <p:ext uri="{BB962C8B-B14F-4D97-AF65-F5344CB8AC3E}">
        <p14:creationId xmlns:p14="http://schemas.microsoft.com/office/powerpoint/2010/main" val="2049760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0296-29A4-5516-3C01-A00D6D46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for LLM Agreement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1B18-8DF2-9CF4-272B-133AB23DBD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 sz="1000"/>
          </a:p>
          <a:p>
            <a:pPr marL="139700" indent="0">
              <a:lnSpc>
                <a:spcPct val="114999"/>
              </a:lnSpc>
              <a:buNone/>
            </a:pPr>
            <a:r>
              <a:rPr lang="en-US"/>
              <a:t>The top value in each cell is the agreement, and the bottom value is #votes.</a:t>
            </a:r>
          </a:p>
          <a:p>
            <a:pPr marL="139700" indent="0">
              <a:lnSpc>
                <a:spcPct val="114999"/>
              </a:lnSpc>
              <a:buNone/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0FD7A-FDCF-7349-6959-16FB1FB08EA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 marL="139700" indent="0">
              <a:lnSpc>
                <a:spcPct val="114999"/>
              </a:lnSpc>
              <a:buNone/>
            </a:pPr>
            <a:r>
              <a:rPr lang="en-US"/>
              <a:t>Category wise scoring </a:t>
            </a:r>
          </a:p>
        </p:txBody>
      </p:sp>
      <p:pic>
        <p:nvPicPr>
          <p:cNvPr id="5" name="Picture 4" descr="A table with numbers and a number of text&#10;&#10;Description automatically generated">
            <a:extLst>
              <a:ext uri="{FF2B5EF4-FFF2-40B4-BE49-F238E27FC236}">
                <a16:creationId xmlns:a16="http://schemas.microsoft.com/office/drawing/2014/main" id="{68E6D40A-B24C-8849-1F69-085F12849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4" y="1156420"/>
            <a:ext cx="4143375" cy="2709430"/>
          </a:xfrm>
          <a:prstGeom prst="rect">
            <a:avLst/>
          </a:prstGeom>
        </p:spPr>
      </p:pic>
      <p:pic>
        <p:nvPicPr>
          <p:cNvPr id="6" name="Picture 5" descr="A diagram of a graph&#10;&#10;Description automatically generated">
            <a:extLst>
              <a:ext uri="{FF2B5EF4-FFF2-40B4-BE49-F238E27FC236}">
                <a16:creationId xmlns:a16="http://schemas.microsoft.com/office/drawing/2014/main" id="{3168B478-E155-DE0F-BA67-16DF982F7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606" y="1156422"/>
            <a:ext cx="4152037" cy="270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75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C9E9-1F43-1F78-29EF-2FBE16DE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0D77B-9EBE-EE54-1A7A-723E1338F64B}"/>
              </a:ext>
            </a:extLst>
          </p:cNvPr>
          <p:cNvSpPr txBox="1"/>
          <p:nvPr/>
        </p:nvSpPr>
        <p:spPr>
          <a:xfrm>
            <a:off x="383581" y="1288031"/>
            <a:ext cx="808006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 rtl="0"/>
            <a:r>
              <a:rPr lang="en-US" sz="1200" baseline="0">
                <a:solidFill>
                  <a:srgbClr val="CACACA"/>
                </a:solidFill>
                <a:latin typeface="Average"/>
                <a:ea typeface="Segoe UI"/>
                <a:cs typeface="Segoe UI"/>
              </a:rPr>
              <a:t>The study demonstrates that LLM-as-a-judge is a promising approach for evaluating chatbot performance, achieving over 80% agreement with human preferences. This level of agreement is comparable to that between human evaluators, indicating its potential as a scalable alternative to manual assessment. .However, the research also highlights important limitations and areas for improvement: </a:t>
            </a:r>
            <a:r>
              <a:rPr lang="en-US" sz="1200">
                <a:solidFill>
                  <a:srgbClr val="FFFFFF"/>
                </a:solidFill>
                <a:latin typeface="Average"/>
                <a:ea typeface="Segoe UI"/>
                <a:cs typeface="Segoe UI"/>
              </a:rPr>
              <a:t>​</a:t>
            </a:r>
          </a:p>
          <a:p>
            <a:pPr rtl="0"/>
            <a:r>
              <a:rPr lang="en-US" sz="1200">
                <a:solidFill>
                  <a:srgbClr val="FFFFFF"/>
                </a:solidFill>
                <a:latin typeface="Average"/>
                <a:ea typeface="Segoe UI"/>
                <a:cs typeface="Segoe UI"/>
              </a:rPr>
              <a:t>​</a:t>
            </a:r>
          </a:p>
          <a:p>
            <a:pPr marL="171450" indent="-171450">
              <a:buFont typeface="Courier New"/>
              <a:buChar char="o"/>
            </a:pPr>
            <a:r>
              <a:rPr lang="en-US" sz="1200" baseline="0">
                <a:solidFill>
                  <a:srgbClr val="CACACA"/>
                </a:solidFill>
                <a:latin typeface="Average"/>
                <a:ea typeface="Arial"/>
                <a:cs typeface="Arial"/>
              </a:rPr>
              <a:t>The current single metric for helpfulness could be refined into more granular dimensions such as accuracy, relevance,</a:t>
            </a:r>
            <a:r>
              <a:rPr lang="en-US" sz="1200">
                <a:solidFill>
                  <a:srgbClr val="CACACA"/>
                </a:solidFill>
                <a:latin typeface="Average"/>
              </a:rPr>
              <a:t> </a:t>
            </a:r>
            <a:r>
              <a:rPr lang="en-US" sz="1200" baseline="0">
                <a:solidFill>
                  <a:srgbClr val="CACACA"/>
                </a:solidFill>
                <a:latin typeface="Average"/>
                <a:ea typeface="Arial"/>
                <a:cs typeface="Arial"/>
              </a:rPr>
              <a:t>and creativity to provide more comprehensive insights</a:t>
            </a:r>
            <a:r>
              <a:rPr lang="en-US" sz="1200">
                <a:solidFill>
                  <a:srgbClr val="FFFFFF"/>
                </a:solidFill>
                <a:latin typeface="Average"/>
                <a:ea typeface="Arial"/>
                <a:cs typeface="Arial"/>
              </a:rPr>
              <a:t>​</a:t>
            </a:r>
          </a:p>
          <a:p>
            <a:pPr marL="171450" indent="-171450" rtl="0">
              <a:buFont typeface="Courier New"/>
              <a:buChar char="o"/>
            </a:pPr>
            <a:r>
              <a:rPr lang="en-US" sz="1200" baseline="0">
                <a:solidFill>
                  <a:srgbClr val="CACACA"/>
                </a:solidFill>
                <a:latin typeface="Average"/>
                <a:ea typeface="Arial"/>
                <a:cs typeface="Arial"/>
              </a:rPr>
              <a:t>While preliminary solutions were proposed to address biases in LLM-as-a-judge, more advanced methods are needed to further mitigate these issues</a:t>
            </a:r>
            <a:r>
              <a:rPr lang="en-US" sz="1200">
                <a:solidFill>
                  <a:srgbClr val="FFFFFF"/>
                </a:solidFill>
                <a:latin typeface="Average"/>
                <a:ea typeface="Arial"/>
                <a:cs typeface="Arial"/>
              </a:rPr>
              <a:t>​</a:t>
            </a:r>
          </a:p>
          <a:p>
            <a:pPr marL="171450" indent="-171450" rtl="0">
              <a:buFont typeface="Courier New"/>
              <a:buChar char="o"/>
            </a:pPr>
            <a:r>
              <a:rPr lang="en-US" sz="1200" baseline="0">
                <a:solidFill>
                  <a:srgbClr val="CACACA"/>
                </a:solidFill>
                <a:latin typeface="Average"/>
                <a:ea typeface="Arial"/>
                <a:cs typeface="Arial"/>
              </a:rPr>
              <a:t>The societal impacts of this approach, including potential job displacements and new opportunities, warrant careful consideration as chatbot technology advances</a:t>
            </a:r>
            <a:r>
              <a:rPr lang="en-US" sz="1200">
                <a:solidFill>
                  <a:srgbClr val="FFFFFF"/>
                </a:solidFill>
                <a:latin typeface="Average"/>
                <a:ea typeface="Arial"/>
                <a:cs typeface="Arial"/>
              </a:rPr>
              <a:t>​</a:t>
            </a:r>
          </a:p>
          <a:p>
            <a:pPr rtl="0"/>
            <a:endParaRPr lang="en-US" sz="1200">
              <a:solidFill>
                <a:srgbClr val="CACACA"/>
              </a:solidFill>
              <a:latin typeface="Average"/>
              <a:ea typeface="Segoe UI"/>
              <a:cs typeface="Segoe UI"/>
            </a:endParaRPr>
          </a:p>
          <a:p>
            <a:pPr rtl="0"/>
            <a:r>
              <a:rPr lang="en-US" sz="1200" baseline="0">
                <a:solidFill>
                  <a:srgbClr val="CACACA"/>
                </a:solidFill>
                <a:latin typeface="Average"/>
                <a:ea typeface="Segoe UI"/>
                <a:cs typeface="Segoe UI"/>
              </a:rPr>
              <a:t>Looking ahead, promising future directions include scaling up benchmarking efforts across a broader range of categories, developing open-source LLM judges aligned with human preferences, and enhancing open models' mathematical and reasoning capabilities</a:t>
            </a:r>
            <a:r>
              <a:rPr lang="en-US" sz="1200">
                <a:solidFill>
                  <a:srgbClr val="FFFFFF"/>
                </a:solidFill>
                <a:latin typeface="Average"/>
                <a:ea typeface="Segoe UI"/>
                <a:cs typeface="Segoe U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64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7206-C848-11E0-2FB1-D011B2FE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E5313-EDA1-CF0B-75A8-D5BB5CCED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Zheng, L., Chiang, W., Sheng, Y., Zhuang, S., Wu, Z., Zhuang, Y., Lin, Z., Li, Z., Li, D., Xing, E. P., Zhang, H., Gonzalez, J. E., &amp; Stoica, I. (2023). Judging LLM-as-a-Judge with MT-Bench and Chatbot Arena. </a:t>
            </a:r>
            <a:r>
              <a:rPr lang="en-US" err="1"/>
              <a:t>ArXiv</a:t>
            </a:r>
            <a:r>
              <a:rPr lang="en-US"/>
              <a:t>. </a:t>
            </a:r>
            <a:r>
              <a:rPr lang="en-US">
                <a:hlinkClick r:id="rId2"/>
              </a:rPr>
              <a:t>https://arxiv.org/abs/2306.05685</a:t>
            </a:r>
            <a:endParaRPr lang="en-US"/>
          </a:p>
          <a:p>
            <a:pPr>
              <a:lnSpc>
                <a:spcPct val="114999"/>
              </a:lnSpc>
            </a:pPr>
            <a:r>
              <a:rPr lang="en-US"/>
              <a:t>Using LLM-as-a-judge 🧑‍⚖️ for an automated and versatile evaluation - Hugging Face Open-Source AI Cookbook. (n.d.). </a:t>
            </a:r>
            <a:r>
              <a:rPr lang="en-US">
                <a:hlinkClick r:id="rId3"/>
              </a:rPr>
              <a:t>https://huggingface.co/learn/cookbook/en/llm_judge</a:t>
            </a:r>
            <a:endParaRPr lang="en-US"/>
          </a:p>
          <a:p>
            <a:pPr>
              <a:lnSpc>
                <a:spcPct val="114999"/>
              </a:lnSpc>
            </a:pPr>
            <a:r>
              <a:rPr lang="en-US"/>
              <a:t>Shankar, S., D., J., Hartmann, B., Parameswaran, A. G., &amp; Arawjo, I. (2024). Who Validates the Validators? Aligning LLM-Assisted Evaluation of LLM Outputs with Human Preferences. ArXiv. </a:t>
            </a:r>
            <a:r>
              <a:rPr lang="en-US">
                <a:hlinkClick r:id="rId4"/>
              </a:rPr>
              <a:t>https://arxiv.org/abs/2404.12272</a:t>
            </a:r>
            <a:endParaRPr lang="en-US"/>
          </a:p>
          <a:p>
            <a:pPr>
              <a:lnSpc>
                <a:spcPct val="114999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5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and Limitations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700"/>
              <a:buFont typeface="Arial"/>
              <a:buChar char="•"/>
            </a:pPr>
            <a:endParaRPr lang="en" sz="800">
              <a:solidFill>
                <a:srgbClr val="000000"/>
              </a:solidFill>
              <a:latin typeface="Helvetica"/>
              <a:cs typeface="Helvetica"/>
            </a:endParaRPr>
          </a:p>
          <a:p>
            <a:pPr>
              <a:lnSpc>
                <a:spcPct val="114999"/>
              </a:lnSpc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600">
                <a:solidFill>
                  <a:schemeClr val="tx1"/>
                </a:solidFill>
                <a:latin typeface="Oswald"/>
                <a:cs typeface="Helvetica"/>
              </a:rPr>
              <a:t>Due to recent advances, evaluating a Language Model's broader capabilities has more challenging.</a:t>
            </a:r>
            <a:endParaRPr lang="en" sz="1600">
              <a:solidFill>
                <a:schemeClr val="tx1"/>
              </a:solidFill>
              <a:latin typeface="Oswald"/>
            </a:endParaRPr>
          </a:p>
          <a:p>
            <a:pPr marL="4064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Traditional benchmarks fail to effectively capture differences between:</a:t>
            </a:r>
            <a:endParaRPr lang="en-US" sz="1700">
              <a:solidFill>
                <a:schemeClr val="dk1"/>
              </a:solidFill>
              <a:latin typeface="Oswald"/>
              <a:ea typeface="Oswald"/>
              <a:cs typeface="Oswald"/>
            </a:endParaRPr>
          </a:p>
          <a:p>
            <a:pPr marL="86360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Char char="o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Base language models.</a:t>
            </a:r>
            <a:endParaRPr lang="en-US" sz="1700">
              <a:solidFill>
                <a:schemeClr val="dk1"/>
              </a:solidFill>
              <a:latin typeface="Oswald"/>
              <a:ea typeface="Oswald"/>
              <a:cs typeface="Oswald"/>
            </a:endParaRPr>
          </a:p>
          <a:p>
            <a:pPr marL="86360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Char char="o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Models aligned through human feedback.</a:t>
            </a:r>
            <a:endParaRPr lang="en-US" sz="1700">
              <a:solidFill>
                <a:schemeClr val="dk1"/>
              </a:solidFill>
              <a:latin typeface="Oswald"/>
              <a:ea typeface="Oswald"/>
              <a:cs typeface="Oswald"/>
            </a:endParaRPr>
          </a:p>
          <a:p>
            <a:pPr marL="4064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Current metrics focus on specific tasks but miss crucial aspects such as:</a:t>
            </a:r>
            <a:endParaRPr lang="en-US" sz="1700">
              <a:solidFill>
                <a:schemeClr val="dk1"/>
              </a:solidFill>
              <a:latin typeface="Oswald"/>
              <a:ea typeface="Oswald"/>
              <a:cs typeface="Oswald"/>
            </a:endParaRPr>
          </a:p>
          <a:p>
            <a:pPr marL="86360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Char char="o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Instruction-following abilities.</a:t>
            </a:r>
            <a:endParaRPr lang="en-US" sz="1700">
              <a:solidFill>
                <a:schemeClr val="dk1"/>
              </a:solidFill>
              <a:latin typeface="Oswald"/>
              <a:ea typeface="Oswald"/>
              <a:cs typeface="Oswald"/>
            </a:endParaRPr>
          </a:p>
          <a:p>
            <a:pPr marL="86360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Char char="o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Conversational capabilities.</a:t>
            </a:r>
            <a:endParaRPr lang="en-US" sz="1700">
              <a:solidFill>
                <a:schemeClr val="dk1"/>
              </a:solidFill>
              <a:latin typeface="Oswald"/>
              <a:ea typeface="Oswald"/>
              <a:cs typeface="Oswald"/>
            </a:endParaRPr>
          </a:p>
          <a:p>
            <a:pPr marL="86360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Char char="o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Ability to handle open-ended questions versus closed-ended questions.</a:t>
            </a:r>
            <a:endParaRPr lang="en-US" sz="1700">
              <a:solidFill>
                <a:schemeClr val="dk1"/>
              </a:solidFill>
              <a:latin typeface="Oswald"/>
              <a:ea typeface="Oswald"/>
              <a:cs typeface="Oswald"/>
            </a:endParaRPr>
          </a:p>
          <a:p>
            <a:pPr marL="171450" lvl="0" indent="-171450" algn="l" rtl="0"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endParaRPr lang="en-US" sz="110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vs Closed-Ended Questions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11700" y="1124200"/>
            <a:ext cx="7766700" cy="3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Close-Ended Questions</a:t>
            </a:r>
            <a:r>
              <a:rPr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"/>
              <a:buChar char="○"/>
            </a:pPr>
            <a:r>
              <a:rPr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Have specific, often factual answers, such as multiple-choice questions.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"/>
              <a:buChar char="○"/>
            </a:pPr>
            <a:r>
              <a:rPr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Examples: "What is the capital of France?" or "What is 5 + 7?"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"/>
              <a:buChar char="○"/>
            </a:pPr>
            <a:r>
              <a:rPr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Traditional benchmarks are well-suited for evaluating performance on close-ended questions, focusing on accuracy and correctness.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Open-Ended Questions</a:t>
            </a:r>
            <a:r>
              <a:rPr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"/>
              <a:buChar char="○"/>
            </a:pPr>
            <a:r>
              <a:rPr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Require detailed, nuanced responses that may involve reasoning, creativity, or subjective judgment.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"/>
              <a:buChar char="○"/>
            </a:pPr>
            <a:r>
              <a:rPr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Examples: "How would you solve climate change?" or "What are the benefits of renewable energy?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"/>
              <a:buChar char="○"/>
            </a:pPr>
            <a:r>
              <a:rPr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Traditional benchmarks often struggle to assess models' responses to open-ended questions, as they involve subjective quality and context-based understanding.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38964" y="2787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Framework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145445" y="847863"/>
            <a:ext cx="6685500" cy="437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indent="-228600" algn="just">
              <a:lnSpc>
                <a:spcPct val="150000"/>
              </a:lnSpc>
              <a:buSzPts val="1000"/>
              <a:buFont typeface="Arial"/>
              <a:buChar char="•"/>
            </a:pPr>
            <a:endParaRPr lang="en-US" sz="800">
              <a:solidFill>
                <a:schemeClr val="dk1"/>
              </a:solidFill>
              <a:latin typeface="Oswald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SzPts val="1000"/>
              <a:buFont typeface="Arial"/>
              <a:buChar char="•"/>
            </a:pPr>
            <a:r>
              <a:rPr lang="en-US" sz="1200" b="1">
                <a:solidFill>
                  <a:schemeClr val="tx1"/>
                </a:solidFill>
                <a:latin typeface="Oswald"/>
              </a:rPr>
              <a:t>Hybrid Evaluation Approach</a:t>
            </a:r>
            <a:r>
              <a:rPr lang="en-US" sz="1200">
                <a:solidFill>
                  <a:schemeClr val="tx1"/>
                </a:solidFill>
                <a:latin typeface="Oswald"/>
              </a:rPr>
              <a:t>:</a:t>
            </a:r>
          </a:p>
          <a:p>
            <a:pPr marL="628650" lvl="2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/>
              <a:buChar char="§"/>
            </a:pPr>
            <a:r>
              <a:rPr lang="en-US" sz="1200">
                <a:solidFill>
                  <a:schemeClr val="tx1"/>
                </a:solidFill>
                <a:latin typeface="Oswald"/>
              </a:rPr>
              <a:t>Combines traditional benchmarks with preference-based benchmarks using LLM-as-judge.</a:t>
            </a:r>
          </a:p>
          <a:p>
            <a:pPr marL="628650" lvl="2" indent="-171450" algn="just">
              <a:lnSpc>
                <a:spcPct val="150000"/>
              </a:lnSpc>
              <a:buSzPts val="1000"/>
              <a:buFont typeface="Wingdings"/>
              <a:buChar char="§"/>
            </a:pPr>
            <a:r>
              <a:rPr lang="en-US" sz="1200">
                <a:solidFill>
                  <a:schemeClr val="tx1"/>
                </a:solidFill>
                <a:latin typeface="Oswald"/>
              </a:rPr>
              <a:t>Swiftly and automatically assesses both core capabilities and human alignment.</a:t>
            </a:r>
          </a:p>
          <a:p>
            <a:pPr marL="285750" indent="-285750" algn="just">
              <a:lnSpc>
                <a:spcPct val="150000"/>
              </a:lnSpc>
              <a:buSzPts val="1000"/>
              <a:buFont typeface="Arial"/>
              <a:buChar char="•"/>
            </a:pPr>
            <a:r>
              <a:rPr lang="en-US" sz="1200" b="1">
                <a:solidFill>
                  <a:schemeClr val="tx1"/>
                </a:solidFill>
                <a:latin typeface="Oswald"/>
              </a:rPr>
              <a:t>Benchmarks Introduced</a:t>
            </a:r>
            <a:r>
              <a:rPr lang="en-US" sz="1200">
                <a:solidFill>
                  <a:schemeClr val="tx1"/>
                </a:solidFill>
                <a:latin typeface="Oswald"/>
              </a:rPr>
              <a:t>:</a:t>
            </a:r>
          </a:p>
          <a:p>
            <a:pPr marL="628650" lvl="2" indent="-171450" algn="just">
              <a:lnSpc>
                <a:spcPct val="150000"/>
              </a:lnSpc>
              <a:buSzPts val="1000"/>
              <a:buFont typeface="Wingdings"/>
              <a:buChar char="§"/>
            </a:pPr>
            <a:r>
              <a:rPr lang="en-US" sz="1200" b="1">
                <a:solidFill>
                  <a:schemeClr val="tx1"/>
                </a:solidFill>
                <a:latin typeface="Oswald"/>
              </a:rPr>
              <a:t>MT-bench</a:t>
            </a:r>
            <a:r>
              <a:rPr lang="en-US" sz="1200">
                <a:solidFill>
                  <a:schemeClr val="tx1"/>
                </a:solidFill>
                <a:latin typeface="Oswald"/>
              </a:rPr>
              <a:t>: Evaluates multi-turn conversation and instruction-following abilities with open-ended questions, focusing on critical elements like reasoning and math.</a:t>
            </a:r>
          </a:p>
          <a:p>
            <a:pPr marL="628650" lvl="2" indent="-171450" algn="just">
              <a:lnSpc>
                <a:spcPct val="150000"/>
              </a:lnSpc>
              <a:buSzPts val="1000"/>
              <a:buFont typeface="Wingdings"/>
              <a:buChar char="§"/>
            </a:pPr>
            <a:r>
              <a:rPr lang="en-US" sz="1200" b="1">
                <a:solidFill>
                  <a:schemeClr val="tx1"/>
                </a:solidFill>
                <a:latin typeface="Oswald"/>
              </a:rPr>
              <a:t>Chatbot Arena</a:t>
            </a:r>
            <a:r>
              <a:rPr lang="en-US" sz="1200">
                <a:solidFill>
                  <a:schemeClr val="tx1"/>
                </a:solidFill>
                <a:latin typeface="Oswald"/>
              </a:rPr>
              <a:t>: Crowdsourced platform for comparing chatbots through real-world interactions, with users rating responses based on their preferences.</a:t>
            </a:r>
          </a:p>
          <a:p>
            <a:pPr marL="285750" indent="-285750" algn="just">
              <a:lnSpc>
                <a:spcPct val="150000"/>
              </a:lnSpc>
              <a:buSzPts val="1000"/>
              <a:buFont typeface="Arial"/>
              <a:buChar char="•"/>
            </a:pPr>
            <a:r>
              <a:rPr lang="en-US" sz="1200" b="1">
                <a:solidFill>
                  <a:schemeClr val="tx1"/>
                </a:solidFill>
                <a:latin typeface="Oswald"/>
              </a:rPr>
              <a:t>LLM-as-a-Judge</a:t>
            </a:r>
            <a:r>
              <a:rPr lang="en-US" sz="1200">
                <a:solidFill>
                  <a:schemeClr val="tx1"/>
                </a:solidFill>
                <a:latin typeface="Oswald"/>
              </a:rPr>
              <a:t>:</a:t>
            </a:r>
          </a:p>
          <a:p>
            <a:pPr marL="628650" lvl="2" indent="-171450" algn="just">
              <a:lnSpc>
                <a:spcPct val="150000"/>
              </a:lnSpc>
              <a:buSzPts val="1000"/>
              <a:buFont typeface="Wingdings"/>
              <a:buChar char="§"/>
            </a:pPr>
            <a:r>
              <a:rPr lang="en-US" sz="1200">
                <a:solidFill>
                  <a:schemeClr val="tx1"/>
                </a:solidFill>
                <a:latin typeface="Oswald"/>
              </a:rPr>
              <a:t>State-of-the-art LLMs (e.g., GPT-4) are used as an alternative to human evaluators for automated assessment.</a:t>
            </a:r>
          </a:p>
          <a:p>
            <a:pPr marL="628650" lvl="2" indent="-171450" algn="just">
              <a:lnSpc>
                <a:spcPct val="150000"/>
              </a:lnSpc>
              <a:buSzPts val="1000"/>
              <a:buFont typeface="Wingdings"/>
              <a:buChar char="§"/>
            </a:pPr>
            <a:r>
              <a:rPr lang="en-US" sz="1200">
                <a:solidFill>
                  <a:schemeClr val="tx1"/>
                </a:solidFill>
                <a:latin typeface="Oswald"/>
              </a:rPr>
              <a:t>The approach leverages strong human alignment from RLHF(Reinforcement Learning Feedback Training ) </a:t>
            </a:r>
          </a:p>
          <a:p>
            <a:pPr marL="336550" indent="-171450" algn="just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endParaRPr lang="en-US" sz="1100">
              <a:solidFill>
                <a:schemeClr val="tx1"/>
              </a:solidFill>
              <a:latin typeface="Oswa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endParaRPr lang="en-US" sz="1000">
              <a:latin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B52C-335B-0CDA-A42B-0549EEE6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Introduced Benchmarks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39A61-70A4-7794-4B8C-BE6A5DA4F4DD}"/>
              </a:ext>
            </a:extLst>
          </p:cNvPr>
          <p:cNvSpPr txBox="1"/>
          <p:nvPr/>
        </p:nvSpPr>
        <p:spPr>
          <a:xfrm>
            <a:off x="311728" y="1106632"/>
            <a:ext cx="8780317" cy="31928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FFFFFF"/>
                </a:solidFill>
                <a:latin typeface="Oswald"/>
              </a:rPr>
              <a:t>MT-Bench</a:t>
            </a:r>
            <a:endParaRPr lang="en-US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sz="1200" b="1">
                <a:solidFill>
                  <a:srgbClr val="FFFFFF"/>
                </a:solidFill>
                <a:latin typeface="Oswald"/>
              </a:rPr>
              <a:t>Purpose</a:t>
            </a:r>
            <a:r>
              <a:rPr lang="en-US" sz="1200">
                <a:solidFill>
                  <a:srgbClr val="FFFFFF"/>
                </a:solidFill>
                <a:latin typeface="Oswald"/>
              </a:rPr>
              <a:t>: Evaluates multi-turn conversational and instruction-following abilities of chatbots.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sz="1200" b="1">
                <a:solidFill>
                  <a:srgbClr val="FFFFFF"/>
                </a:solidFill>
                <a:latin typeface="Oswald"/>
              </a:rPr>
              <a:t>Structure</a:t>
            </a:r>
            <a:r>
              <a:rPr lang="en-US" sz="1200">
                <a:solidFill>
                  <a:srgbClr val="FFFFFF"/>
                </a:solidFill>
                <a:latin typeface="Oswald"/>
              </a:rPr>
              <a:t>: Consists of 80 high-quality, open-ended questions across diverse categories, including reasoning, math, writing, and more.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sz="1200" b="1">
                <a:solidFill>
                  <a:srgbClr val="FFFFFF"/>
                </a:solidFill>
                <a:latin typeface="Oswald"/>
              </a:rPr>
              <a:t>Focus</a:t>
            </a:r>
            <a:r>
              <a:rPr lang="en-US" sz="1200">
                <a:solidFill>
                  <a:srgbClr val="FFFFFF"/>
                </a:solidFill>
                <a:latin typeface="Oswald"/>
              </a:rPr>
              <a:t>: Assesses critical human-aligned capabilities like reasoning, conversation, and instruction-following that differentiate models based on their performance.</a:t>
            </a:r>
          </a:p>
          <a:p>
            <a:pPr>
              <a:lnSpc>
                <a:spcPct val="150000"/>
              </a:lnSpc>
            </a:pPr>
            <a:r>
              <a:rPr lang="en-US" b="1">
                <a:solidFill>
                  <a:srgbClr val="FFFFFF"/>
                </a:solidFill>
                <a:latin typeface="Oswald"/>
              </a:rPr>
              <a:t>Chatbot Arena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sz="1200" b="1">
                <a:solidFill>
                  <a:srgbClr val="FFFFFF"/>
                </a:solidFill>
                <a:latin typeface="Oswald"/>
              </a:rPr>
              <a:t>Purpose</a:t>
            </a:r>
            <a:r>
              <a:rPr lang="en-US" sz="1200">
                <a:solidFill>
                  <a:srgbClr val="FFFFFF"/>
                </a:solidFill>
                <a:latin typeface="Oswald"/>
              </a:rPr>
              <a:t>: A crowdsourced benchmark platform for chatbot evaluation.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sz="1200" b="1">
                <a:solidFill>
                  <a:srgbClr val="FFFFFF"/>
                </a:solidFill>
                <a:latin typeface="Oswald"/>
              </a:rPr>
              <a:t>Structure</a:t>
            </a:r>
            <a:r>
              <a:rPr lang="en-US" sz="1200">
                <a:solidFill>
                  <a:srgbClr val="FFFFFF"/>
                </a:solidFill>
                <a:latin typeface="Oswald"/>
              </a:rPr>
              <a:t>: Involves anonymous battles between chatbots, where users interact with two models simultaneously and rate responses based on personal preferences.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sz="1200" b="1">
                <a:solidFill>
                  <a:srgbClr val="FFFFFF"/>
                </a:solidFill>
                <a:latin typeface="Oswald"/>
              </a:rPr>
              <a:t>Benefit</a:t>
            </a:r>
            <a:r>
              <a:rPr lang="en-US" sz="1200">
                <a:solidFill>
                  <a:srgbClr val="FFFFFF"/>
                </a:solidFill>
                <a:latin typeface="Oswald"/>
              </a:rPr>
              <a:t>: Enables assessment of models across diverse, real-world scenarios without predefined questions, providing insights into user preferences in the wild.</a:t>
            </a:r>
          </a:p>
        </p:txBody>
      </p:sp>
    </p:spTree>
    <p:extLst>
      <p:ext uri="{BB962C8B-B14F-4D97-AF65-F5344CB8AC3E}">
        <p14:creationId xmlns:p14="http://schemas.microsoft.com/office/powerpoint/2010/main" val="356985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644293" y="1709929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3.LLM AS A JUDGE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D0DFD-7341-4DDE-2164-74F6E8AA9A3F}"/>
              </a:ext>
            </a:extLst>
          </p:cNvPr>
          <p:cNvSpPr txBox="1"/>
          <p:nvPr/>
        </p:nvSpPr>
        <p:spPr>
          <a:xfrm>
            <a:off x="790396" y="2817603"/>
            <a:ext cx="7563209" cy="10926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300">
                <a:solidFill>
                  <a:schemeClr val="accent3"/>
                </a:solidFill>
                <a:latin typeface="Average"/>
              </a:rPr>
              <a:t>LLM-as-a-</a:t>
            </a:r>
            <a:r>
              <a:rPr lang="en-US" sz="1300">
                <a:solidFill>
                  <a:schemeClr val="accent3"/>
                </a:solidFill>
                <a:latin typeface="Average"/>
                <a:sym typeface="Average"/>
              </a:rPr>
              <a:t>judge</a:t>
            </a:r>
            <a:r>
              <a:rPr lang="en-US" sz="1300">
                <a:solidFill>
                  <a:schemeClr val="accent3"/>
                </a:solidFill>
                <a:latin typeface="Average"/>
              </a:rPr>
              <a:t> is an approach that uses large language models to evaluate the responses of chat assistants, aiming to replace human annotators in assessing open-ended questions. This method addresses the challenges of costly human evaluations and the limitations of traditional metrics for open-ended tasks. While promising, the effectiveness and limitations of using LLMs as judges need to be carefully considered.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LLM as a Judge</a:t>
            </a:r>
            <a:endParaRPr/>
          </a:p>
        </p:txBody>
      </p:sp>
      <p:grpSp>
        <p:nvGrpSpPr>
          <p:cNvPr id="120" name="Google Shape;120;p21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21" name="Google Shape;121;p2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21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</a:rPr>
              <a:t>Pairwise comparison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In this method, the LLM judge is given a question alongside two answers, and it is tasked with selecting the better answer or declaring a tie. This comparison-based approach enables a relative assessment of quality, allowing the LLM to weigh one answer directly against another.</a:t>
            </a:r>
            <a:endParaRPr sz="1600"/>
          </a:p>
        </p:txBody>
      </p:sp>
      <p:grpSp>
        <p:nvGrpSpPr>
          <p:cNvPr id="125" name="Google Shape;125;p21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26" name="Google Shape;126;p21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21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</a:rPr>
              <a:t>Single answer grading</a:t>
            </a:r>
            <a:endParaRPr sz="1500" b="1"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 this approach, the LLM judge evaluates a single answer on its own merit and assigns a score. This method is useful for cases where there is no direct comparison and an absolute assessment is required.</a:t>
            </a:r>
            <a:endParaRPr sz="13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grpSp>
        <p:nvGrpSpPr>
          <p:cNvPr id="130" name="Google Shape;130;p21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31" name="Google Shape;131;p21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1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21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</a:rPr>
              <a:t>Reference-guided grading</a:t>
            </a:r>
            <a:endParaRPr sz="1500" b="1">
              <a:solidFill>
                <a:schemeClr val="lt1"/>
              </a:solidFill>
            </a:endParaRPr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In this approach, the LLM judge is provided with a reference solution and uses it to guide the grading of a single answer. This method is particularly useful for fields like mathematics, where answers are often assessed based on accuracy and adherence to a standard solution.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274674"/>
            <a:ext cx="43497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Position Bias</a:t>
            </a:r>
            <a:endParaRPr lang="en-US"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311700" y="987620"/>
            <a:ext cx="422974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None/>
            </a:pPr>
            <a:r>
              <a:rPr lang="en-US" sz="1300" b="1"/>
              <a:t>Definition of Position Bias</a:t>
            </a:r>
            <a:r>
              <a:rPr lang="en-US" sz="1300"/>
              <a:t>:</a:t>
            </a:r>
          </a:p>
          <a:p>
            <a:pPr marL="285750" indent="-285750">
              <a:lnSpc>
                <a:spcPct val="114999"/>
              </a:lnSpc>
            </a:pPr>
            <a:r>
              <a:rPr lang="en-US" sz="1300"/>
              <a:t>Position bias is when a language model shows a tendency to favor answers based on their position (e.g., the first or second response in a comparison).</a:t>
            </a:r>
          </a:p>
          <a:p>
            <a:pPr marL="285750" indent="-285750">
              <a:lnSpc>
                <a:spcPct val="114999"/>
              </a:lnSpc>
            </a:pPr>
            <a:r>
              <a:rPr lang="en-US" sz="1300"/>
              <a:t>This bias isn’t unique to AI; humans also show similar tendencies in decision-making.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sz="1300" b="1"/>
              <a:t>The tests conducted on models s</a:t>
            </a:r>
            <a:r>
              <a:rPr lang="en-US" sz="1300"/>
              <a:t>how consistency and bias in language models like GPT-3.5, GPT-4, and Claude</a:t>
            </a:r>
            <a:endParaRPr lang="en-US"/>
          </a:p>
          <a:p>
            <a:pPr marL="0" indent="0">
              <a:lnSpc>
                <a:spcPct val="114999"/>
              </a:lnSpc>
              <a:buNone/>
            </a:pPr>
            <a:r>
              <a:rPr lang="en-US" sz="1300"/>
              <a:t>GPT-4 has the highest consistency (around 65%) but still shows some position bias.</a:t>
            </a:r>
            <a:endParaRPr lang="en-US"/>
          </a:p>
          <a:p>
            <a:pPr marL="0" indent="0">
              <a:lnSpc>
                <a:spcPct val="114999"/>
              </a:lnSpc>
              <a:buNone/>
            </a:pPr>
            <a:r>
              <a:rPr lang="en-US" sz="1300" b="1"/>
              <a:t>Causes of Position Bias</a:t>
            </a:r>
            <a:r>
              <a:rPr lang="en-US" sz="1300"/>
              <a:t>: Possible reasons include the left-to-right reading pattern of causal transformers and patterns in training data.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sz="1300" b="1"/>
              <a:t>Takeaway</a:t>
            </a:r>
            <a:r>
              <a:rPr lang="en-US" sz="1300"/>
              <a:t>: Position bias can affect fairness and accuracy in model evaluations, and understanding it is essential for reliable AI decision-making.</a:t>
            </a:r>
          </a:p>
          <a:p>
            <a:pPr marL="0" indent="0">
              <a:lnSpc>
                <a:spcPct val="114999"/>
              </a:lnSpc>
              <a:buNone/>
            </a:pPr>
            <a:endParaRPr lang="en-US" sz="1200"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883" y="429463"/>
            <a:ext cx="4224792" cy="428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28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Slate</vt:lpstr>
      <vt:lpstr>LLM AS A JUDGE</vt:lpstr>
      <vt:lpstr>Some Traditional Benchmarks</vt:lpstr>
      <vt:lpstr>The Problem and Limitations</vt:lpstr>
      <vt:lpstr>Open vs Closed-Ended Questions</vt:lpstr>
      <vt:lpstr>Proposed Framework</vt:lpstr>
      <vt:lpstr>Introduced Benchmarks</vt:lpstr>
      <vt:lpstr>3.LLM AS A JUDGE</vt:lpstr>
      <vt:lpstr>Types of LLM as a Judge</vt:lpstr>
      <vt:lpstr>Position Bias</vt:lpstr>
      <vt:lpstr>Verbosity Bias</vt:lpstr>
      <vt:lpstr>Self-enhancement Bias</vt:lpstr>
      <vt:lpstr>Limited capability in grading math and reasoning questions</vt:lpstr>
      <vt:lpstr>Limited capability in grading math and reasoning questions</vt:lpstr>
      <vt:lpstr>Addressing Limitations with Solutions</vt:lpstr>
      <vt:lpstr>Addressing Limitations – Swapping Positions </vt:lpstr>
      <vt:lpstr>Addressing Limitations – Few Shot Judge  </vt:lpstr>
      <vt:lpstr>Addressing Limitations – CoT and Reference Guided Judge   </vt:lpstr>
      <vt:lpstr>Addressing Limitations – Fine-Tuning Judge Model   </vt:lpstr>
      <vt:lpstr>Problem with Address Solution</vt:lpstr>
      <vt:lpstr>Common LLM as a Judge Pipeline</vt:lpstr>
      <vt:lpstr>Introducing EvalGen Evaluation Workflow</vt:lpstr>
      <vt:lpstr>Applications of EvalGen in Improving Entity Extraction</vt:lpstr>
      <vt:lpstr>Evaluation &amp; Results: MT-bench  </vt:lpstr>
      <vt:lpstr>PowerPoint Presentation</vt:lpstr>
      <vt:lpstr>Evaluation Criteria: MT Bench</vt:lpstr>
      <vt:lpstr>Results for LLM Agreement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6</cp:revision>
  <dcterms:modified xsi:type="dcterms:W3CDTF">2024-10-26T13:56:52Z</dcterms:modified>
</cp:coreProperties>
</file>