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post.com/software/mapping-vis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ho.int/blindness/GLOBALDATAFINALforweb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3diosound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abuddha Kuma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268731">
              <a:defRPr sz="1702"/>
            </a:pPr>
            <a:r>
              <a:t>Prabuddha Kumar</a:t>
            </a:r>
          </a:p>
          <a:p>
            <a:pPr algn="r" defTabSz="268731">
              <a:defRPr sz="1702"/>
            </a:pPr>
            <a:r>
              <a:t>Mitesh Kumar Singh</a:t>
            </a:r>
          </a:p>
          <a:p>
            <a:pPr algn="r" defTabSz="268731">
              <a:defRPr sz="1702"/>
            </a:pPr>
            <a:r>
              <a:t>Udbhav</a:t>
            </a:r>
          </a:p>
          <a:p>
            <a:pPr algn="r" defTabSz="268731">
              <a:defRPr sz="1702"/>
            </a:pPr>
            <a:r>
              <a:t>Nikhil Siddhartha</a:t>
            </a:r>
          </a:p>
        </p:txBody>
      </p:sp>
      <p:sp>
        <p:nvSpPr>
          <p:cNvPr id="120" name="MapVis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/>
            <a:r>
              <a:t> MapVis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Pitch</a:t>
            </a:r>
          </a:p>
        </p:txBody>
      </p:sp>
      <p:sp>
        <p:nvSpPr>
          <p:cNvPr id="123" name="We propose an AI powered tool to aid visually challenged people with navigating/obstacle avoidance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We propose an AI powered tool to aid visually challenged people with navigating/obstacle avoidance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Obstacles in a user’s path will be represented by beeps in the user’s headphones that would appear to originate from the relative direction of the obstacle.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We aim to leverage Machine Learning/Computer Vision, as well as Audio Augmented Reality to create a visual mapping of the person’s surroundings.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We have already developed a prototype as part of SBUHacks, Stony Brook University hackathon, where the project won the Best AI/Data Science Hack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https://devpost.com/software/mapping-vision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6" name="Giving eyes to the Blind According to a WHO (World Health Organization) report, as of 2010, there were 246.024 million people with low vision.…"/>
          <p:cNvSpPr txBox="1"/>
          <p:nvPr>
            <p:ph type="body" idx="4294967295"/>
          </p:nvPr>
        </p:nvSpPr>
        <p:spPr>
          <a:xfrm>
            <a:off x="952500" y="22796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Giving eyes to the Blind</a:t>
            </a:r>
            <a:br/>
            <a:r>
              <a:t>According to a WHO (World Health Organization) </a:t>
            </a:r>
            <a:r>
              <a:rPr u="sng">
                <a:hlinkClick r:id="rId2" invalidUrl="" action="" tgtFrame="" tooltip="" history="1" highlightClick="0" endSnd="0"/>
              </a:rPr>
              <a:t>report</a:t>
            </a:r>
            <a:r>
              <a:t>, as of 2010, there were 246.024 million people with low vision.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Motivated by infrared sensing in Bats, MapViz will assist individuals with visual impairments with two primary aims: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Obstacle Avoidance: Avoid oncoming people, objects (tables etc.) in the path of the user. 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Object Identification: Provide navigation capability towards object of interest like chair in a restaurant, or a pillow in a supermarket.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</a:t>
            </a:r>
          </a:p>
        </p:txBody>
      </p:sp>
      <p:sp>
        <p:nvSpPr>
          <p:cNvPr id="129" name="State of the art navigational systems for blind use voice based assistants to warn them of obsta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304"/>
            </a:pPr>
            <a:r>
              <a:t>State of the art navigational systems for blind use voice based assistants to warn them of obstacles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Problem</a:t>
            </a:r>
            <a:br/>
            <a:r>
              <a:t>Users get very less time to respond to surrounding events</a:t>
            </a:r>
            <a:br/>
            <a:r>
              <a:t>Difficult to visualize a scene quickly through words, so a voice based assistant may not be enough to describe a scene in its entirety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Example</a:t>
            </a:r>
            <a:br/>
            <a:r>
              <a:t>Imagine a bike speeding towards a blind person. By the time, the assistant finishes the warning, Bike would have already hit the person.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Our Solution</a:t>
            </a:r>
          </a:p>
          <a:p>
            <a:pPr lvl="1" marL="640080" indent="-320040" defTabSz="420624">
              <a:spcBef>
                <a:spcPts val="3000"/>
              </a:spcBef>
              <a:defRPr sz="2304"/>
            </a:pPr>
            <a:r>
              <a:t>Encode the surroundings in distinct beep patterns </a:t>
            </a:r>
          </a:p>
          <a:p>
            <a:pPr lvl="1" marL="640080" indent="-320040" defTabSz="420624">
              <a:spcBef>
                <a:spcPts val="3000"/>
              </a:spcBef>
              <a:defRPr sz="2304"/>
            </a:pPr>
            <a:r>
              <a:t>Project in audio space through headphones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"/>
          <p:cNvSpPr/>
          <p:nvPr/>
        </p:nvSpPr>
        <p:spPr>
          <a:xfrm>
            <a:off x="-37158" y="5665920"/>
            <a:ext cx="14141005" cy="3126383"/>
          </a:xfrm>
          <a:prstGeom prst="roundRect">
            <a:avLst>
              <a:gd name="adj" fmla="val 2033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Rounded Rectangle"/>
          <p:cNvSpPr/>
          <p:nvPr/>
        </p:nvSpPr>
        <p:spPr>
          <a:xfrm>
            <a:off x="-37158" y="2046047"/>
            <a:ext cx="14141005" cy="3001319"/>
          </a:xfrm>
          <a:prstGeom prst="roundRect">
            <a:avLst>
              <a:gd name="adj" fmla="val 2118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Example Use Case"/>
          <p:cNvSpPr txBox="1"/>
          <p:nvPr>
            <p:ph type="title"/>
          </p:nvPr>
        </p:nvSpPr>
        <p:spPr>
          <a:xfrm>
            <a:off x="15621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Example Use Case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8042669" y="2314744"/>
            <a:ext cx="1957930" cy="2463925"/>
            <a:chOff x="0" y="0"/>
            <a:chExt cx="1957928" cy="2463923"/>
          </a:xfrm>
        </p:grpSpPr>
        <p:grpSp>
          <p:nvGrpSpPr>
            <p:cNvPr id="140" name="Group"/>
            <p:cNvGrpSpPr/>
            <p:nvPr/>
          </p:nvGrpSpPr>
          <p:grpSpPr>
            <a:xfrm>
              <a:off x="0" y="1702854"/>
              <a:ext cx="280432" cy="761070"/>
              <a:chOff x="0" y="0"/>
              <a:chExt cx="280431" cy="761069"/>
            </a:xfrm>
          </p:grpSpPr>
          <p:sp>
            <p:nvSpPr>
              <p:cNvPr id="134" name="Oval"/>
              <p:cNvSpPr/>
              <p:nvPr/>
            </p:nvSpPr>
            <p:spPr>
              <a:xfrm>
                <a:off x="0" y="0"/>
                <a:ext cx="280432" cy="2882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5" name="Line"/>
              <p:cNvSpPr/>
              <p:nvPr/>
            </p:nvSpPr>
            <p:spPr>
              <a:xfrm flipH="1">
                <a:off x="140215" y="279315"/>
                <a:ext cx="1" cy="288284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6" name="Line"/>
              <p:cNvSpPr/>
              <p:nvPr/>
            </p:nvSpPr>
            <p:spPr>
              <a:xfrm>
                <a:off x="138702" y="532735"/>
                <a:ext cx="93456" cy="228335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7" name="Line"/>
              <p:cNvSpPr/>
              <p:nvPr/>
            </p:nvSpPr>
            <p:spPr>
              <a:xfrm flipH="1">
                <a:off x="43435" y="532735"/>
                <a:ext cx="93457" cy="228335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145959" y="364997"/>
                <a:ext cx="88618" cy="88619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9" name="Line"/>
              <p:cNvSpPr/>
              <p:nvPr/>
            </p:nvSpPr>
            <p:spPr>
              <a:xfrm flipH="1" flipV="1">
                <a:off x="45854" y="355321"/>
                <a:ext cx="98295" cy="98295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41" name="qcBAMzGKi.png" descr="qcBAMzGKi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6230" y="0"/>
              <a:ext cx="1021699" cy="670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6" name="Group"/>
          <p:cNvGrpSpPr/>
          <p:nvPr/>
        </p:nvGrpSpPr>
        <p:grpSpPr>
          <a:xfrm>
            <a:off x="2604740" y="2705508"/>
            <a:ext cx="1732375" cy="1682398"/>
            <a:chOff x="0" y="0"/>
            <a:chExt cx="1732374" cy="1682396"/>
          </a:xfrm>
        </p:grpSpPr>
        <p:sp>
          <p:nvSpPr>
            <p:cNvPr id="143" name="Rounded Rectangle"/>
            <p:cNvSpPr/>
            <p:nvPr/>
          </p:nvSpPr>
          <p:spPr>
            <a:xfrm>
              <a:off x="0" y="0"/>
              <a:ext cx="1732375" cy="1682397"/>
            </a:xfrm>
            <a:prstGeom prst="roundRect">
              <a:avLst>
                <a:gd name="adj" fmla="val 2869"/>
              </a:avLst>
            </a:prstGeom>
            <a:solidFill>
              <a:schemeClr val="accent6">
                <a:hueOff val="-532886"/>
                <a:satOff val="8757"/>
                <a:lumOff val="-2524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Oval"/>
            <p:cNvSpPr/>
            <p:nvPr/>
          </p:nvSpPr>
          <p:spPr>
            <a:xfrm>
              <a:off x="163151" y="115520"/>
              <a:ext cx="1406072" cy="1451357"/>
            </a:xfrm>
            <a:prstGeom prst="ellipse">
              <a:avLst/>
            </a:prstGeom>
            <a:solidFill>
              <a:schemeClr val="accent1">
                <a:hueOff val="373667"/>
                <a:lumOff val="-1725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Circle"/>
            <p:cNvSpPr/>
            <p:nvPr/>
          </p:nvSpPr>
          <p:spPr>
            <a:xfrm>
              <a:off x="1128409" y="395931"/>
              <a:ext cx="152513" cy="157425"/>
            </a:xfrm>
            <a:prstGeom prst="ellipse">
              <a:avLst/>
            </a:prstGeom>
            <a:solidFill>
              <a:schemeClr val="accent5">
                <a:hueOff val="106375"/>
                <a:satOff val="9554"/>
                <a:lumOff val="-13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8293100" y="5927299"/>
            <a:ext cx="2125501" cy="2603625"/>
            <a:chOff x="0" y="0"/>
            <a:chExt cx="2125500" cy="2603623"/>
          </a:xfrm>
        </p:grpSpPr>
        <p:grpSp>
          <p:nvGrpSpPr>
            <p:cNvPr id="153" name="Group"/>
            <p:cNvGrpSpPr/>
            <p:nvPr/>
          </p:nvGrpSpPr>
          <p:grpSpPr>
            <a:xfrm>
              <a:off x="1845069" y="1844958"/>
              <a:ext cx="280432" cy="758666"/>
              <a:chOff x="0" y="0"/>
              <a:chExt cx="280431" cy="758665"/>
            </a:xfrm>
          </p:grpSpPr>
          <p:sp>
            <p:nvSpPr>
              <p:cNvPr id="147" name="Oval"/>
              <p:cNvSpPr/>
              <p:nvPr/>
            </p:nvSpPr>
            <p:spPr>
              <a:xfrm>
                <a:off x="0" y="0"/>
                <a:ext cx="280432" cy="2882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8" name="Line"/>
              <p:cNvSpPr/>
              <p:nvPr/>
            </p:nvSpPr>
            <p:spPr>
              <a:xfrm flipH="1">
                <a:off x="140215" y="276911"/>
                <a:ext cx="1" cy="288284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9" name="Line"/>
              <p:cNvSpPr/>
              <p:nvPr/>
            </p:nvSpPr>
            <p:spPr>
              <a:xfrm>
                <a:off x="138702" y="530330"/>
                <a:ext cx="93457" cy="228336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H="1">
                <a:off x="43435" y="530330"/>
                <a:ext cx="93457" cy="228336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45958" y="362592"/>
                <a:ext cx="88619" cy="88619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 flipH="1" flipV="1">
                <a:off x="45854" y="352917"/>
                <a:ext cx="98294" cy="98294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154" name="qcBAMzGKi.png" descr="qcBAMzGKi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21699" cy="670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9" name="Group"/>
          <p:cNvGrpSpPr/>
          <p:nvPr/>
        </p:nvGrpSpPr>
        <p:grpSpPr>
          <a:xfrm>
            <a:off x="2706340" y="6325008"/>
            <a:ext cx="1732375" cy="1682398"/>
            <a:chOff x="0" y="0"/>
            <a:chExt cx="1732374" cy="1682396"/>
          </a:xfrm>
        </p:grpSpPr>
        <p:sp>
          <p:nvSpPr>
            <p:cNvPr id="156" name="Rounded Rectangle"/>
            <p:cNvSpPr/>
            <p:nvPr/>
          </p:nvSpPr>
          <p:spPr>
            <a:xfrm>
              <a:off x="0" y="0"/>
              <a:ext cx="1732375" cy="1682397"/>
            </a:xfrm>
            <a:prstGeom prst="roundRect">
              <a:avLst>
                <a:gd name="adj" fmla="val 2869"/>
              </a:avLst>
            </a:prstGeom>
            <a:solidFill>
              <a:schemeClr val="accent6">
                <a:hueOff val="-532886"/>
                <a:satOff val="8757"/>
                <a:lumOff val="-2524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Oval"/>
            <p:cNvSpPr/>
            <p:nvPr/>
          </p:nvSpPr>
          <p:spPr>
            <a:xfrm>
              <a:off x="163151" y="115520"/>
              <a:ext cx="1406072" cy="1451357"/>
            </a:xfrm>
            <a:prstGeom prst="ellipse">
              <a:avLst/>
            </a:prstGeom>
            <a:solidFill>
              <a:schemeClr val="accent1">
                <a:hueOff val="373667"/>
                <a:lumOff val="-1725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Circle"/>
            <p:cNvSpPr/>
            <p:nvPr/>
          </p:nvSpPr>
          <p:spPr>
            <a:xfrm>
              <a:off x="531509" y="421331"/>
              <a:ext cx="152513" cy="157425"/>
            </a:xfrm>
            <a:prstGeom prst="ellipse">
              <a:avLst/>
            </a:prstGeom>
            <a:solidFill>
              <a:schemeClr val="accent5">
                <a:hueOff val="106375"/>
                <a:satOff val="9554"/>
                <a:lumOff val="-13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0" name="A) Audio projection direction when obstacle is to the right"/>
          <p:cNvSpPr txBox="1"/>
          <p:nvPr/>
        </p:nvSpPr>
        <p:spPr>
          <a:xfrm>
            <a:off x="2532989" y="5090770"/>
            <a:ext cx="84722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A) Audio projection direction when obstacle is to the right</a:t>
            </a:r>
          </a:p>
        </p:txBody>
      </p:sp>
      <p:sp>
        <p:nvSpPr>
          <p:cNvPr id="161" name="B) Audio projection direction when obstacle is to the left"/>
          <p:cNvSpPr txBox="1"/>
          <p:nvPr/>
        </p:nvSpPr>
        <p:spPr>
          <a:xfrm>
            <a:off x="2634640" y="9015070"/>
            <a:ext cx="82689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B) Audio projection direction when obstacle is to the left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S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USP</a:t>
            </a:r>
          </a:p>
        </p:txBody>
      </p:sp>
      <p:sp>
        <p:nvSpPr>
          <p:cNvPr id="164" name="Using Audio Augmented Reality to model multi dimensional information in just few beeps…"/>
          <p:cNvSpPr txBox="1"/>
          <p:nvPr>
            <p:ph type="body" idx="1"/>
          </p:nvPr>
        </p:nvSpPr>
        <p:spPr>
          <a:xfrm>
            <a:off x="850900" y="25019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Using Audio Augmented Reality to model multi dimensional information in just few beeps</a:t>
            </a:r>
          </a:p>
          <a:p>
            <a:pPr lvl="1" marL="844550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Distance</a:t>
            </a:r>
          </a:p>
          <a:p>
            <a:pPr lvl="1" marL="844550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Object Type</a:t>
            </a:r>
          </a:p>
          <a:p>
            <a:pPr lvl="1" marL="844550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Direction</a:t>
            </a:r>
          </a:p>
          <a:p>
            <a:pPr lvl="1" marL="844550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Approaching speed</a:t>
            </a:r>
          </a:p>
          <a:p>
            <a:pPr marL="422275" indent="-422275" defTabSz="554990">
              <a:spcBef>
                <a:spcPts val="3900"/>
              </a:spcBef>
              <a:buClr>
                <a:srgbClr val="FFFFFF"/>
              </a:buClr>
              <a:defRPr sz="3040"/>
            </a:pPr>
            <a:r>
              <a:t>If blind people are well trained on beep patterns, they will get more reaction time to respond to oncoming obstacles.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usiness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Plan</a:t>
            </a:r>
          </a:p>
        </p:txBody>
      </p:sp>
      <p:sp>
        <p:nvSpPr>
          <p:cNvPr id="167" name="Subscription Base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Subscription Based</a:t>
            </a:r>
          </a:p>
          <a:p>
            <a:pPr lvl="1"/>
            <a:r>
              <a:t>Initial one time payment for the hardware setup.</a:t>
            </a:r>
          </a:p>
          <a:p>
            <a:pPr lvl="1"/>
            <a:r>
              <a:t>Quarterly subscription fees for the software upgrades.</a:t>
            </a:r>
          </a:p>
          <a:p>
            <a:pPr lvl="2"/>
            <a:r>
              <a:t>AI Engine Improvement </a:t>
            </a:r>
          </a:p>
          <a:p>
            <a:pPr lvl="2"/>
            <a:r>
              <a:t>Improved Audio Encoding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70" name="Conduct elaborate user study on the best audio mapping technique for visually impaired people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Conduct elaborate user study on the best audio mapping technique for visually impaired people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Build the AI engine for fast detection, localization and  depth sensing of objects of interest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Build Audio AR mapping in Unity to encode surroundings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Build a voice based navigational assistant to respond to on demand user requests</a:t>
            </a:r>
            <a:br/>
            <a:r>
              <a:t>Example Request - Navigate me to the nearest chair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Test MapVis on real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ard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</p:txBody>
      </p:sp>
      <p:sp>
        <p:nvSpPr>
          <p:cNvPr id="173" name="GoPro 360, or a similar camera attached on cap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GoPro 360, or a similar camera attached on cap.</a:t>
            </a:r>
          </a:p>
          <a:p>
            <a:pPr/>
            <a:r>
              <a:t>Binaural Headphones (</a:t>
            </a:r>
            <a:r>
              <a:rPr u="sng">
                <a:hlinkClick r:id="rId2" invalidUrl="" action="" tgtFrame="" tooltip="" history="1" highlightClick="0" endSnd="0"/>
              </a:rPr>
              <a:t>https://3diosound.com/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