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37" userDrawn="1">
          <p15:clr>
            <a:srgbClr val="A4A3A4"/>
          </p15:clr>
        </p15:guide>
        <p15:guide id="2" pos="661" userDrawn="1">
          <p15:clr>
            <a:srgbClr val="A4A3A4"/>
          </p15:clr>
        </p15:guide>
        <p15:guide id="3" pos="20075" userDrawn="1">
          <p15:clr>
            <a:srgbClr val="A4A3A4"/>
          </p15:clr>
        </p15:guide>
        <p15:guide id="4" orient="horz" pos="5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>
        <p:scale>
          <a:sx n="30" d="100"/>
          <a:sy n="30" d="100"/>
        </p:scale>
        <p:origin x="144" y="144"/>
      </p:cViewPr>
      <p:guideLst>
        <p:guide orient="horz" pos="27137"/>
        <p:guide pos="661"/>
        <p:guide pos="20075"/>
        <p:guide orient="horz" pos="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AFEA2-F88B-C249-BC4C-6CD0E32490E4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9175D-2545-0B45-AAAB-2CE3AC59B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18b79c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18b79c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69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1AC3-B2C0-C34B-857E-64F802212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7183123"/>
            <a:ext cx="24688800" cy="1528064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BA009-41D8-CC4C-8257-2D99F158E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66D4-658B-0F41-87B9-44721D87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BA86-3211-2741-8C6F-32614CD5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CE5D-FFB7-3140-A645-E6891E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F5C6-9F66-4F40-AD58-9B5D9982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DB4C3-C2DC-F74A-9D1D-2E3ABE063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B653-B8AE-B849-9107-7F800675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4281-2DDC-B84A-B426-5494F804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2914-19DB-9E4B-9DCE-1EC3E37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5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F1907-6DDA-B343-9D98-7CE2D555D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3557230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71691-C8A8-0249-94EC-B25E80DA1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63140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17CB-D134-BB48-8EE9-267E09AC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F38C-8526-424C-9805-04F89580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CD6B-8B7F-F84F-8E1F-22EA79B9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76CE-B584-4F4C-9AC0-ECDDCA66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0AF7-9E57-424D-9F8C-C26E8095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3BE5-AAF5-CE44-82E6-A9FA9FDF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FCFC-0A61-A148-8269-162F225B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836B-FF03-794C-97CB-844820E8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9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16FA-5814-B241-A095-09B7AE3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95" y="10942326"/>
            <a:ext cx="28392120" cy="18257517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5296E-777D-C94B-9C6B-DFA299A0C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5995" y="29372566"/>
            <a:ext cx="28392120" cy="9601197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3F3-C98E-8044-85D6-BAB514D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A5E4-0842-BB4B-A709-008BD6D9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60B8-BCD5-124F-9B8F-52008371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5EED-19E5-1248-951B-FDBEF7B5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DE2-6F21-FC49-A561-10DA15A2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1A2A9-BB67-4A4F-9494-6B45A9BB6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F3554-9A82-364D-B5E7-43176D1F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4809-31CA-FB44-8071-30A290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82773-BA25-7B45-907B-CD221FD5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B4AA-3D54-9449-B6D4-5E88C12D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8" y="2336803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0D3C2-036C-5D45-8E16-70F24DD6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429" y="10759443"/>
            <a:ext cx="13926025" cy="5273037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122F-204B-2249-BC40-6FE11E47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67429" y="16032480"/>
            <a:ext cx="13926025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7B986-3DC9-3A49-8C70-F20C8CE7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664940" y="10759443"/>
            <a:ext cx="13994608" cy="5273037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FFF46-3427-1D45-BB1F-7EFA034D2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664940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39B6A-DF22-8249-BCDA-84B7A22B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08EAE-D9E4-A549-93DA-A9C06B8C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C8E05-534D-4A4B-9C83-19B5546D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5CF3-9693-564D-ABEF-5A37E344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79F63-0BDD-5C4D-8C95-12F25865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244C7-7494-8842-8763-3B228F41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0CFDA-2185-F24E-8942-6410AABD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8F7D6-D7B5-F949-8FF6-54BAF18C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524F2-2FB9-D948-9BA5-DFBF14DC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F8A5-315F-0C42-825B-E5C3FC91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4966-3983-1B48-BE14-14FE6435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9" y="2926080"/>
            <a:ext cx="10617040" cy="1024128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9A4-B42C-5E42-B7A0-3D30D063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608" y="6319523"/>
            <a:ext cx="16664940" cy="311912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631AD-473F-D746-894C-88E7A0B35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7429" y="13167360"/>
            <a:ext cx="10617040" cy="24394163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0613-B231-EE4B-8438-6B166E42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AF0A4-4F60-164E-8632-A13B8D01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F4A3A-F64E-5147-8C09-953AC802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0177-2347-3549-BAC4-7084486D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29" y="2926080"/>
            <a:ext cx="10617040" cy="1024128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D269A-870C-7342-AD37-954FAE720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994608" y="6319523"/>
            <a:ext cx="16664940" cy="31191200"/>
          </a:xfrm>
        </p:spPr>
        <p:txBody>
          <a:bodyPr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21AAA-B15D-AC48-BA24-8B29563C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67429" y="13167360"/>
            <a:ext cx="10617040" cy="24394163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52408-53F9-F744-ABA2-158E9A88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E0040-8305-1144-B7D4-D395EDD6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2176-A8F7-2C4D-9E75-496A37EE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273EA-BA22-E847-9C72-531BD18A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140" y="2336803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E949-E46B-3443-8ACA-CD8FA7CA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B062-56D9-844A-9A30-C67BBAF33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63140" y="40680643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21D2-A0A7-9043-BDF1-5FFD20A09B2C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FD7F-2BF3-3A4E-986B-6C73AC84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4220" y="40680643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15C9-D2F2-7440-8C36-073949BF7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8620" y="40680643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AA52-6D26-3341-AC13-07F699BE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602746" y="921929"/>
            <a:ext cx="21140552" cy="3711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136" tIns="125136" rIns="125136" bIns="125136" anchor="t" anchorCtr="0">
            <a:noAutofit/>
          </a:bodyPr>
          <a:lstStyle/>
          <a:p>
            <a:r>
              <a:rPr lang="en-US" sz="9600" b="1" dirty="0"/>
              <a:t>EDDIE: A</a:t>
            </a:r>
            <a:r>
              <a:rPr lang="en-IN" sz="9600" b="1" dirty="0"/>
              <a:t> Knowledge-Backed Intelligent Dialog Agent</a:t>
            </a:r>
            <a:endParaRPr sz="11681" b="1" dirty="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397" y="1043018"/>
            <a:ext cx="7900172" cy="378614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602746" y="3772971"/>
            <a:ext cx="22648078" cy="148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136" tIns="125136" rIns="125136" bIns="125136" anchor="t" anchorCtr="0">
            <a:noAutofit/>
          </a:bodyPr>
          <a:lstStyle/>
          <a:p>
            <a:r>
              <a:rPr lang="en" sz="6579" i="1" dirty="0"/>
              <a:t>Mitesh Kumar Singh (112078427)</a:t>
            </a:r>
            <a:endParaRPr sz="6579" i="1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371058" y="6025965"/>
            <a:ext cx="8158511" cy="1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2" tIns="122752" rIns="122752" bIns="122752" anchor="t" anchorCtr="0">
            <a:noAutofit/>
          </a:bodyPr>
          <a:lstStyle/>
          <a:p>
            <a:r>
              <a:rPr lang="en" sz="7385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endParaRPr sz="7385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262146" y="7484344"/>
            <a:ext cx="5679297" cy="700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5136" tIns="125136" rIns="125136" bIns="125136" anchor="t" anchorCtr="0">
            <a:noAutofit/>
          </a:bodyPr>
          <a:lstStyle/>
          <a:p>
            <a:r>
              <a:rPr lang="en" sz="5400" b="1" u="sng" dirty="0">
                <a:latin typeface="Times New Roman"/>
                <a:ea typeface="Times New Roman"/>
                <a:cs typeface="Times New Roman"/>
                <a:sym typeface="Times New Roman"/>
              </a:rPr>
              <a:t>Tasks</a:t>
            </a:r>
          </a:p>
          <a:p>
            <a:endParaRPr lang="en"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4000" b="1" dirty="0">
                <a:latin typeface="Times New Roman"/>
                <a:ea typeface="Times New Roman"/>
                <a:cs typeface="Times New Roman"/>
                <a:sym typeface="Times New Roman"/>
              </a:rPr>
              <a:t> Question Answering</a:t>
            </a:r>
          </a:p>
          <a:p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2 – Dialogue State Tracking</a:t>
            </a:r>
          </a:p>
          <a:p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3 – Dialogue Generation</a:t>
            </a:r>
          </a:p>
          <a:p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– User Modelling</a:t>
            </a:r>
            <a:br>
              <a:rPr lang="en" sz="550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550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5505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6945382" y="23938380"/>
            <a:ext cx="8177796" cy="12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2" tIns="122752" rIns="122752" bIns="122752" anchor="t" anchorCtr="0">
            <a:noAutofit/>
          </a:bodyPr>
          <a:lstStyle/>
          <a:p>
            <a:r>
              <a:rPr lang="en" sz="7385" b="1" dirty="0">
                <a:latin typeface="Times New Roman"/>
                <a:ea typeface="Times New Roman"/>
                <a:cs typeface="Times New Roman"/>
                <a:sym typeface="Times New Roman"/>
              </a:rPr>
              <a:t>So Far &amp; Beyond</a:t>
            </a:r>
            <a:endParaRPr sz="7385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246873" y="7639406"/>
            <a:ext cx="13292121" cy="461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2" tIns="122752" rIns="122752" bIns="122752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knowledge-backed intelligent dialog agent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user’s complex information needs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search engines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end-to-end deep neural network pipeline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Google Shape;67;p13"/>
          <p:cNvCxnSpPr>
            <a:cxnSpLocks/>
          </p:cNvCxnSpPr>
          <p:nvPr/>
        </p:nvCxnSpPr>
        <p:spPr>
          <a:xfrm>
            <a:off x="1012825" y="5760433"/>
            <a:ext cx="30964188" cy="0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>
            <a:cxnSpLocks/>
          </p:cNvCxnSpPr>
          <p:nvPr/>
        </p:nvCxnSpPr>
        <p:spPr>
          <a:xfrm flipV="1">
            <a:off x="1012825" y="23433438"/>
            <a:ext cx="31016929" cy="54997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>
            <a:cxnSpLocks/>
          </p:cNvCxnSpPr>
          <p:nvPr/>
        </p:nvCxnSpPr>
        <p:spPr>
          <a:xfrm>
            <a:off x="16425180" y="5725508"/>
            <a:ext cx="125665" cy="37390992"/>
          </a:xfrm>
          <a:prstGeom prst="straightConnector1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1012825" y="23967075"/>
            <a:ext cx="12519899" cy="1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2" tIns="122752" rIns="122752" bIns="122752" anchor="t" anchorCtr="0">
            <a:noAutofit/>
          </a:bodyPr>
          <a:lstStyle/>
          <a:p>
            <a:r>
              <a:rPr lang="en" sz="7385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QA Pipeline</a:t>
            </a:r>
          </a:p>
          <a:p>
            <a:endParaRPr lang="en-US" sz="1880" dirty="0"/>
          </a:p>
          <a:p>
            <a:endParaRPr lang="en-IN" sz="1880" dirty="0"/>
          </a:p>
          <a:p>
            <a:endParaRPr sz="188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16959292" y="5887484"/>
            <a:ext cx="14333858" cy="1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2" tIns="122752" rIns="122752" bIns="122752" anchor="t" anchorCtr="0">
            <a:noAutofit/>
          </a:bodyPr>
          <a:lstStyle/>
          <a:p>
            <a:r>
              <a:rPr lang="en" sz="7385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880" dirty="0"/>
          </a:p>
        </p:txBody>
      </p:sp>
      <p:pic>
        <p:nvPicPr>
          <p:cNvPr id="9" name="Picture 8" descr="A picture containing wheel&#10;&#10;Description automatically generated">
            <a:extLst>
              <a:ext uri="{FF2B5EF4-FFF2-40B4-BE49-F238E27FC236}">
                <a16:creationId xmlns:a16="http://schemas.microsoft.com/office/drawing/2014/main" id="{37E10A58-2FBD-1549-A516-4241D4093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056" y="13051077"/>
            <a:ext cx="15013539" cy="5357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4068F3-31C3-A84A-AF71-B3B3EB3C180B}"/>
              </a:ext>
            </a:extLst>
          </p:cNvPr>
          <p:cNvSpPr txBox="1"/>
          <p:nvPr/>
        </p:nvSpPr>
        <p:spPr>
          <a:xfrm>
            <a:off x="1694643" y="18808005"/>
            <a:ext cx="14336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Answer 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search result dump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n turns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spans from documents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</a:t>
            </a: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age, gender, interests, past queries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9C98B07-CFE7-7441-B32C-F019FE8C4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3632"/>
              </p:ext>
            </p:extLst>
          </p:nvPr>
        </p:nvGraphicFramePr>
        <p:xfrm>
          <a:off x="17380556" y="28513171"/>
          <a:ext cx="13718136" cy="6732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30">
                  <a:extLst>
                    <a:ext uri="{9D8B030D-6E8A-4147-A177-3AD203B41FA5}">
                      <a16:colId xmlns:a16="http://schemas.microsoft.com/office/drawing/2014/main" val="432662538"/>
                    </a:ext>
                  </a:extLst>
                </a:gridCol>
                <a:gridCol w="2525485">
                  <a:extLst>
                    <a:ext uri="{9D8B030D-6E8A-4147-A177-3AD203B41FA5}">
                      <a16:colId xmlns:a16="http://schemas.microsoft.com/office/drawing/2014/main" val="4050828948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51686133"/>
                    </a:ext>
                  </a:extLst>
                </a:gridCol>
                <a:gridCol w="1925502">
                  <a:extLst>
                    <a:ext uri="{9D8B030D-6E8A-4147-A177-3AD203B41FA5}">
                      <a16:colId xmlns:a16="http://schemas.microsoft.com/office/drawing/2014/main" val="3513433757"/>
                    </a:ext>
                  </a:extLst>
                </a:gridCol>
                <a:gridCol w="2210465">
                  <a:extLst>
                    <a:ext uri="{9D8B030D-6E8A-4147-A177-3AD203B41FA5}">
                      <a16:colId xmlns:a16="http://schemas.microsoft.com/office/drawing/2014/main" val="1713593345"/>
                    </a:ext>
                  </a:extLst>
                </a:gridCol>
                <a:gridCol w="2665811">
                  <a:extLst>
                    <a:ext uri="{9D8B030D-6E8A-4147-A177-3AD203B41FA5}">
                      <a16:colId xmlns:a16="http://schemas.microsoft.com/office/drawing/2014/main" val="3650483974"/>
                    </a:ext>
                  </a:extLst>
                </a:gridCol>
              </a:tblGrid>
              <a:tr h="25996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to End QA Systems 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 Processing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Retrieval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 Model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 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Abstractive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Answer Generation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92028655"/>
                  </a:ext>
                </a:extLst>
              </a:tr>
              <a:tr h="13776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DrQA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✕</a:t>
                      </a:r>
                      <a:endParaRPr lang="en-IN" sz="40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en-IN" sz="40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en-IN" sz="40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en-IN" sz="40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✕</a:t>
                      </a:r>
                      <a:endParaRPr lang="en-IN" sz="40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39520711"/>
                  </a:ext>
                </a:extLst>
              </a:tr>
              <a:tr h="13776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CoQA</a:t>
                      </a:r>
                      <a:endParaRPr lang="en-IN" sz="400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✕</a:t>
                      </a:r>
                      <a:endParaRPr lang="en-IN" sz="40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✕</a:t>
                      </a:r>
                      <a:endParaRPr lang="en-IN" sz="40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en-IN" sz="40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</a:rPr>
                        <a:t>✕</a:t>
                      </a:r>
                      <a:endParaRPr lang="en-IN" sz="40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en-IN" sz="40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6959816"/>
                  </a:ext>
                </a:extLst>
              </a:tr>
              <a:tr h="137767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EDDIE Baseline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en-IN" sz="40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en-IN" sz="40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en-IN" sz="40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en-IN" sz="40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4000" u="none" strike="noStrike" dirty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✓</a:t>
                      </a:r>
                      <a:endParaRPr lang="en-IN" sz="400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198569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9ACF4E-5E73-1C48-91EE-8FC2D611FA6F}"/>
              </a:ext>
            </a:extLst>
          </p:cNvPr>
          <p:cNvSpPr txBox="1"/>
          <p:nvPr/>
        </p:nvSpPr>
        <p:spPr>
          <a:xfrm>
            <a:off x="17109724" y="16565500"/>
            <a:ext cx="1587242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Explored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5161CE-EC22-4644-AB1B-5E6AD44E71F1}"/>
              </a:ext>
            </a:extLst>
          </p:cNvPr>
          <p:cNvSpPr txBox="1"/>
          <p:nvPr/>
        </p:nvSpPr>
        <p:spPr>
          <a:xfrm>
            <a:off x="16964180" y="7669756"/>
            <a:ext cx="7302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US" sz="5400" b="1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00A4A4-692F-5844-B7EB-141E8C3031A7}"/>
              </a:ext>
            </a:extLst>
          </p:cNvPr>
          <p:cNvSpPr txBox="1"/>
          <p:nvPr/>
        </p:nvSpPr>
        <p:spPr>
          <a:xfrm>
            <a:off x="17326117" y="36677645"/>
            <a:ext cx="1617259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Goals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end to end baseline model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state of the art models like BERT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ActiveQA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models for dialogue state tracking and user modelling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9A483E-9F5E-FA44-9198-02EF3E80AB32}"/>
              </a:ext>
            </a:extLst>
          </p:cNvPr>
          <p:cNvSpPr txBox="1"/>
          <p:nvPr/>
        </p:nvSpPr>
        <p:spPr>
          <a:xfrm>
            <a:off x="15385278" y="25574430"/>
            <a:ext cx="15713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493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DrQA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retriever,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DrQA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reader model with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PGNet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CAE2C5-EE99-C44F-BE30-B0B46A1FD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35960"/>
              </p:ext>
            </p:extLst>
          </p:nvPr>
        </p:nvGraphicFramePr>
        <p:xfrm>
          <a:off x="17109724" y="9032158"/>
          <a:ext cx="8649761" cy="556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924">
                  <a:extLst>
                    <a:ext uri="{9D8B030D-6E8A-4147-A177-3AD203B41FA5}">
                      <a16:colId xmlns:a16="http://schemas.microsoft.com/office/drawing/2014/main" val="602369342"/>
                    </a:ext>
                  </a:extLst>
                </a:gridCol>
                <a:gridCol w="6056837">
                  <a:extLst>
                    <a:ext uri="{9D8B030D-6E8A-4147-A177-3AD203B41FA5}">
                      <a16:colId xmlns:a16="http://schemas.microsoft.com/office/drawing/2014/main" val="1918118825"/>
                    </a:ext>
                  </a:extLst>
                </a:gridCol>
              </a:tblGrid>
              <a:tr h="1113328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40096"/>
                  </a:ext>
                </a:extLst>
              </a:tr>
              <a:tr h="18233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SQuAD</a:t>
                      </a: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Factoid, Extractive</a:t>
                      </a:r>
                    </a:p>
                    <a:p>
                      <a:pPr marL="0" marR="0" lvl="0" indent="0" algn="ctr" defTabSz="2468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100K QA pairs on 500+ wiki 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76942"/>
                  </a:ext>
                </a:extLst>
              </a:tr>
              <a:tr h="185237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CoQA</a:t>
                      </a: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Contextual, Abstractive</a:t>
                      </a:r>
                    </a:p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127K QA pairs from 800+ dialogs</a:t>
                      </a:r>
                    </a:p>
                    <a:p>
                      <a:pPr algn="ctr"/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47787"/>
                  </a:ext>
                </a:extLst>
              </a:tr>
            </a:tbl>
          </a:graphicData>
        </a:graphic>
      </p:graphicFrame>
      <p:pic>
        <p:nvPicPr>
          <p:cNvPr id="38" name="Picture 37" descr="A close up of a sign&#10;&#10;Description automatically generated">
            <a:extLst>
              <a:ext uri="{FF2B5EF4-FFF2-40B4-BE49-F238E27FC236}">
                <a16:creationId xmlns:a16="http://schemas.microsoft.com/office/drawing/2014/main" id="{787AF52B-4CD8-864B-8FE1-85DF38C867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42" t="12684" r="69828" b="28867"/>
          <a:stretch/>
        </p:blipFill>
        <p:spPr>
          <a:xfrm>
            <a:off x="1465574" y="26023822"/>
            <a:ext cx="4010160" cy="2124139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C1554AC8-DFA1-EF41-B5B1-1B58477DE6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85" r="12660" b="6464"/>
          <a:stretch/>
        </p:blipFill>
        <p:spPr>
          <a:xfrm>
            <a:off x="9100306" y="25946822"/>
            <a:ext cx="6888469" cy="2485814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D2D760-865C-984B-A875-B7880259FE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11" t="41667" r="78472" b="22017"/>
          <a:stretch/>
        </p:blipFill>
        <p:spPr>
          <a:xfrm>
            <a:off x="10742171" y="30739943"/>
            <a:ext cx="5590972" cy="5937702"/>
          </a:xfrm>
          <a:prstGeom prst="rect">
            <a:avLst/>
          </a:prstGeom>
        </p:spPr>
      </p:pic>
      <p:pic>
        <p:nvPicPr>
          <p:cNvPr id="41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260AD3-87FD-FD43-A720-147DA4EDC8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049" t="36848" r="37397" b="27934"/>
          <a:stretch/>
        </p:blipFill>
        <p:spPr>
          <a:xfrm>
            <a:off x="2296766" y="30542689"/>
            <a:ext cx="5869531" cy="4743580"/>
          </a:xfrm>
          <a:prstGeom prst="rect">
            <a:avLst/>
          </a:prstGeom>
        </p:spPr>
      </p:pic>
      <p:pic>
        <p:nvPicPr>
          <p:cNvPr id="43" name="Picture 4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15E9012-7A57-3344-B040-77AD67B4B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883" y="31320519"/>
            <a:ext cx="5201906" cy="3168064"/>
          </a:xfrm>
          <a:prstGeom prst="rect">
            <a:avLst/>
          </a:prstGeom>
        </p:spPr>
      </p:pic>
      <p:pic>
        <p:nvPicPr>
          <p:cNvPr id="45" name="Picture 4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F079D-C00F-7C46-898A-C7C36F6EB4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5574" y="31734970"/>
            <a:ext cx="5201902" cy="3256164"/>
          </a:xfrm>
          <a:prstGeom prst="rect">
            <a:avLst/>
          </a:prstGeom>
        </p:spPr>
      </p:pic>
      <p:pic>
        <p:nvPicPr>
          <p:cNvPr id="4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0AD88-F7D9-A44A-8B4E-872EE7898E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734" t="58445" r="8497"/>
          <a:stretch/>
        </p:blipFill>
        <p:spPr>
          <a:xfrm>
            <a:off x="1493725" y="35430384"/>
            <a:ext cx="2319868" cy="314775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DC0F850-F52D-F34E-A286-45024B0EF7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006" t="14796" r="24842" b="23089"/>
          <a:stretch/>
        </p:blipFill>
        <p:spPr>
          <a:xfrm>
            <a:off x="10450801" y="39400055"/>
            <a:ext cx="5415500" cy="29994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2419A502-1507-8B41-A79F-D157325F00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8433" y="39686505"/>
            <a:ext cx="5600783" cy="244912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E06A09F-22FB-8A46-A109-9C03B38EA478}"/>
              </a:ext>
            </a:extLst>
          </p:cNvPr>
          <p:cNvSpPr txBox="1"/>
          <p:nvPr/>
        </p:nvSpPr>
        <p:spPr>
          <a:xfrm>
            <a:off x="5535307" y="25410187"/>
            <a:ext cx="3472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ery Processing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(Active QA Model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A8DE8B-16F6-C849-A01C-CFA6801D37C5}"/>
              </a:ext>
            </a:extLst>
          </p:cNvPr>
          <p:cNvSpPr txBox="1"/>
          <p:nvPr/>
        </p:nvSpPr>
        <p:spPr>
          <a:xfrm>
            <a:off x="4303914" y="36210294"/>
            <a:ext cx="4545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Comprehension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DrQA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BERT Model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689595-4637-C844-80CC-7B9861DB7CAA}"/>
              </a:ext>
            </a:extLst>
          </p:cNvPr>
          <p:cNvSpPr/>
          <p:nvPr/>
        </p:nvSpPr>
        <p:spPr>
          <a:xfrm>
            <a:off x="7112183" y="39037429"/>
            <a:ext cx="39464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Abstractive Answer Generation Model 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PGNet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19D71C-4F5C-9743-82AF-BBFD55D9350D}"/>
              </a:ext>
            </a:extLst>
          </p:cNvPr>
          <p:cNvSpPr txBox="1"/>
          <p:nvPr/>
        </p:nvSpPr>
        <p:spPr>
          <a:xfrm>
            <a:off x="7966835" y="30708703"/>
            <a:ext cx="41712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Retrieval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(TF-IDF IR Engine)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99E45582-5E12-DF4F-A6CF-0F89EEEDDFDF}"/>
              </a:ext>
            </a:extLst>
          </p:cNvPr>
          <p:cNvSpPr/>
          <p:nvPr/>
        </p:nvSpPr>
        <p:spPr>
          <a:xfrm>
            <a:off x="5535307" y="26865943"/>
            <a:ext cx="3564999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0EA6D3A9-A0B7-234F-B8CC-FEB6C879AA4A}"/>
              </a:ext>
            </a:extLst>
          </p:cNvPr>
          <p:cNvSpPr/>
          <p:nvPr/>
        </p:nvSpPr>
        <p:spPr>
          <a:xfrm rot="10800000">
            <a:off x="8166297" y="32307257"/>
            <a:ext cx="2892323" cy="26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4D0F7921-D4A2-FD4E-8966-5788C918FEA7}"/>
              </a:ext>
            </a:extLst>
          </p:cNvPr>
          <p:cNvSpPr/>
          <p:nvPr/>
        </p:nvSpPr>
        <p:spPr>
          <a:xfrm>
            <a:off x="3813592" y="35286269"/>
            <a:ext cx="262800" cy="3751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BF32C9FF-33A4-7141-8941-5A806331044F}"/>
              </a:ext>
            </a:extLst>
          </p:cNvPr>
          <p:cNvSpPr/>
          <p:nvPr/>
        </p:nvSpPr>
        <p:spPr>
          <a:xfrm>
            <a:off x="7317806" y="40899755"/>
            <a:ext cx="3284940" cy="262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E70585EB-9543-A844-A3AE-0D3EB832A5C0}"/>
              </a:ext>
            </a:extLst>
          </p:cNvPr>
          <p:cNvSpPr/>
          <p:nvPr/>
        </p:nvSpPr>
        <p:spPr>
          <a:xfrm>
            <a:off x="13532724" y="28513171"/>
            <a:ext cx="262800" cy="2029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2C88C397-5449-3F40-A3FB-022F5DFD2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04494"/>
              </p:ext>
            </p:extLst>
          </p:nvPr>
        </p:nvGraphicFramePr>
        <p:xfrm>
          <a:off x="17263866" y="18019026"/>
          <a:ext cx="14052867" cy="428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289">
                  <a:extLst>
                    <a:ext uri="{9D8B030D-6E8A-4147-A177-3AD203B41FA5}">
                      <a16:colId xmlns:a16="http://schemas.microsoft.com/office/drawing/2014/main" val="2382276320"/>
                    </a:ext>
                  </a:extLst>
                </a:gridCol>
                <a:gridCol w="4684289">
                  <a:extLst>
                    <a:ext uri="{9D8B030D-6E8A-4147-A177-3AD203B41FA5}">
                      <a16:colId xmlns:a16="http://schemas.microsoft.com/office/drawing/2014/main" val="2265295883"/>
                    </a:ext>
                  </a:extLst>
                </a:gridCol>
                <a:gridCol w="4684289">
                  <a:extLst>
                    <a:ext uri="{9D8B030D-6E8A-4147-A177-3AD203B41FA5}">
                      <a16:colId xmlns:a16="http://schemas.microsoft.com/office/drawing/2014/main" val="15970140"/>
                    </a:ext>
                  </a:extLst>
                </a:gridCol>
              </a:tblGrid>
              <a:tr h="10718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 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47491"/>
                  </a:ext>
                </a:extLst>
              </a:tr>
              <a:tr h="10718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SQuAD</a:t>
                      </a:r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23350"/>
                  </a:ext>
                </a:extLst>
              </a:tr>
              <a:tr h="10718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DrQA</a:t>
                      </a: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468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SQuAD</a:t>
                      </a:r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82805"/>
                  </a:ext>
                </a:extLst>
              </a:tr>
              <a:tr h="107182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DrQA</a:t>
                      </a:r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PGNet</a:t>
                      </a: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4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CoQA</a:t>
                      </a: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6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61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245</Words>
  <Application>Microsoft Macintosh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K Singh</dc:creator>
  <cp:lastModifiedBy>Mitesh K Singh</cp:lastModifiedBy>
  <cp:revision>30</cp:revision>
  <dcterms:created xsi:type="dcterms:W3CDTF">2019-03-28T14:15:09Z</dcterms:created>
  <dcterms:modified xsi:type="dcterms:W3CDTF">2019-03-29T12:47:55Z</dcterms:modified>
</cp:coreProperties>
</file>