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65" r:id="rId4"/>
    <p:sldId id="270" r:id="rId5"/>
    <p:sldId id="271" r:id="rId6"/>
    <p:sldId id="275" r:id="rId7"/>
    <p:sldId id="266" r:id="rId8"/>
    <p:sldId id="267" r:id="rId9"/>
    <p:sldId id="268" r:id="rId10"/>
    <p:sldId id="269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DA833-FA25-4FEE-8C80-9CA73E2CA060}" v="658" dt="2022-01-10T16:36:01.890"/>
    <p1510:client id="{29EC02D0-C786-4E26-9588-3120E17EFF16}" v="798" dt="2022-01-10T16:36:47.587"/>
    <p1510:client id="{3137D90C-67C9-4117-9E8D-1871EF7054BB}" v="12" dt="2020-07-17T19:39:57.197"/>
    <p1510:client id="{3522CF35-91BE-4D2E-B06B-2D6FF1E323FF}" v="422" dt="2022-01-10T16:36:50.015"/>
    <p1510:client id="{3558570B-CD8D-4B3F-A117-1C7B3FB553EE}" v="145" dt="2021-05-18T18:29:24.391"/>
    <p1510:client id="{3AAF9199-5BD5-47CB-BB01-753282746C33}" v="94" dt="2022-01-04T18:52:17.272"/>
    <p1510:client id="{3F53EEB2-A470-49EE-ACEE-C2B7800C454B}" v="892" dt="2022-01-10T16:43:16.241"/>
    <p1510:client id="{5B38DBC8-1007-4FE0-B748-126321C62E85}" v="6" dt="2020-07-17T19:09:39.370"/>
    <p1510:client id="{60A66523-D720-484E-A852-21A9FB6936E3}" v="381" dt="2022-01-04T18:38:36.147"/>
    <p1510:client id="{6913D042-6013-486D-B783-ECF0060D57CE}" v="157" dt="2020-07-17T19:13:14.637"/>
    <p1510:client id="{6D2F1B50-8601-4E63-A6BB-C3527D1CEDD8}" v="49" dt="2020-07-17T19:24:40.137"/>
    <p1510:client id="{6DC1D290-DC45-4B22-B9F2-6D9D010A7786}" v="81" dt="2022-01-04T18:51:05.734"/>
    <p1510:client id="{7CED2A35-D0D9-414E-95A0-6022BBC6CF85}" v="16" dt="2020-07-17T19:17:29.984"/>
    <p1510:client id="{870558BA-51C4-4178-99DA-B85424AB26B1}" v="1014" dt="2022-01-10T16:46:23.654"/>
    <p1510:client id="{8BC758CD-A087-40B8-929B-5CFB44ABC9F2}" v="862" dt="2022-01-10T16:02:30.895"/>
    <p1510:client id="{92A2FE55-0C5F-4994-B2F9-7E4371C75BF3}" v="187" dt="2022-01-10T16:37:09.101"/>
    <p1510:client id="{A9B156FE-23F2-4266-8AC6-C126C39BB8DE}" v="1085" dt="2022-01-10T16:56:46.431"/>
    <p1510:client id="{B79D673A-5DC4-4400-B458-571C9CB345A7}" v="6" dt="2020-07-17T19:19:12.302"/>
    <p1510:client id="{BEE0B153-3F60-4EDE-A4B0-CFE527F63450}" v="127" dt="2020-07-17T19:05:04.514"/>
    <p1510:client id="{C251BFCF-4FC1-433B-9ADA-3784DBDCDE20}" v="198" dt="2022-01-20T17:54:58.014"/>
    <p1510:client id="{C2D72633-F3D1-458A-AC80-5D54645F4D1B}" v="422" dt="2020-07-17T20:25:27.136"/>
    <p1510:client id="{CE208D4A-C218-44EB-9E61-8E7E48E772F6}" v="92" dt="2022-01-10T16:11:36.988"/>
    <p1510:client id="{CF9568FC-4C2A-45CE-9367-FB241AA21B9C}" v="78" dt="2022-01-04T18:38:51.712"/>
    <p1510:client id="{CFD26CE6-006A-443A-B3FD-5546A7F4DE36}" v="211" dt="2020-07-17T19:49:45.403"/>
    <p1510:client id="{D93A69B1-8FD9-4CA1-BDAD-87A7A4CD095E}" v="178" dt="2020-07-20T12:42:57.597"/>
    <p1510:client id="{DF33F3AF-12B2-4CDD-96EA-63A7489219A5}" v="5" dt="2020-08-19T13:01:31.207"/>
    <p1510:client id="{E81CF2E8-D3E0-443A-8200-4285D0778CEF}" v="34" dt="2020-08-31T19:14:37.879"/>
    <p1510:client id="{E949C3E3-8CC1-4F8C-B7EA-91936D16CBA3}" v="242" dt="2022-01-04T18:35:35.079"/>
    <p1510:client id="{EC06448D-8CFA-4D65-827C-FBC43173C361}" v="633" dt="2020-07-20T13:07:10.408"/>
    <p1510:client id="{F77A0D89-E9D1-4202-97B3-4AE5C7C3421C}" v="197" dt="2022-01-10T16:42:51.513"/>
    <p1510:client id="{F7DB4792-27F3-4F6C-A589-535B20A07AEE}" v="823" dt="2020-07-17T18:47:53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D7AA6-C878-4C4D-A112-A8A9A57D2AAC}" type="datetimeFigureOut">
              <a:rPr lang="en-US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43BD3-9BFB-4AB9-AA7C-B17BB949B3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43BD3-9BFB-4AB9-AA7C-B17BB949B3C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4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43BD3-9BFB-4AB9-AA7C-B17BB949B3C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43BD3-9BFB-4AB9-AA7C-B17BB949B3C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43BD3-9BFB-4AB9-AA7C-B17BB949B3C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3DB1-78E5-4C23-B850-12B45427112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F3BE-A5BF-4557-9395-AB985FE2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lab.eng.rpi.edu/projects/capstone-support-dev/wik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3CDB-CBB2-4399-AADE-1EF20750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81"/>
          </a:xfrm>
        </p:spPr>
        <p:txBody>
          <a:bodyPr/>
          <a:lstStyle/>
          <a:p>
            <a:r>
              <a:rPr lang="en-US" dirty="0">
                <a:cs typeface="Calibri Light"/>
              </a:rPr>
              <a:t>20 min Poster – Logistics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A3CB-1F83-4AD6-951E-3A7E3A10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960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When done in person, this poster is a </a:t>
            </a:r>
            <a:r>
              <a:rPr lang="en-US" b="1" dirty="0">
                <a:cs typeface="Calibri"/>
              </a:rPr>
              <a:t>20 min</a:t>
            </a:r>
            <a:r>
              <a:rPr lang="en-US" dirty="0">
                <a:cs typeface="Calibri"/>
              </a:rPr>
              <a:t> exercise. Today (virtually) you will have 30 minutes. It will feel rushed and not complete. </a:t>
            </a:r>
            <a:r>
              <a:rPr lang="en-US" b="1" dirty="0">
                <a:cs typeface="Calibri"/>
              </a:rPr>
              <a:t>THAT'S OK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For any help/question - Webex direct message your PE or CE to join your Project Team’s Space </a:t>
            </a:r>
          </a:p>
          <a:p>
            <a:r>
              <a:rPr lang="en-US" dirty="0">
                <a:cs typeface="Calibri"/>
              </a:rPr>
              <a:t>You are a member of TWO Spaces in </a:t>
            </a:r>
            <a:r>
              <a:rPr lang="en-US" dirty="0" err="1">
                <a:cs typeface="Calibri"/>
              </a:rPr>
              <a:t>Webex</a:t>
            </a:r>
            <a:r>
              <a:rPr lang="en-US" dirty="0">
                <a:cs typeface="Calibri"/>
              </a:rPr>
              <a:t> Teams</a:t>
            </a:r>
          </a:p>
          <a:p>
            <a:pPr lvl="1"/>
            <a:r>
              <a:rPr lang="en-US" dirty="0">
                <a:cs typeface="Calibri"/>
              </a:rPr>
              <a:t>One for your specific project</a:t>
            </a:r>
          </a:p>
          <a:p>
            <a:pPr lvl="1"/>
            <a:r>
              <a:rPr lang="en-US" dirty="0">
                <a:cs typeface="Calibri"/>
              </a:rPr>
              <a:t>One for all projects your Project Engineer has during the class section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38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1572-78C0-41E7-85E7-1E83C3CC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4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cs typeface="Calibri Light"/>
              </a:rPr>
              <a:t>Poster Section 6</a:t>
            </a:r>
            <a:br>
              <a:rPr lang="en-US" dirty="0">
                <a:cs typeface="Calibri Light"/>
              </a:rPr>
            </a:br>
            <a:r>
              <a:rPr lang="en-US" b="1" dirty="0">
                <a:ea typeface="+mj-lt"/>
                <a:cs typeface="+mj-lt"/>
              </a:rPr>
              <a:t>FIRST STEP</a:t>
            </a:r>
            <a:endParaRPr lang="en-US" b="1" dirty="0">
              <a:cs typeface="Calibri Light"/>
            </a:endParaRPr>
          </a:p>
          <a:p>
            <a:r>
              <a:rPr lang="en-US" dirty="0">
                <a:ea typeface="+mj-lt"/>
                <a:cs typeface="+mj-lt"/>
              </a:rPr>
              <a:t>What technical problems need to be solved to successfully complete this project.</a:t>
            </a:r>
            <a:br>
              <a:rPr lang="en-US" dirty="0">
                <a:ea typeface="+mj-lt"/>
                <a:cs typeface="+mj-lt"/>
              </a:rPr>
            </a:br>
            <a:r>
              <a:rPr lang="en-US" sz="2000" dirty="0">
                <a:cs typeface="Calibri Light"/>
              </a:rPr>
              <a:t>2 minutes of </a:t>
            </a:r>
            <a:r>
              <a:rPr lang="en-US" sz="2000" b="1" dirty="0">
                <a:cs typeface="Calibri Light"/>
              </a:rPr>
              <a:t>silent</a:t>
            </a:r>
            <a:r>
              <a:rPr lang="en-US" sz="2000" dirty="0">
                <a:cs typeface="Calibri Light"/>
              </a:rPr>
              <a:t> Individual Ideation, then 2 minutes to Share and post to </a:t>
            </a:r>
            <a:r>
              <a:rPr lang="en-US" sz="2000" b="1" dirty="0">
                <a:cs typeface="Calibri Light"/>
              </a:rPr>
              <a:t>this</a:t>
            </a:r>
            <a:r>
              <a:rPr lang="en-US" sz="2000" dirty="0">
                <a:cs typeface="Calibri Light"/>
              </a:rPr>
              <a:t> document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8C092-6F7F-4F40-9B23-4D501FD8BF64}"/>
              </a:ext>
            </a:extLst>
          </p:cNvPr>
          <p:cNvSpPr txBox="1"/>
          <p:nvPr/>
        </p:nvSpPr>
        <p:spPr>
          <a:xfrm>
            <a:off x="8964246" y="4861170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NLP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Creation and hosting of chatbot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Integration of NLP with chatbot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54E3-241E-4778-B627-F8E7C6067A01}"/>
              </a:ext>
            </a:extLst>
          </p:cNvPr>
          <p:cNvSpPr txBox="1"/>
          <p:nvPr/>
        </p:nvSpPr>
        <p:spPr>
          <a:xfrm>
            <a:off x="188686" y="4234542"/>
            <a:ext cx="2743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- Map out reachable portions of the website and why they exist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Able to do fuzzy searching over the different user needs from the site</a:t>
            </a:r>
          </a:p>
          <a:p>
            <a:r>
              <a:rPr lang="en-US">
                <a:cs typeface="Calibri"/>
              </a:rPr>
              <a:t>- Implement a tool</a:t>
            </a:r>
            <a:r>
              <a:rPr lang="en-US" dirty="0">
                <a:cs typeface="Calibri"/>
              </a:rPr>
              <a:t> to generate chat bots for any generic site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CC4B0C8-9213-4184-BF1C-6C89D75444A1}"/>
              </a:ext>
            </a:extLst>
          </p:cNvPr>
          <p:cNvSpPr txBox="1"/>
          <p:nvPr/>
        </p:nvSpPr>
        <p:spPr>
          <a:xfrm>
            <a:off x="152400" y="2874659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run time and resources used, which and what hardware it interact with, </a:t>
            </a:r>
            <a:r>
              <a:rPr lang="en-US">
                <a:ea typeface="+mn-lt"/>
                <a:cs typeface="+mn-lt"/>
              </a:rPr>
              <a:t>what is the targeted user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469D5-625E-4328-B729-F0B94FEFD493}"/>
              </a:ext>
            </a:extLst>
          </p:cNvPr>
          <p:cNvSpPr txBox="1"/>
          <p:nvPr/>
        </p:nvSpPr>
        <p:spPr>
          <a:xfrm>
            <a:off x="9236263" y="1710803"/>
            <a:ext cx="2870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programming language to use?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platform will the chatbot be on?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Exactly what information should the bot answer questions about?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E39C792-EBBE-45D8-AE38-2384B4308623}"/>
              </a:ext>
            </a:extLst>
          </p:cNvPr>
          <p:cNvSpPr txBox="1"/>
          <p:nvPr/>
        </p:nvSpPr>
        <p:spPr>
          <a:xfrm>
            <a:off x="6541476" y="24579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DB2E81E-B889-4227-BCB6-0F0533FCC44B}"/>
              </a:ext>
            </a:extLst>
          </p:cNvPr>
          <p:cNvSpPr txBox="1"/>
          <p:nvPr/>
        </p:nvSpPr>
        <p:spPr>
          <a:xfrm>
            <a:off x="5648036" y="3746883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Identifying</a:t>
            </a:r>
            <a:r>
              <a:rPr lang="en-US" dirty="0">
                <a:ea typeface="+mn-lt"/>
                <a:cs typeface="+mn-lt"/>
              </a:rPr>
              <a:t> Users</a:t>
            </a:r>
            <a:r>
              <a:rPr lang="en-US">
                <a:ea typeface="+mn-lt"/>
                <a:cs typeface="+mn-lt"/>
              </a:rPr>
              <a:t> needs</a:t>
            </a:r>
          </a:p>
          <a:p>
            <a:r>
              <a:rPr lang="en-US">
                <a:ea typeface="+mn-lt"/>
                <a:cs typeface="+mn-lt"/>
              </a:rPr>
              <a:t>Creating a framework</a:t>
            </a:r>
          </a:p>
          <a:p>
            <a:r>
              <a:rPr lang="en-US">
                <a:ea typeface="+mn-lt"/>
                <a:cs typeface="+mn-lt"/>
              </a:rPr>
              <a:t>Building a prototype </a:t>
            </a:r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1235084-24F9-4433-9366-23E40DA18CC2}"/>
              </a:ext>
            </a:extLst>
          </p:cNvPr>
          <p:cNvSpPr txBox="1"/>
          <p:nvPr/>
        </p:nvSpPr>
        <p:spPr>
          <a:xfrm>
            <a:off x="4778829" y="564061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Efficient framework</a:t>
            </a:r>
            <a:r>
              <a:rPr lang="en-US" dirty="0">
                <a:cs typeface="Calibri"/>
              </a:rPr>
              <a:t> to </a:t>
            </a:r>
            <a:r>
              <a:rPr lang="en-US">
                <a:cs typeface="Calibri"/>
              </a:rPr>
              <a:t>make the chatbot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083BC-F2CD-4777-8F27-636EF579004F}"/>
              </a:ext>
            </a:extLst>
          </p:cNvPr>
          <p:cNvSpPr txBox="1"/>
          <p:nvPr/>
        </p:nvSpPr>
        <p:spPr>
          <a:xfrm>
            <a:off x="3361418" y="2417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E307A-9502-4847-9DB0-140417588FDF}"/>
              </a:ext>
            </a:extLst>
          </p:cNvPr>
          <p:cNvSpPr txBox="1"/>
          <p:nvPr/>
        </p:nvSpPr>
        <p:spPr>
          <a:xfrm>
            <a:off x="2824413" y="334578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training the neural network, dividing and assigning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2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1285335"/>
          </a:xfrm>
        </p:spPr>
        <p:txBody>
          <a:bodyPr/>
          <a:lstStyle/>
          <a:p>
            <a:pPr algn="ctr"/>
            <a:r>
              <a:rPr lang="en-US" dirty="0"/>
              <a:t>	Ideation Presentation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837178"/>
              </p:ext>
            </p:extLst>
          </p:nvPr>
        </p:nvGraphicFramePr>
        <p:xfrm>
          <a:off x="838200" y="1363710"/>
          <a:ext cx="3505200" cy="51313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62171845"/>
                    </a:ext>
                  </a:extLst>
                </a:gridCol>
              </a:tblGrid>
              <a:tr h="456211">
                <a:tc>
                  <a:txBody>
                    <a:bodyPr/>
                    <a:lstStyle/>
                    <a:p>
                      <a:r>
                        <a:rPr lang="en-US" dirty="0"/>
                        <a:t>Team Strengths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08548"/>
                  </a:ext>
                </a:extLst>
              </a:tr>
              <a:tr h="467514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Programming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Megan: web scraping, python, </a:t>
                      </a:r>
                      <a:r>
                        <a:rPr lang="en-US" dirty="0" err="1"/>
                        <a:t>c++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tcl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csh</a:t>
                      </a: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Roland: JavaScript, </a:t>
                      </a:r>
                      <a:r>
                        <a:rPr lang="en-US" dirty="0" err="1"/>
                        <a:t>npm</a:t>
                      </a: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Mitesh: JavaScript, Python, Go, C++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02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E51044-FDD3-4FBC-AC22-24D76A3DF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71388"/>
              </p:ext>
            </p:extLst>
          </p:nvPr>
        </p:nvGraphicFramePr>
        <p:xfrm>
          <a:off x="4343402" y="1363710"/>
          <a:ext cx="3505200" cy="51313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4899519"/>
                    </a:ext>
                  </a:extLst>
                </a:gridCol>
              </a:tblGrid>
              <a:tr h="456211">
                <a:tc>
                  <a:txBody>
                    <a:bodyPr/>
                    <a:lstStyle/>
                    <a:p>
                      <a:r>
                        <a:rPr lang="en-US" dirty="0"/>
                        <a:t>Growth Opportunities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42359"/>
                  </a:ext>
                </a:extLst>
              </a:tr>
              <a:tr h="467514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Experience with natural language processing &amp; chatbots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100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8A68D2-7368-4E9C-B935-7DFB31E34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92895"/>
              </p:ext>
            </p:extLst>
          </p:nvPr>
        </p:nvGraphicFramePr>
        <p:xfrm>
          <a:off x="7848601" y="1363710"/>
          <a:ext cx="3505200" cy="51313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22230076"/>
                    </a:ext>
                  </a:extLst>
                </a:gridCol>
              </a:tblGrid>
              <a:tr h="456211">
                <a:tc>
                  <a:txBody>
                    <a:bodyPr/>
                    <a:lstStyle/>
                    <a:p>
                      <a:r>
                        <a:rPr lang="en-US" dirty="0"/>
                        <a:t>Non-Academic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12621"/>
                  </a:ext>
                </a:extLst>
              </a:tr>
              <a:tr h="467514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NLP research papers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UI/UX research papers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3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58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09FD04C-F3F8-4B08-A3F6-0C39228D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74352"/>
              </p:ext>
            </p:extLst>
          </p:nvPr>
        </p:nvGraphicFramePr>
        <p:xfrm>
          <a:off x="302172" y="328448"/>
          <a:ext cx="115291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8239">
                  <a:extLst>
                    <a:ext uri="{9D8B030D-6E8A-4147-A177-3AD203B41FA5}">
                      <a16:colId xmlns:a16="http://schemas.microsoft.com/office/drawing/2014/main" val="11523092"/>
                    </a:ext>
                  </a:extLst>
                </a:gridCol>
                <a:gridCol w="1820918">
                  <a:extLst>
                    <a:ext uri="{9D8B030D-6E8A-4147-A177-3AD203B41FA5}">
                      <a16:colId xmlns:a16="http://schemas.microsoft.com/office/drawing/2014/main" val="213919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TECHNICAL Problems to Solve by NEXT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3897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855303C-8E37-4F7A-9667-4A681882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65986"/>
              </p:ext>
            </p:extLst>
          </p:nvPr>
        </p:nvGraphicFramePr>
        <p:xfrm>
          <a:off x="316887" y="722376"/>
          <a:ext cx="610010" cy="608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10">
                  <a:extLst>
                    <a:ext uri="{9D8B030D-6E8A-4147-A177-3AD203B41FA5}">
                      <a16:colId xmlns:a16="http://schemas.microsoft.com/office/drawing/2014/main" val="866895242"/>
                    </a:ext>
                  </a:extLst>
                </a:gridCol>
              </a:tblGrid>
              <a:tr h="5445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6367"/>
                  </a:ext>
                </a:extLst>
              </a:tr>
              <a:tr h="544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173820"/>
                  </a:ext>
                </a:extLst>
              </a:tr>
              <a:tr h="544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342565"/>
                  </a:ext>
                </a:extLst>
              </a:tr>
              <a:tr h="544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047956"/>
                  </a:ext>
                </a:extLst>
              </a:tr>
              <a:tr h="544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005990"/>
                  </a:ext>
                </a:extLst>
              </a:tr>
              <a:tr h="544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877438"/>
                  </a:ext>
                </a:extLst>
              </a:tr>
              <a:tr h="544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222873"/>
                  </a:ext>
                </a:extLst>
              </a:tr>
              <a:tr h="63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77001"/>
                  </a:ext>
                </a:extLst>
              </a:tr>
              <a:tr h="5445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815806"/>
                  </a:ext>
                </a:extLst>
              </a:tr>
              <a:tr h="5445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564841"/>
                  </a:ext>
                </a:extLst>
              </a:tr>
              <a:tr h="5445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66618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85AC6F-7750-45C5-B4E8-1EE278B0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41059"/>
              </p:ext>
            </p:extLst>
          </p:nvPr>
        </p:nvGraphicFramePr>
        <p:xfrm>
          <a:off x="926898" y="1292952"/>
          <a:ext cx="10750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 out what information students commonly want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Zach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6A6CF809-83A0-48D9-AD98-C27AE5D62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4778"/>
              </p:ext>
            </p:extLst>
          </p:nvPr>
        </p:nvGraphicFramePr>
        <p:xfrm>
          <a:off x="926897" y="722376"/>
          <a:ext cx="10750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to make a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Webex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bot/security concerns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Roland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8837EC6C-2E12-45E1-9353-64857C18A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60523"/>
              </p:ext>
            </p:extLst>
          </p:nvPr>
        </p:nvGraphicFramePr>
        <p:xfrm>
          <a:off x="955120" y="2434104"/>
          <a:ext cx="10750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Background of current chatbots framework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Will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A119DEF4-63E0-4A4B-89DF-2507E8250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8534"/>
              </p:ext>
            </p:extLst>
          </p:nvPr>
        </p:nvGraphicFramePr>
        <p:xfrm>
          <a:off x="956205" y="1775605"/>
          <a:ext cx="107508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Loose overview of bot components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Leyang,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Zhuoming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A73E5848-2D62-4A79-9A03-F17DF43A9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84823"/>
              </p:ext>
            </p:extLst>
          </p:nvPr>
        </p:nvGraphicFramePr>
        <p:xfrm>
          <a:off x="969231" y="3575256"/>
          <a:ext cx="10750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Scrape data from EDN – Capstone Support and linked wiki pages in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  <a:hlinkClick r:id="rId2"/>
                        </a:rPr>
                        <a:t>EDN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Megan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619A117E-A28A-41DE-A067-7BF30700A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76573"/>
              </p:ext>
            </p:extLst>
          </p:nvPr>
        </p:nvGraphicFramePr>
        <p:xfrm>
          <a:off x="969230" y="3004680"/>
          <a:ext cx="10750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to embed bot into EDN if possible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Sandor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13F4E5FC-89E6-4415-9ABF-2E988CCA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05107"/>
              </p:ext>
            </p:extLst>
          </p:nvPr>
        </p:nvGraphicFramePr>
        <p:xfrm>
          <a:off x="996461" y="4718538"/>
          <a:ext cx="10750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4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1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9E9B128E-D922-4494-94CE-83804E342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67859"/>
              </p:ext>
            </p:extLst>
          </p:nvPr>
        </p:nvGraphicFramePr>
        <p:xfrm>
          <a:off x="969230" y="4145832"/>
          <a:ext cx="10750879" cy="37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40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Parse and understand text on EDN pages and user inputs using NLP library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Mitesh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1DBBFF74-4FB9-48F5-B43E-21E80730D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97575"/>
              </p:ext>
            </p:extLst>
          </p:nvPr>
        </p:nvGraphicFramePr>
        <p:xfrm>
          <a:off x="997453" y="5286984"/>
          <a:ext cx="10750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D807A96F-FB57-4F9B-8839-6A059F8EA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66310"/>
              </p:ext>
            </p:extLst>
          </p:nvPr>
        </p:nvGraphicFramePr>
        <p:xfrm>
          <a:off x="997453" y="5857560"/>
          <a:ext cx="10750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027974D3-44C6-4C18-9D18-66DA9705B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84097"/>
              </p:ext>
            </p:extLst>
          </p:nvPr>
        </p:nvGraphicFramePr>
        <p:xfrm>
          <a:off x="997453" y="6428141"/>
          <a:ext cx="10750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166">
                  <a:extLst>
                    <a:ext uri="{9D8B030D-6E8A-4147-A177-3AD203B41FA5}">
                      <a16:colId xmlns:a16="http://schemas.microsoft.com/office/drawing/2014/main" val="461569421"/>
                    </a:ext>
                  </a:extLst>
                </a:gridCol>
                <a:gridCol w="1712713">
                  <a:extLst>
                    <a:ext uri="{9D8B030D-6E8A-4147-A177-3AD203B41FA5}">
                      <a16:colId xmlns:a16="http://schemas.microsoft.com/office/drawing/2014/main" val="34719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33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1572-78C0-41E7-85E7-1E83C3C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 Light"/>
              </a:rPr>
              <a:t>Poster Section 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 Imagine Our Project To Be:</a:t>
            </a:r>
            <a:br>
              <a:rPr lang="en-US" dirty="0">
                <a:cs typeface="Calibri Light"/>
              </a:rPr>
            </a:br>
            <a:r>
              <a:rPr lang="en-US" sz="1800" dirty="0">
                <a:cs typeface="Calibri Light"/>
              </a:rPr>
              <a:t>2 minutes of </a:t>
            </a:r>
            <a:r>
              <a:rPr lang="en-US" sz="1800" b="1" dirty="0">
                <a:cs typeface="Calibri Light"/>
              </a:rPr>
              <a:t>silent</a:t>
            </a:r>
            <a:r>
              <a:rPr lang="en-US" sz="1800" dirty="0">
                <a:cs typeface="Calibri Light"/>
              </a:rPr>
              <a:t> Individual Ideation, then 2 minutes to post to </a:t>
            </a:r>
            <a:r>
              <a:rPr lang="en-US" sz="1800" b="1" dirty="0">
                <a:cs typeface="Calibri Light"/>
              </a:rPr>
              <a:t>this</a:t>
            </a:r>
            <a:r>
              <a:rPr lang="en-US" sz="1800" dirty="0">
                <a:cs typeface="Calibri Light"/>
              </a:rPr>
              <a:t> document and Share with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4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3738-A004-4914-9A75-F7260A65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219606"/>
            <a:ext cx="10515600" cy="1325563"/>
          </a:xfrm>
        </p:spPr>
        <p:txBody>
          <a:bodyPr/>
          <a:lstStyle/>
          <a:p>
            <a:r>
              <a:rPr lang="en-US" sz="2000" dirty="0">
                <a:cs typeface="Calibri Light"/>
              </a:rPr>
              <a:t>Poster Section 2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 Are:</a:t>
            </a:r>
            <a:r>
              <a:rPr lang="en-US" sz="2000" dirty="0">
                <a:cs typeface="Calibri Light"/>
              </a:rPr>
              <a:t> Participant Cards sheet #1</a:t>
            </a:r>
            <a:br>
              <a:rPr lang="en-US" sz="2000" dirty="0">
                <a:cs typeface="Calibri Light"/>
              </a:rPr>
            </a:br>
            <a:r>
              <a:rPr lang="en-US" sz="1800" dirty="0">
                <a:cs typeface="Calibri Light"/>
              </a:rPr>
              <a:t>5 minutes - </a:t>
            </a:r>
            <a:r>
              <a:rPr lang="en-US" sz="1800" b="1" dirty="0">
                <a:cs typeface="Calibri Light"/>
              </a:rPr>
              <a:t>Individually</a:t>
            </a:r>
            <a:r>
              <a:rPr lang="en-US" sz="1800" dirty="0">
                <a:cs typeface="Calibri Light"/>
              </a:rPr>
              <a:t> fill out a card for yourself</a:t>
            </a:r>
            <a:endParaRPr lang="en-US" sz="2000" dirty="0">
              <a:cs typeface="Calibri Light"/>
            </a:endParaRP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04FA4-51B8-4EBA-9122-8C920158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90689"/>
            <a:ext cx="3971925" cy="513743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F0E88D-3E46-439B-8482-D630842F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90688"/>
            <a:ext cx="3971925" cy="5137439"/>
          </a:xfrm>
          <a:prstGeom prst="rect">
            <a:avLst/>
          </a:prstGeom>
        </p:spPr>
      </p:pic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642CA-05AA-4172-A908-5F5FA88D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75" y="1690688"/>
            <a:ext cx="3971925" cy="5137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00817-828A-4252-9B80-31F640B340E6}"/>
              </a:ext>
            </a:extLst>
          </p:cNvPr>
          <p:cNvSpPr txBox="1"/>
          <p:nvPr/>
        </p:nvSpPr>
        <p:spPr>
          <a:xfrm>
            <a:off x="171450" y="2219017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DC44E-AE03-4C16-BC2A-D89ED4657064}"/>
              </a:ext>
            </a:extLst>
          </p:cNvPr>
          <p:cNvSpPr txBox="1"/>
          <p:nvPr/>
        </p:nvSpPr>
        <p:spPr>
          <a:xfrm>
            <a:off x="2143125" y="275922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IME/2022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9AEED-0EF9-4841-B8FB-E410D077163D}"/>
              </a:ext>
            </a:extLst>
          </p:cNvPr>
          <p:cNvSpPr txBox="1"/>
          <p:nvPr/>
        </p:nvSpPr>
        <p:spPr>
          <a:xfrm>
            <a:off x="2143125" y="186387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Will</a:t>
            </a:r>
            <a:r>
              <a:rPr lang="en-US"/>
              <a:t> </a:t>
            </a:r>
            <a:r>
              <a:rPr lang="en-US" dirty="0" err="1"/>
              <a:t>Thramann</a:t>
            </a:r>
            <a:endParaRPr lang="en-US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25E0F-DE4F-45D9-8903-3722656182B3}"/>
              </a:ext>
            </a:extLst>
          </p:cNvPr>
          <p:cNvSpPr txBox="1"/>
          <p:nvPr/>
        </p:nvSpPr>
        <p:spPr>
          <a:xfrm>
            <a:off x="397846" y="5525328"/>
            <a:ext cx="26479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 am excited to work with </a:t>
            </a:r>
            <a:r>
              <a:rPr lang="en-US" dirty="0">
                <a:cs typeface="Calibri"/>
              </a:rPr>
              <a:t>students from </a:t>
            </a:r>
            <a:r>
              <a:rPr lang="en-US">
                <a:cs typeface="Calibri"/>
              </a:rPr>
              <a:t>other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majors at RPI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CB7C8-D266-444E-AC0D-7416F298D3DB}"/>
              </a:ext>
            </a:extLst>
          </p:cNvPr>
          <p:cNvSpPr txBox="1"/>
          <p:nvPr/>
        </p:nvSpPr>
        <p:spPr>
          <a:xfrm>
            <a:off x="385251" y="3638355"/>
            <a:ext cx="299935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 would like to apply some of the previous skills I have learned into a "real" project that would be done. I also look forward to developing my team-working skills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FC0C5-3F9F-457E-B44A-5F5A6AD0325D}"/>
              </a:ext>
            </a:extLst>
          </p:cNvPr>
          <p:cNvSpPr txBox="1"/>
          <p:nvPr/>
        </p:nvSpPr>
        <p:spPr>
          <a:xfrm>
            <a:off x="3143722" y="2190161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Will</a:t>
            </a:r>
            <a:endParaRPr lang="en-US" sz="12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060DF-00CB-471E-81D0-EF1F8683BE4B}"/>
              </a:ext>
            </a:extLst>
          </p:cNvPr>
          <p:cNvSpPr txBox="1"/>
          <p:nvPr/>
        </p:nvSpPr>
        <p:spPr>
          <a:xfrm>
            <a:off x="3429000" y="2330595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He</a:t>
            </a:r>
            <a:endParaRPr lang="en-US" sz="12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BFD7E-4A2C-4A5D-AC80-93D522E7030E}"/>
              </a:ext>
            </a:extLst>
          </p:cNvPr>
          <p:cNvSpPr txBox="1"/>
          <p:nvPr/>
        </p:nvSpPr>
        <p:spPr>
          <a:xfrm>
            <a:off x="10318296" y="2770106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CSYS/CSCI 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C32F3-66A8-4867-9D41-CBBA95ACCF58}"/>
              </a:ext>
            </a:extLst>
          </p:cNvPr>
          <p:cNvSpPr txBox="1"/>
          <p:nvPr/>
        </p:nvSpPr>
        <p:spPr>
          <a:xfrm>
            <a:off x="10318296" y="1874756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Sandor Magyar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6B638-5A26-4C8A-B80A-CA4CCD11DD0D}"/>
              </a:ext>
            </a:extLst>
          </p:cNvPr>
          <p:cNvSpPr txBox="1"/>
          <p:nvPr/>
        </p:nvSpPr>
        <p:spPr>
          <a:xfrm>
            <a:off x="8269445" y="5383620"/>
            <a:ext cx="36541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I'm concerned about whether we can make this group into a well-functioning team, but I'm excited to make something with practical use.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7C6E9-E773-4D9F-AD0B-F203B9925904}"/>
              </a:ext>
            </a:extLst>
          </p:cNvPr>
          <p:cNvSpPr txBox="1"/>
          <p:nvPr/>
        </p:nvSpPr>
        <p:spPr>
          <a:xfrm>
            <a:off x="8396444" y="3823229"/>
            <a:ext cx="35310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Learn more about what it's like to work in an engineering team and practice my people skills.</a:t>
            </a:r>
            <a:endParaRPr lang="en-US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9E9714-6E4C-4BA7-B79D-51E15445AABB}"/>
              </a:ext>
            </a:extLst>
          </p:cNvPr>
          <p:cNvSpPr txBox="1"/>
          <p:nvPr/>
        </p:nvSpPr>
        <p:spPr>
          <a:xfrm>
            <a:off x="6203496" y="278099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CSCI/CSYS 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7D337-7671-42EB-8AC6-C1B4D6D9D641}"/>
              </a:ext>
            </a:extLst>
          </p:cNvPr>
          <p:cNvSpPr txBox="1"/>
          <p:nvPr/>
        </p:nvSpPr>
        <p:spPr>
          <a:xfrm>
            <a:off x="6203496" y="188564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Roland Rao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6E08F-3314-4831-BCED-75FCD577B252}"/>
              </a:ext>
            </a:extLst>
          </p:cNvPr>
          <p:cNvSpPr txBox="1"/>
          <p:nvPr/>
        </p:nvSpPr>
        <p:spPr>
          <a:xfrm>
            <a:off x="4230007" y="5329609"/>
            <a:ext cx="36276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 am excited to work on a project that may have a tangible positive impact on future students</a:t>
            </a:r>
            <a:r>
              <a:rPr lang="en-US" dirty="0">
                <a:cs typeface="Calibri"/>
              </a:rPr>
              <a:t> at RPI.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BE360-03BA-41A1-BA3C-5FF1E7B4D59F}"/>
              </a:ext>
            </a:extLst>
          </p:cNvPr>
          <p:cNvSpPr txBox="1"/>
          <p:nvPr/>
        </p:nvSpPr>
        <p:spPr>
          <a:xfrm>
            <a:off x="4230007" y="3673620"/>
            <a:ext cx="36929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I would like to learn more about industry standards for working in a team and accomplishing goals step by step in order </a:t>
            </a:r>
            <a:r>
              <a:rPr lang="en-US" sz="1600"/>
              <a:t>to meet deadlines and expectations</a:t>
            </a:r>
            <a:r>
              <a:rPr lang="en-US" sz="1600" dirty="0"/>
              <a:t>.</a:t>
            </a:r>
            <a:endParaRPr lang="en-US" sz="160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2E56B6-35D8-4F26-A486-C15C78D4C9B8}"/>
              </a:ext>
            </a:extLst>
          </p:cNvPr>
          <p:cNvSpPr txBox="1"/>
          <p:nvPr/>
        </p:nvSpPr>
        <p:spPr>
          <a:xfrm>
            <a:off x="7233424" y="2129874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None</a:t>
            </a:r>
            <a:endParaRPr lang="en-US" sz="1200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93C6D1-06D7-4C01-BFE4-BC2EB6BB6E99}"/>
              </a:ext>
            </a:extLst>
          </p:cNvPr>
          <p:cNvSpPr txBox="1"/>
          <p:nvPr/>
        </p:nvSpPr>
        <p:spPr>
          <a:xfrm>
            <a:off x="7380381" y="2376616"/>
            <a:ext cx="8001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/>
              <a:t>He/Him</a:t>
            </a:r>
            <a:endParaRPr lang="en-US" sz="1050" dirty="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BF6E1-F106-4003-8702-9F9D86C54BA5}"/>
              </a:ext>
            </a:extLst>
          </p:cNvPr>
          <p:cNvSpPr txBox="1"/>
          <p:nvPr/>
        </p:nvSpPr>
        <p:spPr>
          <a:xfrm>
            <a:off x="11285034" y="2111288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34AFE7-D97D-40F3-B7FE-6ABE32597830}"/>
              </a:ext>
            </a:extLst>
          </p:cNvPr>
          <p:cNvSpPr txBox="1"/>
          <p:nvPr/>
        </p:nvSpPr>
        <p:spPr>
          <a:xfrm>
            <a:off x="11474557" y="2349656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he/him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41B9151-3831-4F73-836F-DBE77646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785" y="1783863"/>
            <a:ext cx="1453661" cy="1453661"/>
          </a:xfrm>
          <a:prstGeom prst="rect">
            <a:avLst/>
          </a:prstGeom>
        </p:spPr>
      </p:pic>
      <p:pic>
        <p:nvPicPr>
          <p:cNvPr id="7" name="Picture 14" descr="Golf ball near hole">
            <a:extLst>
              <a:ext uri="{FF2B5EF4-FFF2-40B4-BE49-F238E27FC236}">
                <a16:creationId xmlns:a16="http://schemas.microsoft.com/office/drawing/2014/main" id="{4F93CC9B-792A-4E74-94EB-DE20A5FBD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40" y="2212542"/>
            <a:ext cx="1527778" cy="1022271"/>
          </a:xfrm>
          <a:prstGeom prst="rect">
            <a:avLst/>
          </a:prstGeom>
        </p:spPr>
      </p:pic>
      <p:pic>
        <p:nvPicPr>
          <p:cNvPr id="15" name="Picture 19">
            <a:extLst>
              <a:ext uri="{FF2B5EF4-FFF2-40B4-BE49-F238E27FC236}">
                <a16:creationId xmlns:a16="http://schemas.microsoft.com/office/drawing/2014/main" id="{6D23ACB9-1803-4587-8BD1-B0DA34EB7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591" y="2181592"/>
            <a:ext cx="1107588" cy="10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6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3738-A004-4914-9A75-F7260A65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219606"/>
            <a:ext cx="10515600" cy="1325563"/>
          </a:xfrm>
        </p:spPr>
        <p:txBody>
          <a:bodyPr/>
          <a:lstStyle/>
          <a:p>
            <a:r>
              <a:rPr lang="en-US" sz="2000" dirty="0">
                <a:cs typeface="Calibri Light"/>
              </a:rPr>
              <a:t>Poster Section 2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 Are:</a:t>
            </a:r>
            <a:r>
              <a:rPr lang="en-US" sz="2000" dirty="0">
                <a:cs typeface="Calibri Light"/>
              </a:rPr>
              <a:t> Participant Cards sheet #2</a:t>
            </a:r>
            <a:br>
              <a:rPr lang="en-US" sz="2000" dirty="0">
                <a:cs typeface="Calibri Light"/>
              </a:rPr>
            </a:br>
            <a:r>
              <a:rPr lang="en-US" sz="1800" dirty="0">
                <a:cs typeface="Calibri Light"/>
              </a:rPr>
              <a:t>5 minutes - </a:t>
            </a:r>
            <a:r>
              <a:rPr lang="en-US" sz="1800" b="1" dirty="0">
                <a:cs typeface="Calibri Light"/>
              </a:rPr>
              <a:t>Individually</a:t>
            </a:r>
            <a:r>
              <a:rPr lang="en-US" sz="1800" dirty="0">
                <a:cs typeface="Calibri Light"/>
              </a:rPr>
              <a:t> fill out a card for yourself</a:t>
            </a:r>
            <a:endParaRPr lang="en-US" sz="2000" dirty="0">
              <a:cs typeface="Calibri Light"/>
            </a:endParaRP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04FA4-51B8-4EBA-9122-8C920158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90689"/>
            <a:ext cx="3971925" cy="513743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F0E88D-3E46-439B-8482-D630842F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90688"/>
            <a:ext cx="3971925" cy="5137439"/>
          </a:xfrm>
          <a:prstGeom prst="rect">
            <a:avLst/>
          </a:prstGeom>
        </p:spPr>
      </p:pic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642CA-05AA-4172-A908-5F5FA88D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75" y="1690688"/>
            <a:ext cx="3971925" cy="5137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00817-828A-4252-9B80-31F640B340E6}"/>
              </a:ext>
            </a:extLst>
          </p:cNvPr>
          <p:cNvSpPr txBox="1"/>
          <p:nvPr/>
        </p:nvSpPr>
        <p:spPr>
          <a:xfrm>
            <a:off x="171450" y="2219017"/>
            <a:ext cx="1714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Insert image</a:t>
            </a:r>
          </a:p>
          <a:p>
            <a:r>
              <a:rPr lang="en-US" sz="1200" dirty="0">
                <a:ea typeface="+mn-lt"/>
                <a:cs typeface="+mn-lt"/>
              </a:rPr>
              <a:t>(Google or other)</a:t>
            </a:r>
            <a:endParaRPr lang="en-US" sz="12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DC44E-AE03-4C16-BC2A-D89ED4657064}"/>
              </a:ext>
            </a:extLst>
          </p:cNvPr>
          <p:cNvSpPr txBox="1"/>
          <p:nvPr/>
        </p:nvSpPr>
        <p:spPr>
          <a:xfrm>
            <a:off x="2143125" y="275922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CSYS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9AEED-0EF9-4841-B8FB-E410D077163D}"/>
              </a:ext>
            </a:extLst>
          </p:cNvPr>
          <p:cNvSpPr txBox="1"/>
          <p:nvPr/>
        </p:nvSpPr>
        <p:spPr>
          <a:xfrm>
            <a:off x="2061483" y="1872942"/>
            <a:ext cx="1796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Zachary Johnson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25E0F-DE4F-45D9-8903-3722656182B3}"/>
              </a:ext>
            </a:extLst>
          </p:cNvPr>
          <p:cNvSpPr txBox="1"/>
          <p:nvPr/>
        </p:nvSpPr>
        <p:spPr>
          <a:xfrm>
            <a:off x="550636" y="5616267"/>
            <a:ext cx="299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Interested to learn about NLP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CB7C8-D266-444E-AC0D-7416F298D3DB}"/>
              </a:ext>
            </a:extLst>
          </p:cNvPr>
          <p:cNvSpPr txBox="1"/>
          <p:nvPr/>
        </p:nvSpPr>
        <p:spPr>
          <a:xfrm>
            <a:off x="296636" y="3806064"/>
            <a:ext cx="31759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 would like to improve </a:t>
            </a:r>
            <a:r>
              <a:rPr lang="en-US" dirty="0">
                <a:cs typeface="Calibri"/>
              </a:rPr>
              <a:t>my ability</a:t>
            </a:r>
            <a:r>
              <a:rPr lang="en-US">
                <a:cs typeface="Calibri"/>
              </a:rPr>
              <a:t> to develop and work on </a:t>
            </a:r>
            <a:r>
              <a:rPr lang="en-US" dirty="0">
                <a:cs typeface="Calibri"/>
              </a:rPr>
              <a:t>team projects better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FC0C5-3F9F-457E-B44A-5F5A6AD0325D}"/>
              </a:ext>
            </a:extLst>
          </p:cNvPr>
          <p:cNvSpPr txBox="1"/>
          <p:nvPr/>
        </p:nvSpPr>
        <p:spPr>
          <a:xfrm>
            <a:off x="3200400" y="2101996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060DF-00CB-471E-81D0-EF1F8683BE4B}"/>
              </a:ext>
            </a:extLst>
          </p:cNvPr>
          <p:cNvSpPr txBox="1"/>
          <p:nvPr/>
        </p:nvSpPr>
        <p:spPr>
          <a:xfrm>
            <a:off x="3429000" y="2330595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BFD7E-4A2C-4A5D-AC80-93D522E7030E}"/>
              </a:ext>
            </a:extLst>
          </p:cNvPr>
          <p:cNvSpPr txBox="1"/>
          <p:nvPr/>
        </p:nvSpPr>
        <p:spPr>
          <a:xfrm>
            <a:off x="10318296" y="2770106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CSYS 2022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C32F3-66A8-4867-9D41-CBBA95ACCF58}"/>
              </a:ext>
            </a:extLst>
          </p:cNvPr>
          <p:cNvSpPr txBox="1"/>
          <p:nvPr/>
        </p:nvSpPr>
        <p:spPr>
          <a:xfrm>
            <a:off x="10318296" y="1874756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Megan Stahl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6B638-5A26-4C8A-B80A-CA4CCD11DD0D}"/>
              </a:ext>
            </a:extLst>
          </p:cNvPr>
          <p:cNvSpPr txBox="1"/>
          <p:nvPr/>
        </p:nvSpPr>
        <p:spPr>
          <a:xfrm>
            <a:off x="9070521" y="5618081"/>
            <a:ext cx="2647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 </a:t>
            </a:r>
            <a:r>
              <a:rPr lang="en-US" dirty="0">
                <a:cs typeface="Calibri"/>
              </a:rPr>
              <a:t>project seems cool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7C6E9-E773-4D9F-AD0B-F203B9925904}"/>
              </a:ext>
            </a:extLst>
          </p:cNvPr>
          <p:cNvSpPr txBox="1"/>
          <p:nvPr/>
        </p:nvSpPr>
        <p:spPr>
          <a:xfrm>
            <a:off x="8739653" y="3748674"/>
            <a:ext cx="24955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 would like to become a more </a:t>
            </a:r>
            <a:r>
              <a:rPr lang="en-US" dirty="0">
                <a:cs typeface="Calibri"/>
              </a:rPr>
              <a:t>competent programmer and team member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9E9714-6E4C-4BA7-B79D-51E15445AABB}"/>
              </a:ext>
            </a:extLst>
          </p:cNvPr>
          <p:cNvSpPr txBox="1"/>
          <p:nvPr/>
        </p:nvSpPr>
        <p:spPr>
          <a:xfrm>
            <a:off x="6203496" y="278099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CSCI/CSYS</a:t>
            </a:r>
            <a:r>
              <a:rPr lang="en-US" dirty="0">
                <a:cs typeface="Calibri"/>
              </a:rPr>
              <a:t> 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7D337-7671-42EB-8AC6-C1B4D6D9D641}"/>
              </a:ext>
            </a:extLst>
          </p:cNvPr>
          <p:cNvSpPr txBox="1"/>
          <p:nvPr/>
        </p:nvSpPr>
        <p:spPr>
          <a:xfrm>
            <a:off x="6203496" y="188564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Mitesh Kumar</a:t>
            </a:r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6E08F-3314-4831-BCED-75FCD577B252}"/>
              </a:ext>
            </a:extLst>
          </p:cNvPr>
          <p:cNvSpPr txBox="1"/>
          <p:nvPr/>
        </p:nvSpPr>
        <p:spPr>
          <a:xfrm>
            <a:off x="4955721" y="5628966"/>
            <a:ext cx="2647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Excited about </a:t>
            </a:r>
            <a:r>
              <a:rPr lang="en-US" dirty="0">
                <a:cs typeface="Calibri"/>
              </a:rPr>
              <a:t>graduating.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BE360-03BA-41A1-BA3C-5FF1E7B4D59F}"/>
              </a:ext>
            </a:extLst>
          </p:cNvPr>
          <p:cNvSpPr txBox="1"/>
          <p:nvPr/>
        </p:nvSpPr>
        <p:spPr>
          <a:xfrm>
            <a:off x="4955721" y="3755262"/>
            <a:ext cx="24955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Develop software </a:t>
            </a:r>
            <a:r>
              <a:rPr lang="en-US" dirty="0">
                <a:cs typeface="Calibri"/>
              </a:rPr>
              <a:t>for </a:t>
            </a:r>
            <a:r>
              <a:rPr lang="en-US">
                <a:cs typeface="Calibri"/>
              </a:rPr>
              <a:t>NLP and gain experience with</a:t>
            </a:r>
            <a:r>
              <a:rPr lang="en-US" dirty="0">
                <a:cs typeface="Calibri"/>
              </a:rPr>
              <a:t> collaborative programming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981158-B5F0-44E6-B9FC-E698B70C6C4D}"/>
              </a:ext>
            </a:extLst>
          </p:cNvPr>
          <p:cNvSpPr txBox="1"/>
          <p:nvPr/>
        </p:nvSpPr>
        <p:spPr>
          <a:xfrm>
            <a:off x="4231821" y="2229903"/>
            <a:ext cx="1714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Insert</a:t>
            </a:r>
            <a:r>
              <a:rPr lang="en-US"/>
              <a:t> image</a:t>
            </a:r>
          </a:p>
          <a:p>
            <a:r>
              <a:rPr lang="en-US" sz="1200" dirty="0">
                <a:ea typeface="+mn-lt"/>
                <a:cs typeface="+mn-lt"/>
              </a:rPr>
              <a:t>(Google or other)</a:t>
            </a:r>
            <a:endParaRPr lang="en-US" sz="1200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74CDCF-677C-4906-ACB5-AF31620FC800}"/>
              </a:ext>
            </a:extLst>
          </p:cNvPr>
          <p:cNvSpPr txBox="1"/>
          <p:nvPr/>
        </p:nvSpPr>
        <p:spPr>
          <a:xfrm>
            <a:off x="8270421" y="2224460"/>
            <a:ext cx="1714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Insert</a:t>
            </a:r>
            <a:r>
              <a:rPr lang="en-US"/>
              <a:t> image</a:t>
            </a:r>
          </a:p>
          <a:p>
            <a:r>
              <a:rPr lang="en-US" sz="1200" dirty="0">
                <a:ea typeface="+mn-lt"/>
                <a:cs typeface="+mn-lt"/>
              </a:rPr>
              <a:t>(Google or other)</a:t>
            </a:r>
            <a:endParaRPr lang="en-US" sz="1200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2E56B6-35D8-4F26-A486-C15C78D4C9B8}"/>
              </a:ext>
            </a:extLst>
          </p:cNvPr>
          <p:cNvSpPr txBox="1"/>
          <p:nvPr/>
        </p:nvSpPr>
        <p:spPr>
          <a:xfrm>
            <a:off x="7233424" y="2129874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93C6D1-06D7-4C01-BFE4-BC2EB6BB6E99}"/>
              </a:ext>
            </a:extLst>
          </p:cNvPr>
          <p:cNvSpPr txBox="1"/>
          <p:nvPr/>
        </p:nvSpPr>
        <p:spPr>
          <a:xfrm>
            <a:off x="7462024" y="2358473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BF6E1-F106-4003-8702-9F9D86C54BA5}"/>
              </a:ext>
            </a:extLst>
          </p:cNvPr>
          <p:cNvSpPr txBox="1"/>
          <p:nvPr/>
        </p:nvSpPr>
        <p:spPr>
          <a:xfrm>
            <a:off x="11285034" y="2111288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34AFE7-D97D-40F3-B7FE-6ABE32597830}"/>
              </a:ext>
            </a:extLst>
          </p:cNvPr>
          <p:cNvSpPr txBox="1"/>
          <p:nvPr/>
        </p:nvSpPr>
        <p:spPr>
          <a:xfrm>
            <a:off x="11513634" y="2339887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65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3738-A004-4914-9A75-F7260A65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219606"/>
            <a:ext cx="10515600" cy="1325563"/>
          </a:xfrm>
        </p:spPr>
        <p:txBody>
          <a:bodyPr/>
          <a:lstStyle/>
          <a:p>
            <a:r>
              <a:rPr lang="en-US" sz="2000" dirty="0">
                <a:cs typeface="Calibri Light"/>
              </a:rPr>
              <a:t>Poster Section 2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 Are:</a:t>
            </a:r>
            <a:r>
              <a:rPr lang="en-US" sz="2000" dirty="0">
                <a:cs typeface="Calibri Light"/>
              </a:rPr>
              <a:t> Participant Cards sheet #3</a:t>
            </a:r>
            <a:br>
              <a:rPr lang="en-US" sz="2000" dirty="0">
                <a:cs typeface="Calibri Light"/>
              </a:rPr>
            </a:br>
            <a:r>
              <a:rPr lang="en-US" sz="1800" dirty="0">
                <a:cs typeface="Calibri Light"/>
              </a:rPr>
              <a:t>5 minutes - </a:t>
            </a:r>
            <a:r>
              <a:rPr lang="en-US" sz="1800" b="1" dirty="0">
                <a:cs typeface="Calibri Light"/>
              </a:rPr>
              <a:t>Individually</a:t>
            </a:r>
            <a:r>
              <a:rPr lang="en-US" sz="1800" dirty="0">
                <a:cs typeface="Calibri Light"/>
              </a:rPr>
              <a:t> fill out a card for yourself</a:t>
            </a:r>
            <a:endParaRPr lang="en-US" sz="2000" dirty="0">
              <a:cs typeface="Calibri Light"/>
            </a:endParaRP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04FA4-51B8-4EBA-9122-8C920158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90689"/>
            <a:ext cx="3971925" cy="513743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F0E88D-3E46-439B-8482-D630842F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90688"/>
            <a:ext cx="3971925" cy="5137439"/>
          </a:xfrm>
          <a:prstGeom prst="rect">
            <a:avLst/>
          </a:prstGeom>
        </p:spPr>
      </p:pic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642CA-05AA-4172-A908-5F5FA88D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75" y="1690688"/>
            <a:ext cx="3971925" cy="5137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00817-828A-4252-9B80-31F640B340E6}"/>
              </a:ext>
            </a:extLst>
          </p:cNvPr>
          <p:cNvSpPr txBox="1"/>
          <p:nvPr/>
        </p:nvSpPr>
        <p:spPr>
          <a:xfrm>
            <a:off x="171450" y="2219017"/>
            <a:ext cx="1714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Insert image</a:t>
            </a:r>
          </a:p>
          <a:p>
            <a:r>
              <a:rPr lang="en-US" sz="1200" dirty="0">
                <a:ea typeface="+mn-lt"/>
                <a:cs typeface="+mn-lt"/>
              </a:rPr>
              <a:t>(Google or other)</a:t>
            </a:r>
            <a:endParaRPr lang="en-US" sz="12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DC44E-AE03-4C16-BC2A-D89ED4657064}"/>
              </a:ext>
            </a:extLst>
          </p:cNvPr>
          <p:cNvSpPr txBox="1"/>
          <p:nvPr/>
        </p:nvSpPr>
        <p:spPr>
          <a:xfrm>
            <a:off x="2143125" y="275922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2022</a:t>
            </a:r>
            <a:r>
              <a:rPr lang="en-US" dirty="0">
                <a:cs typeface="Calibri"/>
              </a:rPr>
              <a:t>/CSE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9AEED-0EF9-4841-B8FB-E410D077163D}"/>
              </a:ext>
            </a:extLst>
          </p:cNvPr>
          <p:cNvSpPr txBox="1"/>
          <p:nvPr/>
        </p:nvSpPr>
        <p:spPr>
          <a:xfrm>
            <a:off x="2143125" y="186387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Leyang Zhang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25E0F-DE4F-45D9-8903-3722656182B3}"/>
              </a:ext>
            </a:extLst>
          </p:cNvPr>
          <p:cNvSpPr txBox="1"/>
          <p:nvPr/>
        </p:nvSpPr>
        <p:spPr>
          <a:xfrm>
            <a:off x="895350" y="5607196"/>
            <a:ext cx="26479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Excited about </a:t>
            </a:r>
            <a:r>
              <a:rPr lang="en-US" dirty="0">
                <a:cs typeface="Calibri"/>
              </a:rPr>
              <a:t>working </a:t>
            </a:r>
            <a:r>
              <a:rPr lang="en-US">
                <a:cs typeface="Calibri"/>
              </a:rPr>
              <a:t>with people </a:t>
            </a:r>
            <a:r>
              <a:rPr lang="en-US" dirty="0">
                <a:cs typeface="Calibri"/>
              </a:rPr>
              <a:t>with other </a:t>
            </a:r>
            <a:r>
              <a:rPr lang="en-US">
                <a:cs typeface="Calibri"/>
              </a:rPr>
              <a:t>field of expertise 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CB7C8-D266-444E-AC0D-7416F298D3DB}"/>
              </a:ext>
            </a:extLst>
          </p:cNvPr>
          <p:cNvSpPr txBox="1"/>
          <p:nvPr/>
        </p:nvSpPr>
        <p:spPr>
          <a:xfrm>
            <a:off x="174068" y="3763199"/>
            <a:ext cx="34960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Learn more design/</a:t>
            </a:r>
            <a:r>
              <a:rPr lang="en-US" dirty="0">
                <a:cs typeface="Calibri"/>
              </a:rPr>
              <a:t>project experience</a:t>
            </a:r>
            <a:r>
              <a:rPr lang="en-US">
                <a:cs typeface="Calibri"/>
              </a:rPr>
              <a:t>, improve team working </a:t>
            </a:r>
            <a:r>
              <a:rPr lang="en-US" dirty="0">
                <a:cs typeface="Calibri"/>
              </a:rPr>
              <a:t>ability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FC0C5-3F9F-457E-B44A-5F5A6AD0325D}"/>
              </a:ext>
            </a:extLst>
          </p:cNvPr>
          <p:cNvSpPr txBox="1"/>
          <p:nvPr/>
        </p:nvSpPr>
        <p:spPr>
          <a:xfrm>
            <a:off x="3025896" y="2131080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Jonathan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060DF-00CB-471E-81D0-EF1F8683BE4B}"/>
              </a:ext>
            </a:extLst>
          </p:cNvPr>
          <p:cNvSpPr txBox="1"/>
          <p:nvPr/>
        </p:nvSpPr>
        <p:spPr>
          <a:xfrm>
            <a:off x="3429000" y="2330595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BFD7E-4A2C-4A5D-AC80-93D522E7030E}"/>
              </a:ext>
            </a:extLst>
          </p:cNvPr>
          <p:cNvSpPr txBox="1"/>
          <p:nvPr/>
        </p:nvSpPr>
        <p:spPr>
          <a:xfrm>
            <a:off x="10318296" y="2770106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CSYS/2022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C32F3-66A8-4867-9D41-CBBA95ACCF58}"/>
              </a:ext>
            </a:extLst>
          </p:cNvPr>
          <p:cNvSpPr txBox="1"/>
          <p:nvPr/>
        </p:nvSpPr>
        <p:spPr>
          <a:xfrm>
            <a:off x="10318296" y="1874756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Jonah 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6B638-5A26-4C8A-B80A-CA4CCD11DD0D}"/>
              </a:ext>
            </a:extLst>
          </p:cNvPr>
          <p:cNvSpPr txBox="1"/>
          <p:nvPr/>
        </p:nvSpPr>
        <p:spPr>
          <a:xfrm>
            <a:off x="9070521" y="5618081"/>
            <a:ext cx="2647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First time working for the chatbot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7C6E9-E773-4D9F-AD0B-F203B9925904}"/>
              </a:ext>
            </a:extLst>
          </p:cNvPr>
          <p:cNvSpPr txBox="1"/>
          <p:nvPr/>
        </p:nvSpPr>
        <p:spPr>
          <a:xfrm>
            <a:off x="8784771" y="3767056"/>
            <a:ext cx="24955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 work with team and learn some deep learning from this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9E9714-6E4C-4BA7-B79D-51E15445AABB}"/>
              </a:ext>
            </a:extLst>
          </p:cNvPr>
          <p:cNvSpPr txBox="1"/>
          <p:nvPr/>
        </p:nvSpPr>
        <p:spPr>
          <a:xfrm>
            <a:off x="6203496" y="278099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2022/EE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7D337-7671-42EB-8AC6-C1B4D6D9D641}"/>
              </a:ext>
            </a:extLst>
          </p:cNvPr>
          <p:cNvSpPr txBox="1"/>
          <p:nvPr/>
        </p:nvSpPr>
        <p:spPr>
          <a:xfrm>
            <a:off x="6203496" y="188564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Zhuoming</a:t>
            </a:r>
            <a:r>
              <a:rPr lang="en-US"/>
              <a:t> Wu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6E08F-3314-4831-BCED-75FCD577B252}"/>
              </a:ext>
            </a:extLst>
          </p:cNvPr>
          <p:cNvSpPr txBox="1"/>
          <p:nvPr/>
        </p:nvSpPr>
        <p:spPr>
          <a:xfrm>
            <a:off x="4955721" y="5628966"/>
            <a:ext cx="2647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Last semester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BE360-03BA-41A1-BA3C-5FF1E7B4D59F}"/>
              </a:ext>
            </a:extLst>
          </p:cNvPr>
          <p:cNvSpPr txBox="1"/>
          <p:nvPr/>
        </p:nvSpPr>
        <p:spPr>
          <a:xfrm>
            <a:off x="4955721" y="4000191"/>
            <a:ext cx="2495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Improve teamwork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981158-B5F0-44E6-B9FC-E698B70C6C4D}"/>
              </a:ext>
            </a:extLst>
          </p:cNvPr>
          <p:cNvSpPr txBox="1"/>
          <p:nvPr/>
        </p:nvSpPr>
        <p:spPr>
          <a:xfrm>
            <a:off x="4231821" y="2229903"/>
            <a:ext cx="1714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Insert</a:t>
            </a:r>
            <a:r>
              <a:rPr lang="en-US"/>
              <a:t> image</a:t>
            </a:r>
          </a:p>
          <a:p>
            <a:r>
              <a:rPr lang="en-US" sz="1200" dirty="0">
                <a:ea typeface="+mn-lt"/>
                <a:cs typeface="+mn-lt"/>
              </a:rPr>
              <a:t>(Google or other)</a:t>
            </a:r>
            <a:endParaRPr lang="en-US" sz="1200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74CDCF-677C-4906-ACB5-AF31620FC800}"/>
              </a:ext>
            </a:extLst>
          </p:cNvPr>
          <p:cNvSpPr txBox="1"/>
          <p:nvPr/>
        </p:nvSpPr>
        <p:spPr>
          <a:xfrm>
            <a:off x="8270421" y="2224460"/>
            <a:ext cx="1714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Insert</a:t>
            </a:r>
            <a:r>
              <a:rPr lang="en-US"/>
              <a:t> image</a:t>
            </a:r>
          </a:p>
          <a:p>
            <a:r>
              <a:rPr lang="en-US" sz="1200" dirty="0">
                <a:ea typeface="+mn-lt"/>
                <a:cs typeface="+mn-lt"/>
              </a:rPr>
              <a:t>(Google or other)</a:t>
            </a:r>
            <a:endParaRPr lang="en-US" sz="1200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2E56B6-35D8-4F26-A486-C15C78D4C9B8}"/>
              </a:ext>
            </a:extLst>
          </p:cNvPr>
          <p:cNvSpPr txBox="1"/>
          <p:nvPr/>
        </p:nvSpPr>
        <p:spPr>
          <a:xfrm>
            <a:off x="7233424" y="2129874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93C6D1-06D7-4C01-BFE4-BC2EB6BB6E99}"/>
              </a:ext>
            </a:extLst>
          </p:cNvPr>
          <p:cNvSpPr txBox="1"/>
          <p:nvPr/>
        </p:nvSpPr>
        <p:spPr>
          <a:xfrm>
            <a:off x="7462024" y="2358473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BF6E1-F106-4003-8702-9F9D86C54BA5}"/>
              </a:ext>
            </a:extLst>
          </p:cNvPr>
          <p:cNvSpPr txBox="1"/>
          <p:nvPr/>
        </p:nvSpPr>
        <p:spPr>
          <a:xfrm>
            <a:off x="11285034" y="2111288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34AFE7-D97D-40F3-B7FE-6ABE32597830}"/>
              </a:ext>
            </a:extLst>
          </p:cNvPr>
          <p:cNvSpPr txBox="1"/>
          <p:nvPr/>
        </p:nvSpPr>
        <p:spPr>
          <a:xfrm>
            <a:off x="11513634" y="2339887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251916D-9651-4B25-B248-935B07EE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13" y="1832216"/>
            <a:ext cx="971624" cy="13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8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3738-A004-4914-9A75-F7260A65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219606"/>
            <a:ext cx="10515600" cy="1325563"/>
          </a:xfrm>
        </p:spPr>
        <p:txBody>
          <a:bodyPr/>
          <a:lstStyle/>
          <a:p>
            <a:r>
              <a:rPr lang="en-US" sz="2000" dirty="0">
                <a:cs typeface="Calibri Light"/>
              </a:rPr>
              <a:t>Poster Section 2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 Are:</a:t>
            </a:r>
            <a:r>
              <a:rPr lang="en-US" sz="2000" dirty="0">
                <a:cs typeface="Calibri Light"/>
              </a:rPr>
              <a:t> Participant Cards sheet #3</a:t>
            </a:r>
            <a:br>
              <a:rPr lang="en-US" sz="2000" dirty="0">
                <a:cs typeface="Calibri Light"/>
              </a:rPr>
            </a:br>
            <a:r>
              <a:rPr lang="en-US" sz="1800" dirty="0">
                <a:cs typeface="Calibri Light"/>
              </a:rPr>
              <a:t>5 minutes - </a:t>
            </a:r>
            <a:r>
              <a:rPr lang="en-US" sz="1800" b="1" dirty="0">
                <a:cs typeface="Calibri Light"/>
              </a:rPr>
              <a:t>Individually</a:t>
            </a:r>
            <a:r>
              <a:rPr lang="en-US" sz="1800" dirty="0">
                <a:cs typeface="Calibri Light"/>
              </a:rPr>
              <a:t> fill out a card for yourself</a:t>
            </a:r>
            <a:endParaRPr lang="en-US" sz="2000" dirty="0">
              <a:cs typeface="Calibri Light"/>
            </a:endParaRP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04FA4-51B8-4EBA-9122-8C920158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90689"/>
            <a:ext cx="3971925" cy="513743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F0E88D-3E46-439B-8482-D630842F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90688"/>
            <a:ext cx="3971925" cy="5137439"/>
          </a:xfrm>
          <a:prstGeom prst="rect">
            <a:avLst/>
          </a:prstGeom>
        </p:spPr>
      </p:pic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642CA-05AA-4172-A908-5F5FA88D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75" y="1690688"/>
            <a:ext cx="3971925" cy="5137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00817-828A-4252-9B80-31F640B340E6}"/>
              </a:ext>
            </a:extLst>
          </p:cNvPr>
          <p:cNvSpPr txBox="1"/>
          <p:nvPr/>
        </p:nvSpPr>
        <p:spPr>
          <a:xfrm>
            <a:off x="171450" y="2219017"/>
            <a:ext cx="1714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Insert image</a:t>
            </a:r>
          </a:p>
          <a:p>
            <a:r>
              <a:rPr lang="en-US" sz="1200" dirty="0">
                <a:ea typeface="+mn-lt"/>
                <a:cs typeface="+mn-lt"/>
              </a:rPr>
              <a:t>(Google or other)</a:t>
            </a:r>
            <a:endParaRPr lang="en-US" sz="12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DC44E-AE03-4C16-BC2A-D89ED4657064}"/>
              </a:ext>
            </a:extLst>
          </p:cNvPr>
          <p:cNvSpPr txBox="1"/>
          <p:nvPr/>
        </p:nvSpPr>
        <p:spPr>
          <a:xfrm>
            <a:off x="2143125" y="275922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9AEED-0EF9-4841-B8FB-E410D077163D}"/>
              </a:ext>
            </a:extLst>
          </p:cNvPr>
          <p:cNvSpPr txBox="1"/>
          <p:nvPr/>
        </p:nvSpPr>
        <p:spPr>
          <a:xfrm>
            <a:off x="2143125" y="186387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25E0F-DE4F-45D9-8903-3722656182B3}"/>
              </a:ext>
            </a:extLst>
          </p:cNvPr>
          <p:cNvSpPr txBox="1"/>
          <p:nvPr/>
        </p:nvSpPr>
        <p:spPr>
          <a:xfrm>
            <a:off x="895350" y="5607196"/>
            <a:ext cx="2647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CB7C8-D266-444E-AC0D-7416F298D3DB}"/>
              </a:ext>
            </a:extLst>
          </p:cNvPr>
          <p:cNvSpPr txBox="1"/>
          <p:nvPr/>
        </p:nvSpPr>
        <p:spPr>
          <a:xfrm>
            <a:off x="895350" y="3978421"/>
            <a:ext cx="2495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 to add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FC0C5-3F9F-457E-B44A-5F5A6AD0325D}"/>
              </a:ext>
            </a:extLst>
          </p:cNvPr>
          <p:cNvSpPr txBox="1"/>
          <p:nvPr/>
        </p:nvSpPr>
        <p:spPr>
          <a:xfrm>
            <a:off x="3200400" y="2101996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060DF-00CB-471E-81D0-EF1F8683BE4B}"/>
              </a:ext>
            </a:extLst>
          </p:cNvPr>
          <p:cNvSpPr txBox="1"/>
          <p:nvPr/>
        </p:nvSpPr>
        <p:spPr>
          <a:xfrm>
            <a:off x="3429000" y="2330595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BFD7E-4A2C-4A5D-AC80-93D522E7030E}"/>
              </a:ext>
            </a:extLst>
          </p:cNvPr>
          <p:cNvSpPr txBox="1"/>
          <p:nvPr/>
        </p:nvSpPr>
        <p:spPr>
          <a:xfrm>
            <a:off x="10318296" y="2770106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C32F3-66A8-4867-9D41-CBBA95ACCF58}"/>
              </a:ext>
            </a:extLst>
          </p:cNvPr>
          <p:cNvSpPr txBox="1"/>
          <p:nvPr/>
        </p:nvSpPr>
        <p:spPr>
          <a:xfrm>
            <a:off x="10318296" y="1874756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Click to add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6B638-5A26-4C8A-B80A-CA4CCD11DD0D}"/>
              </a:ext>
            </a:extLst>
          </p:cNvPr>
          <p:cNvSpPr txBox="1"/>
          <p:nvPr/>
        </p:nvSpPr>
        <p:spPr>
          <a:xfrm>
            <a:off x="9070521" y="5618081"/>
            <a:ext cx="2647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7C6E9-E773-4D9F-AD0B-F203B9925904}"/>
              </a:ext>
            </a:extLst>
          </p:cNvPr>
          <p:cNvSpPr txBox="1"/>
          <p:nvPr/>
        </p:nvSpPr>
        <p:spPr>
          <a:xfrm>
            <a:off x="9070521" y="3989306"/>
            <a:ext cx="2495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9E9714-6E4C-4BA7-B79D-51E15445AABB}"/>
              </a:ext>
            </a:extLst>
          </p:cNvPr>
          <p:cNvSpPr txBox="1"/>
          <p:nvPr/>
        </p:nvSpPr>
        <p:spPr>
          <a:xfrm>
            <a:off x="6203496" y="278099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7D337-7671-42EB-8AC6-C1B4D6D9D641}"/>
              </a:ext>
            </a:extLst>
          </p:cNvPr>
          <p:cNvSpPr txBox="1"/>
          <p:nvPr/>
        </p:nvSpPr>
        <p:spPr>
          <a:xfrm>
            <a:off x="6203496" y="1885641"/>
            <a:ext cx="17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6E08F-3314-4831-BCED-75FCD577B252}"/>
              </a:ext>
            </a:extLst>
          </p:cNvPr>
          <p:cNvSpPr txBox="1"/>
          <p:nvPr/>
        </p:nvSpPr>
        <p:spPr>
          <a:xfrm>
            <a:off x="4955721" y="5628966"/>
            <a:ext cx="2647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BE360-03BA-41A1-BA3C-5FF1E7B4D59F}"/>
              </a:ext>
            </a:extLst>
          </p:cNvPr>
          <p:cNvSpPr txBox="1"/>
          <p:nvPr/>
        </p:nvSpPr>
        <p:spPr>
          <a:xfrm>
            <a:off x="4955721" y="4000191"/>
            <a:ext cx="2495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981158-B5F0-44E6-B9FC-E698B70C6C4D}"/>
              </a:ext>
            </a:extLst>
          </p:cNvPr>
          <p:cNvSpPr txBox="1"/>
          <p:nvPr/>
        </p:nvSpPr>
        <p:spPr>
          <a:xfrm>
            <a:off x="4231821" y="2229903"/>
            <a:ext cx="1714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Insert</a:t>
            </a:r>
            <a:r>
              <a:rPr lang="en-US"/>
              <a:t> image</a:t>
            </a:r>
          </a:p>
          <a:p>
            <a:r>
              <a:rPr lang="en-US" sz="1200" dirty="0">
                <a:ea typeface="+mn-lt"/>
                <a:cs typeface="+mn-lt"/>
              </a:rPr>
              <a:t>(Google or other)</a:t>
            </a:r>
            <a:endParaRPr lang="en-US" sz="1200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74CDCF-677C-4906-ACB5-AF31620FC800}"/>
              </a:ext>
            </a:extLst>
          </p:cNvPr>
          <p:cNvSpPr txBox="1"/>
          <p:nvPr/>
        </p:nvSpPr>
        <p:spPr>
          <a:xfrm>
            <a:off x="8270421" y="2224460"/>
            <a:ext cx="1714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Insert</a:t>
            </a:r>
            <a:r>
              <a:rPr lang="en-US"/>
              <a:t> image</a:t>
            </a:r>
          </a:p>
          <a:p>
            <a:r>
              <a:rPr lang="en-US" sz="1200" dirty="0">
                <a:ea typeface="+mn-lt"/>
                <a:cs typeface="+mn-lt"/>
              </a:rPr>
              <a:t>(Google or other)</a:t>
            </a:r>
            <a:endParaRPr lang="en-US" sz="1200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2E56B6-35D8-4F26-A486-C15C78D4C9B8}"/>
              </a:ext>
            </a:extLst>
          </p:cNvPr>
          <p:cNvSpPr txBox="1"/>
          <p:nvPr/>
        </p:nvSpPr>
        <p:spPr>
          <a:xfrm>
            <a:off x="7233424" y="2129874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93C6D1-06D7-4C01-BFE4-BC2EB6BB6E99}"/>
              </a:ext>
            </a:extLst>
          </p:cNvPr>
          <p:cNvSpPr txBox="1"/>
          <p:nvPr/>
        </p:nvSpPr>
        <p:spPr>
          <a:xfrm>
            <a:off x="7462024" y="2358473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BF6E1-F106-4003-8702-9F9D86C54BA5}"/>
              </a:ext>
            </a:extLst>
          </p:cNvPr>
          <p:cNvSpPr txBox="1"/>
          <p:nvPr/>
        </p:nvSpPr>
        <p:spPr>
          <a:xfrm>
            <a:off x="11285034" y="2111288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34AFE7-D97D-40F3-B7FE-6ABE32597830}"/>
              </a:ext>
            </a:extLst>
          </p:cNvPr>
          <p:cNvSpPr txBox="1"/>
          <p:nvPr/>
        </p:nvSpPr>
        <p:spPr>
          <a:xfrm>
            <a:off x="11513634" y="2339887"/>
            <a:ext cx="800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Click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60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1572-78C0-41E7-85E7-1E83C3C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 Light"/>
              </a:rPr>
              <a:t>Poster Section 3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What Can Go Wrong?: </a:t>
            </a:r>
            <a:r>
              <a:rPr lang="en-US" sz="2000" dirty="0">
                <a:cs typeface="Calibri Light"/>
              </a:rPr>
              <a:t>Think of all the ways...</a:t>
            </a:r>
            <a:br>
              <a:rPr lang="en-US" sz="2000" dirty="0">
                <a:cs typeface="Calibri Light"/>
              </a:rPr>
            </a:br>
            <a:r>
              <a:rPr lang="en-US" sz="1800" dirty="0">
                <a:cs typeface="Calibri Light"/>
              </a:rPr>
              <a:t>2 minutes of </a:t>
            </a:r>
            <a:r>
              <a:rPr lang="en-US" sz="1800" b="1" dirty="0">
                <a:cs typeface="Calibri Light"/>
              </a:rPr>
              <a:t>silent</a:t>
            </a:r>
            <a:r>
              <a:rPr lang="en-US" sz="1800" dirty="0">
                <a:cs typeface="Calibri Light"/>
              </a:rPr>
              <a:t> Individual Ideation, then 2 minutes to Share and post to </a:t>
            </a:r>
            <a:r>
              <a:rPr lang="en-US" sz="1800" b="1" dirty="0">
                <a:cs typeface="Calibri Light"/>
              </a:rPr>
              <a:t>this</a:t>
            </a:r>
            <a:r>
              <a:rPr lang="en-US" sz="1800" dirty="0">
                <a:cs typeface="Calibri Light"/>
              </a:rPr>
              <a:t> document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F947C-80B3-4EFA-969B-9AFEAA954C09}"/>
              </a:ext>
            </a:extLst>
          </p:cNvPr>
          <p:cNvSpPr txBox="1"/>
          <p:nvPr/>
        </p:nvSpPr>
        <p:spPr>
          <a:xfrm>
            <a:off x="425938" y="2217987"/>
            <a:ext cx="22662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Too ambitious with project goals, subpar result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Lack of clear direction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83004-52F2-47F3-B57E-38982AEBA479}"/>
              </a:ext>
            </a:extLst>
          </p:cNvPr>
          <p:cNvSpPr txBox="1"/>
          <p:nvPr/>
        </p:nvSpPr>
        <p:spPr>
          <a:xfrm>
            <a:off x="2688492" y="22234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>
                <a:cs typeface="Calibri"/>
              </a:rPr>
              <a:t>Lack of </a:t>
            </a:r>
            <a:r>
              <a:rPr lang="en-US" dirty="0">
                <a:cs typeface="Calibri"/>
              </a:rPr>
              <a:t>coordination</a:t>
            </a:r>
            <a:endParaRPr lang="en-US"/>
          </a:p>
          <a:p>
            <a:r>
              <a:rPr lang="en-US">
                <a:cs typeface="Calibri"/>
              </a:rPr>
              <a:t>- Project lacks polish</a:t>
            </a:r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180BBAE-10BB-40AF-8388-F21BF9F89CC0}"/>
              </a:ext>
            </a:extLst>
          </p:cNvPr>
          <p:cNvSpPr txBox="1"/>
          <p:nvPr/>
        </p:nvSpPr>
        <p:spPr>
          <a:xfrm>
            <a:off x="5879123" y="221981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don't finish and I don't graduate and I lose my job and I become homeless.</a:t>
            </a:r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8B3C8BD9-28FC-42FF-B5F0-52375627B331}"/>
              </a:ext>
            </a:extLst>
          </p:cNvPr>
          <p:cNvSpPr txBox="1"/>
          <p:nvPr/>
        </p:nvSpPr>
        <p:spPr>
          <a:xfrm>
            <a:off x="8958663" y="223324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Lack of communication leads to running out of time</a:t>
            </a:r>
            <a:r>
              <a:rPr lang="en-US" dirty="0"/>
              <a:t> to complete project</a:t>
            </a:r>
            <a:endParaRPr lang="en-US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4F8FE264-8350-4CB8-AB24-716DBA5B8135}"/>
              </a:ext>
            </a:extLst>
          </p:cNvPr>
          <p:cNvSpPr txBox="1"/>
          <p:nvPr/>
        </p:nvSpPr>
        <p:spPr>
          <a:xfrm>
            <a:off x="8962293" y="40489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B08AC1E-1D71-48B5-AF4E-0E9F709FE59C}"/>
              </a:ext>
            </a:extLst>
          </p:cNvPr>
          <p:cNvSpPr txBox="1"/>
          <p:nvPr/>
        </p:nvSpPr>
        <p:spPr>
          <a:xfrm>
            <a:off x="423985" y="3824530"/>
            <a:ext cx="20504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Team member gets </a:t>
            </a:r>
            <a:r>
              <a:rPr lang="en-US" dirty="0">
                <a:cs typeface="Calibri"/>
              </a:rPr>
              <a:t>covid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Poor Communication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Missed </a:t>
            </a:r>
            <a:r>
              <a:rPr lang="en-US" dirty="0">
                <a:cs typeface="Calibri"/>
              </a:rPr>
              <a:t>Deadlines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5C701E67-3E36-446A-9AA0-2619E4CCCC08}"/>
              </a:ext>
            </a:extLst>
          </p:cNvPr>
          <p:cNvSpPr txBox="1"/>
          <p:nvPr/>
        </p:nvSpPr>
        <p:spPr>
          <a:xfrm>
            <a:off x="5875216" y="400984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</a:t>
            </a:r>
            <a:r>
              <a:rPr lang="en-US"/>
              <a:t>project is too </a:t>
            </a:r>
            <a:r>
              <a:rPr lang="en-US" dirty="0"/>
              <a:t>difficult </a:t>
            </a:r>
            <a:r>
              <a:rPr lang="en-US"/>
              <a:t>to achieve </a:t>
            </a:r>
            <a:r>
              <a:rPr lang="en-US" dirty="0"/>
              <a:t>the desired results</a:t>
            </a:r>
            <a:endParaRPr lang="en-US" dirty="0">
              <a:cs typeface="Calibri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C2367675-F527-401C-A87B-1CF80C926D10}"/>
              </a:ext>
            </a:extLst>
          </p:cNvPr>
          <p:cNvSpPr txBox="1"/>
          <p:nvPr/>
        </p:nvSpPr>
        <p:spPr>
          <a:xfrm>
            <a:off x="2983523" y="3919135"/>
            <a:ext cx="150948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- Multiple people unknowingly separately working on the same task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 Incompatible subcomponents of the project that were developed separately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1572-78C0-41E7-85E7-1E83C3C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>
                <a:cs typeface="Calibri Light"/>
              </a:rPr>
              <a:t>Poster Section 4</a:t>
            </a:r>
            <a:br>
              <a:rPr lang="en-US" dirty="0">
                <a:cs typeface="Calibri Light"/>
              </a:rPr>
            </a:br>
            <a:r>
              <a:rPr lang="en-US" dirty="0">
                <a:ea typeface="+mj-lt"/>
                <a:cs typeface="+mj-lt"/>
              </a:rPr>
              <a:t>What are some potential challenges?</a:t>
            </a:r>
            <a:endParaRPr lang="en-US" dirty="0"/>
          </a:p>
          <a:p>
            <a:r>
              <a:rPr lang="en-US" sz="2000" dirty="0">
                <a:ea typeface="+mj-lt"/>
                <a:cs typeface="+mj-lt"/>
              </a:rPr>
              <a:t>What insights do you have about technical, societal, financial, ethical, or environmental challenges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cs typeface="Calibri Light"/>
              </a:rPr>
              <a:t>2 minutes of </a:t>
            </a:r>
            <a:r>
              <a:rPr lang="en-US" sz="2000" b="1" dirty="0">
                <a:cs typeface="Calibri Light"/>
              </a:rPr>
              <a:t>silent</a:t>
            </a:r>
            <a:r>
              <a:rPr lang="en-US" sz="2000" dirty="0">
                <a:cs typeface="Calibri Light"/>
              </a:rPr>
              <a:t> Individual Ideation, then 2 minutes to Share and post to </a:t>
            </a:r>
            <a:r>
              <a:rPr lang="en-US" sz="2000" b="1" dirty="0">
                <a:cs typeface="Calibri Light"/>
              </a:rPr>
              <a:t>this</a:t>
            </a:r>
            <a:r>
              <a:rPr lang="en-US" sz="2000" dirty="0">
                <a:cs typeface="Calibri Light"/>
              </a:rPr>
              <a:t>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46200-21FD-49B6-9C02-1ACD34E6F3F3}"/>
              </a:ext>
            </a:extLst>
          </p:cNvPr>
          <p:cNvSpPr txBox="1"/>
          <p:nvPr/>
        </p:nvSpPr>
        <p:spPr>
          <a:xfrm>
            <a:off x="64477" y="1695939"/>
            <a:ext cx="33195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Societal</a:t>
            </a:r>
            <a:r>
              <a:rPr lang="en-US" dirty="0">
                <a:ea typeface="+mn-lt"/>
                <a:cs typeface="+mn-lt"/>
              </a:rPr>
              <a:t>: Covid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Technical</a:t>
            </a:r>
            <a:r>
              <a:rPr lang="en-US" dirty="0">
                <a:ea typeface="+mn-lt"/>
                <a:cs typeface="+mn-lt"/>
              </a:rPr>
              <a:t>: Lack of integration between separately designed and developed parts of the projects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Environmental</a:t>
            </a:r>
            <a:r>
              <a:rPr lang="en-US" dirty="0">
                <a:ea typeface="+mn-lt"/>
                <a:cs typeface="+mn-lt"/>
              </a:rPr>
              <a:t>: Potential Continued Remote Instruction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4A475-388F-43F7-B07D-0515AF3E1B74}"/>
              </a:ext>
            </a:extLst>
          </p:cNvPr>
          <p:cNvSpPr txBox="1"/>
          <p:nvPr/>
        </p:nvSpPr>
        <p:spPr>
          <a:xfrm>
            <a:off x="8427467" y="3615486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Team member </a:t>
            </a:r>
            <a:r>
              <a:rPr lang="en-US" dirty="0"/>
              <a:t>contracts covid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Team members </a:t>
            </a:r>
            <a:r>
              <a:rPr lang="en-US" dirty="0" err="1">
                <a:cs typeface="Calibri"/>
              </a:rPr>
              <a:t>can not</a:t>
            </a:r>
            <a:r>
              <a:rPr lang="en-US">
                <a:cs typeface="Calibri"/>
              </a:rPr>
              <a:t> </a:t>
            </a:r>
            <a:r>
              <a:rPr lang="en-US" dirty="0">
                <a:cs typeface="Calibri"/>
              </a:rPr>
              <a:t>find enough time to </a:t>
            </a:r>
            <a:r>
              <a:rPr lang="en-US">
                <a:cs typeface="Calibri"/>
              </a:rPr>
              <a:t>meet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8694D24-74C7-4769-8DA7-CAC891F5F5FB}"/>
              </a:ext>
            </a:extLst>
          </p:cNvPr>
          <p:cNvSpPr txBox="1"/>
          <p:nvPr/>
        </p:nvSpPr>
        <p:spPr>
          <a:xfrm>
            <a:off x="6688015" y="421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DC3B0-BAD2-4489-84A5-AA36E1D05833}"/>
              </a:ext>
            </a:extLst>
          </p:cNvPr>
          <p:cNvSpPr txBox="1"/>
          <p:nvPr/>
        </p:nvSpPr>
        <p:spPr>
          <a:xfrm>
            <a:off x="3465977" y="185794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Technical: - Application is too resource heavy for the client's machine</a:t>
            </a:r>
            <a:endParaRPr lang="en-US" dirty="0"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F69836B-1941-4F63-A06C-1E432A53FEDF}"/>
              </a:ext>
            </a:extLst>
          </p:cNvPr>
          <p:cNvSpPr txBox="1"/>
          <p:nvPr/>
        </p:nvSpPr>
        <p:spPr>
          <a:xfrm>
            <a:off x="3044093" y="2946400"/>
            <a:ext cx="30362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Making sure all 8 members have stuff to do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Scheduling meetings that all members can make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Getting good natural language processing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2375B8B-8898-4964-B127-9F0C95E229EC}"/>
              </a:ext>
            </a:extLst>
          </p:cNvPr>
          <p:cNvSpPr txBox="1"/>
          <p:nvPr/>
        </p:nvSpPr>
        <p:spPr>
          <a:xfrm>
            <a:off x="6166757" y="2692399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Making the chatbot usable for people with </a:t>
            </a:r>
            <a:r>
              <a:rPr lang="en-US" dirty="0">
                <a:cs typeface="Calibri"/>
              </a:rPr>
              <a:t>little experience with it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FB20A62-3464-47EB-9E08-8D7ED2987A0D}"/>
              </a:ext>
            </a:extLst>
          </p:cNvPr>
          <p:cNvSpPr txBox="1"/>
          <p:nvPr/>
        </p:nvSpPr>
        <p:spPr>
          <a:xfrm>
            <a:off x="2005" y="394234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Technical: the project may require expertise that none of us possess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C8E5914-0AA6-4874-9A84-99591A11083E}"/>
              </a:ext>
            </a:extLst>
          </p:cNvPr>
          <p:cNvSpPr txBox="1"/>
          <p:nvPr/>
        </p:nvSpPr>
        <p:spPr>
          <a:xfrm>
            <a:off x="9589477" y="513470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0EC76-9F51-4643-8AAA-91B926325149}"/>
              </a:ext>
            </a:extLst>
          </p:cNvPr>
          <p:cNvSpPr txBox="1"/>
          <p:nvPr/>
        </p:nvSpPr>
        <p:spPr>
          <a:xfrm>
            <a:off x="9361121" y="2825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E72B1-08C5-4BF3-84F6-F1E4639978D2}"/>
              </a:ext>
            </a:extLst>
          </p:cNvPr>
          <p:cNvSpPr txBox="1"/>
          <p:nvPr/>
        </p:nvSpPr>
        <p:spPr>
          <a:xfrm>
            <a:off x="9366202" y="192652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whether our software will treat everyone equally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9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1572-78C0-41E7-85E7-1E83C3C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>
                <a:cs typeface="Calibri Light"/>
              </a:rPr>
              <a:t>Poster Section 5</a:t>
            </a:r>
            <a:br>
              <a:rPr lang="en-US" dirty="0">
                <a:cs typeface="Calibri Light"/>
              </a:rPr>
            </a:br>
            <a:r>
              <a:rPr lang="en-US" dirty="0">
                <a:ea typeface="+mj-lt"/>
                <a:cs typeface="+mj-lt"/>
              </a:rPr>
              <a:t>What classes and/or experience can you call on to help with this project?</a:t>
            </a:r>
            <a:br>
              <a:rPr lang="en-US" dirty="0">
                <a:ea typeface="+mj-lt"/>
                <a:cs typeface="+mj-lt"/>
              </a:rPr>
            </a:br>
            <a:r>
              <a:rPr lang="en-US" sz="2000" dirty="0">
                <a:cs typeface="Calibri Light"/>
              </a:rPr>
              <a:t>2 minutes of </a:t>
            </a:r>
            <a:r>
              <a:rPr lang="en-US" sz="2000" b="1" dirty="0">
                <a:cs typeface="Calibri Light"/>
              </a:rPr>
              <a:t>silent</a:t>
            </a:r>
            <a:r>
              <a:rPr lang="en-US" sz="2000" dirty="0">
                <a:cs typeface="Calibri Light"/>
              </a:rPr>
              <a:t> Individual Ideation, then 2 minutes to Share and post to </a:t>
            </a:r>
            <a:r>
              <a:rPr lang="en-US" sz="2000" b="1" dirty="0">
                <a:cs typeface="Calibri Light"/>
              </a:rPr>
              <a:t>this</a:t>
            </a:r>
            <a:r>
              <a:rPr lang="en-US" sz="2000" dirty="0">
                <a:cs typeface="Calibri Light"/>
              </a:rPr>
              <a:t> document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CF675-FDD7-44A5-AD1C-2F216F221CB2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1907-9AA2-4DF1-8322-8FEF7B47F0F2}"/>
              </a:ext>
            </a:extLst>
          </p:cNvPr>
          <p:cNvSpPr txBox="1"/>
          <p:nvPr/>
        </p:nvSpPr>
        <p:spPr>
          <a:xfrm>
            <a:off x="917672" y="1796007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Jonathan Z</a:t>
            </a:r>
          </a:p>
          <a:p>
            <a:r>
              <a:rPr lang="en-US" dirty="0">
                <a:ea typeface="+mn-lt"/>
                <a:cs typeface="+mn-lt"/>
              </a:rPr>
              <a:t>FOCS Data Structures, </a:t>
            </a:r>
            <a:r>
              <a:rPr lang="en-US">
                <a:ea typeface="+mn-lt"/>
                <a:cs typeface="+mn-lt"/>
              </a:rPr>
              <a:t>LITEC internship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A7381-236C-4304-B391-FA17261ADDA7}"/>
              </a:ext>
            </a:extLst>
          </p:cNvPr>
          <p:cNvSpPr txBox="1"/>
          <p:nvPr/>
        </p:nvSpPr>
        <p:spPr>
          <a:xfrm>
            <a:off x="8368324" y="1891324"/>
            <a:ext cx="34368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Sandor:</a:t>
            </a:r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Programming Languages or Machine Learning from Data for natural language processing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Structures &amp; Intro to Algorithms for info storage &amp; search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114E7-BC59-4520-AB5B-7FDC4EC09FA4}"/>
              </a:ext>
            </a:extLst>
          </p:cNvPr>
          <p:cNvSpPr txBox="1"/>
          <p:nvPr/>
        </p:nvSpPr>
        <p:spPr>
          <a:xfrm>
            <a:off x="148737" y="3870814"/>
            <a:ext cx="34270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Roland: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Internships that will help with team work and professionalism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PSoft</a:t>
            </a:r>
            <a:r>
              <a:rPr lang="en-US">
                <a:ea typeface="+mn-lt"/>
                <a:cs typeface="+mn-lt"/>
              </a:rPr>
              <a:t> for Documentation and Testing of Software</a:t>
            </a:r>
            <a:endParaRPr lang="en-US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B8621-1979-4B6A-95A1-2D6BAF0DB2F7}"/>
              </a:ext>
            </a:extLst>
          </p:cNvPr>
          <p:cNvSpPr txBox="1"/>
          <p:nvPr/>
        </p:nvSpPr>
        <p:spPr>
          <a:xfrm>
            <a:off x="914400" y="27831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B9E6112-F496-41B8-9C12-BEE5DE498DE6}"/>
              </a:ext>
            </a:extLst>
          </p:cNvPr>
          <p:cNvSpPr txBox="1"/>
          <p:nvPr/>
        </p:nvSpPr>
        <p:spPr>
          <a:xfrm>
            <a:off x="1437794" y="5297474"/>
            <a:ext cx="2743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Will</a:t>
            </a:r>
          </a:p>
          <a:p>
            <a:r>
              <a:rPr lang="en-US" sz="1200" dirty="0">
                <a:ea typeface="+mn-lt"/>
                <a:cs typeface="+mn-lt"/>
              </a:rPr>
              <a:t>IED – working with a mix of majors in a team setting </a:t>
            </a:r>
            <a:endParaRPr lang="en-US"/>
          </a:p>
          <a:p>
            <a:r>
              <a:rPr lang="en-US" sz="1200" dirty="0">
                <a:ea typeface="+mn-lt"/>
                <a:cs typeface="+mn-lt"/>
              </a:rPr>
              <a:t>Data Systems- Filter through data for desired output </a:t>
            </a:r>
          </a:p>
          <a:p>
            <a:r>
              <a:rPr lang="en-US" sz="1200" dirty="0">
                <a:ea typeface="+mn-lt"/>
                <a:cs typeface="+mn-lt"/>
              </a:rPr>
              <a:t>All team settings- working with others to achieve a common goal</a:t>
            </a:r>
            <a:endParaRPr lang="en-US" sz="1200" dirty="0">
              <a:cs typeface="Calibri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DE21E32-43B4-4199-A230-9387A1B975C9}"/>
              </a:ext>
            </a:extLst>
          </p:cNvPr>
          <p:cNvSpPr txBox="1"/>
          <p:nvPr/>
        </p:nvSpPr>
        <p:spPr>
          <a:xfrm>
            <a:off x="4333374" y="201729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Megan</a:t>
            </a:r>
          </a:p>
          <a:p>
            <a:r>
              <a:rPr lang="en-US">
                <a:ea typeface="+mn-lt"/>
                <a:cs typeface="+mn-lt"/>
              </a:rPr>
              <a:t>Data Structures, IED, internship</a:t>
            </a:r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712F5D36-479B-4E66-BA61-06E7C1CEAD54}"/>
              </a:ext>
            </a:extLst>
          </p:cNvPr>
          <p:cNvSpPr txBox="1"/>
          <p:nvPr/>
        </p:nvSpPr>
        <p:spPr>
          <a:xfrm>
            <a:off x="8625114" y="4651827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Zach</a:t>
            </a:r>
          </a:p>
          <a:p>
            <a:r>
              <a:rPr lang="en-US">
                <a:cs typeface="Calibri"/>
              </a:rPr>
              <a:t>Data </a:t>
            </a:r>
            <a:r>
              <a:rPr lang="en-US" dirty="0">
                <a:cs typeface="Calibri"/>
              </a:rPr>
              <a:t>Structures, </a:t>
            </a:r>
            <a:r>
              <a:rPr lang="en-US">
                <a:cs typeface="Calibri"/>
              </a:rPr>
              <a:t>Algorithms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Internship in</a:t>
            </a:r>
            <a:r>
              <a:rPr lang="en-US" dirty="0">
                <a:cs typeface="Calibri"/>
              </a:rPr>
              <a:t> web development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0721C1C-267D-48A6-BF08-595A563C966F}"/>
              </a:ext>
            </a:extLst>
          </p:cNvPr>
          <p:cNvSpPr txBox="1"/>
          <p:nvPr/>
        </p:nvSpPr>
        <p:spPr>
          <a:xfrm>
            <a:off x="4386489" y="3470273"/>
            <a:ext cx="2743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-Mitesh:  </a:t>
            </a:r>
          </a:p>
          <a:p>
            <a:r>
              <a:rPr lang="en-US">
                <a:ea typeface="+mn-lt"/>
                <a:cs typeface="+mn-lt"/>
              </a:rPr>
              <a:t>-</a:t>
            </a:r>
            <a:r>
              <a:rPr lang="en-US" dirty="0">
                <a:ea typeface="+mn-lt"/>
                <a:cs typeface="+mn-lt"/>
              </a:rPr>
              <a:t> Courses: Machine learning from data, IED, Distributed Systems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</a:rPr>
              <a:t>Database Systems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- Software engineering internships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Personal web development projects</a:t>
            </a:r>
          </a:p>
        </p:txBody>
      </p:sp>
    </p:spTree>
    <p:extLst>
      <p:ext uri="{BB962C8B-B14F-4D97-AF65-F5344CB8AC3E}">
        <p14:creationId xmlns:p14="http://schemas.microsoft.com/office/powerpoint/2010/main" val="128288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786</Words>
  <Application>Microsoft Office PowerPoint</Application>
  <PresentationFormat>宽屏</PresentationFormat>
  <Paragraphs>140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20 min Poster – Logistics</vt:lpstr>
      <vt:lpstr>Poster Section 1 We Imagine Our Project To Be: 2 minutes of silent Individual Ideation, then 2 minutes to post to this document and Share with group</vt:lpstr>
      <vt:lpstr>Poster Section 2 We Are: Participant Cards sheet #1 5 minutes - Individually fill out a card for yourself</vt:lpstr>
      <vt:lpstr>Poster Section 2 We Are: Participant Cards sheet #2 5 minutes - Individually fill out a card for yourself</vt:lpstr>
      <vt:lpstr>Poster Section 2 We Are: Participant Cards sheet #3 5 minutes - Individually fill out a card for yourself</vt:lpstr>
      <vt:lpstr>Poster Section 2 We Are: Participant Cards sheet #3 5 minutes - Individually fill out a card for yourself</vt:lpstr>
      <vt:lpstr>Poster Section 3 What Can Go Wrong?: Think of all the ways... 2 minutes of silent Individual Ideation, then 2 minutes to Share and post to this document</vt:lpstr>
      <vt:lpstr>Poster Section 4 What are some potential challenges? What insights do you have about technical, societal, financial, ethical, or environmental challenges 2 minutes of silent Individual Ideation, then 2 minutes to Share and post to this document</vt:lpstr>
      <vt:lpstr>Poster Section 5 What classes and/or experience can you call on to help with this project? 2 minutes of silent Individual Ideation, then 2 minutes to Share and post to this document</vt:lpstr>
      <vt:lpstr>Poster Section 6 FIRST STEP What technical problems need to be solved to successfully complete this project. 2 minutes of silent Individual Ideation, then 2 minutes to Share and post to this document</vt:lpstr>
      <vt:lpstr> Ideation Presentation Summary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Anderson, Mark</cp:lastModifiedBy>
  <cp:revision>671</cp:revision>
  <dcterms:created xsi:type="dcterms:W3CDTF">2020-07-17T17:06:31Z</dcterms:created>
  <dcterms:modified xsi:type="dcterms:W3CDTF">2022-01-20T17:57:21Z</dcterms:modified>
</cp:coreProperties>
</file>