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Tomorrow Semi Bold"/>
      <p:regular r:id="rId17"/>
    </p:embeddedFont>
    <p:embeddedFont>
      <p:font typeface="Tomorrow Semi Bold"/>
      <p:regular r:id="rId18"/>
    </p:embeddedFont>
    <p:embeddedFont>
      <p:font typeface="Tomorrow Semi Bold"/>
      <p:regular r:id="rId19"/>
    </p:embeddedFont>
    <p:embeddedFont>
      <p:font typeface="Tomorrow Semi Bold"/>
      <p:regular r:id="rId20"/>
    </p:embeddedFont>
    <p:embeddedFont>
      <p:font typeface="Tomorrow"/>
      <p:regular r:id="rId21"/>
    </p:embeddedFont>
    <p:embeddedFont>
      <p:font typeface="Tomorrow"/>
      <p:regular r:id="rId22"/>
    </p:embeddedFont>
    <p:embeddedFont>
      <p:font typeface="Tomorrow"/>
      <p:regular r:id="rId23"/>
    </p:embeddedFont>
    <p:embeddedFont>
      <p:font typeface="Tomorrow"/>
      <p:regular r:id="rId24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Relationship Id="rId22" Type="http://schemas.openxmlformats.org/officeDocument/2006/relationships/font" Target="fonts/font6.fntdata"/><Relationship Id="rId23" Type="http://schemas.openxmlformats.org/officeDocument/2006/relationships/font" Target="fonts/font7.fntdata"/><Relationship Id="rId2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slideLayout" Target="../slideLayouts/slideLayout5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41946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AI-Powered Fake News Detector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17718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Project by MITESH MESTRY &amp; VEDANG GAWADE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479524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Using AI to fight misinformation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6280190" y="5430203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810" y="5437822"/>
            <a:ext cx="347663" cy="347663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756440" y="5413296"/>
            <a:ext cx="2521148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61615C"/>
                </a:solidFill>
                <a:latin typeface="Tomorrow Bold" pitchFamily="34" charset="0"/>
                <a:ea typeface="Tomorrow Bold" pitchFamily="34" charset="-122"/>
                <a:cs typeface="Tomorrow Bold" pitchFamily="34" charset="-120"/>
              </a:rPr>
              <a:t>by Mitesh Mestry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475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Call to Action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09645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</p:sp>
      <p:sp>
        <p:nvSpPr>
          <p:cNvPr id="5" name="Text 2"/>
          <p:cNvSpPr/>
          <p:nvPr/>
        </p:nvSpPr>
        <p:spPr>
          <a:xfrm>
            <a:off x="1530906" y="21743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Join Our Mission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266473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Help combat misinformation globally with AI tools.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93790" y="348126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</p:sp>
      <p:sp>
        <p:nvSpPr>
          <p:cNvPr id="8" name="Text 5"/>
          <p:cNvSpPr/>
          <p:nvPr/>
        </p:nvSpPr>
        <p:spPr>
          <a:xfrm>
            <a:off x="1530906" y="3559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Visit Our Website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530906" y="4049554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Explore features and demos online.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486608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</p:sp>
      <p:sp>
        <p:nvSpPr>
          <p:cNvPr id="11" name="Text 8"/>
          <p:cNvSpPr/>
          <p:nvPr/>
        </p:nvSpPr>
        <p:spPr>
          <a:xfrm>
            <a:off x="1530906" y="49439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Contact Us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530906" y="543437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Reach out to learn more or collaborate.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93790" y="625090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</p:sp>
      <p:sp>
        <p:nvSpPr>
          <p:cNvPr id="14" name="Text 11"/>
          <p:cNvSpPr/>
          <p:nvPr/>
        </p:nvSpPr>
        <p:spPr>
          <a:xfrm>
            <a:off x="1530906" y="63287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Report Fake News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30906" y="6819186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Submit suspicious stories through our platform.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53352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Problem Statement: The Rise of Fake News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29124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</p:sp>
      <p:sp>
        <p:nvSpPr>
          <p:cNvPr id="5" name="Text 2"/>
          <p:cNvSpPr/>
          <p:nvPr/>
        </p:nvSpPr>
        <p:spPr>
          <a:xfrm>
            <a:off x="1530906" y="33691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Rapid Spread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3859530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Disinformation travels 6 times faster than genuine news on social networks.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713803" y="329124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</p:sp>
      <p:sp>
        <p:nvSpPr>
          <p:cNvPr id="8" name="Text 5"/>
          <p:cNvSpPr/>
          <p:nvPr/>
        </p:nvSpPr>
        <p:spPr>
          <a:xfrm>
            <a:off x="5450919" y="33691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Widespread Impact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50919" y="3859530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86% of Americans have encountered fake news, affecting trust and society.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40186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</p:sp>
      <p:sp>
        <p:nvSpPr>
          <p:cNvPr id="11" name="Text 8"/>
          <p:cNvSpPr/>
          <p:nvPr/>
        </p:nvSpPr>
        <p:spPr>
          <a:xfrm>
            <a:off x="1530906" y="54797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Economic Damage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530906" y="5970151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Fake news costs $78 billion annually, plus undermines elections and incites violence.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85511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Our Solution: AI-Powered Fake News Detection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170045"/>
            <a:ext cx="341268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Advanced Technologies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75118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Combines NLP, machine learning, and trusted fact-checking sources.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41700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High Accuracy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75118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Detects fake news with 95% accuracy and cuts misinformation spread by 70%.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4170045"/>
            <a:ext cx="300549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Real-time &amp; Scalable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75118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Processes vast data continuously to provide instant insights.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20551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7458" y="2692360"/>
            <a:ext cx="8089940" cy="551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300"/>
              </a:lnSpc>
              <a:buNone/>
            </a:pPr>
            <a:r>
              <a:rPr lang="en-US" sz="3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How It Works: Step-by-Step Process</a:t>
            </a:r>
            <a:endParaRPr lang="en-US" sz="3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58" y="3508296"/>
            <a:ext cx="882134" cy="105858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64149" y="3684627"/>
            <a:ext cx="2205514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Input</a:t>
            </a:r>
            <a:endParaRPr lang="en-US" sz="1700" dirty="0"/>
          </a:p>
        </p:txBody>
      </p:sp>
      <p:sp>
        <p:nvSpPr>
          <p:cNvPr id="6" name="Text 2"/>
          <p:cNvSpPr/>
          <p:nvPr/>
        </p:nvSpPr>
        <p:spPr>
          <a:xfrm>
            <a:off x="1764149" y="4066103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Text from news articles, social media, and websites is gathered.</a:t>
            </a:r>
            <a:endParaRPr lang="en-US" sz="13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58" y="4566880"/>
            <a:ext cx="882134" cy="105858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764149" y="4743212"/>
            <a:ext cx="2205514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AI Analysis</a:t>
            </a:r>
            <a:endParaRPr lang="en-US" sz="1700" dirty="0"/>
          </a:p>
        </p:txBody>
      </p:sp>
      <p:sp>
        <p:nvSpPr>
          <p:cNvPr id="9" name="Text 4"/>
          <p:cNvSpPr/>
          <p:nvPr/>
        </p:nvSpPr>
        <p:spPr>
          <a:xfrm>
            <a:off x="1764149" y="5124688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Uses BERT, RoBERTa, and GPT-3 models to detect suspicious content.</a:t>
            </a:r>
            <a:endParaRPr lang="en-US" sz="13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58" y="5625465"/>
            <a:ext cx="882134" cy="105858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764149" y="5801797"/>
            <a:ext cx="2574250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Fact-Check Verification</a:t>
            </a:r>
            <a:endParaRPr lang="en-US" sz="1700" dirty="0"/>
          </a:p>
        </p:txBody>
      </p:sp>
      <p:sp>
        <p:nvSpPr>
          <p:cNvPr id="12" name="Text 6"/>
          <p:cNvSpPr/>
          <p:nvPr/>
        </p:nvSpPr>
        <p:spPr>
          <a:xfrm>
            <a:off x="1764149" y="6183273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Cross-references with credible sources like PolitiFact and Snopes.</a:t>
            </a:r>
            <a:endParaRPr lang="en-US" sz="13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458" y="6684050"/>
            <a:ext cx="882134" cy="105858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764149" y="6860381"/>
            <a:ext cx="2205514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Output</a:t>
            </a:r>
            <a:endParaRPr lang="en-US" sz="1700" dirty="0"/>
          </a:p>
        </p:txBody>
      </p:sp>
      <p:sp>
        <p:nvSpPr>
          <p:cNvPr id="15" name="Text 8"/>
          <p:cNvSpPr/>
          <p:nvPr/>
        </p:nvSpPr>
        <p:spPr>
          <a:xfrm>
            <a:off x="1764149" y="7241858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Generates a reliability score and flags questionable news.</a:t>
            </a:r>
            <a:endParaRPr lang="en-US" sz="13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6361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Technology Stack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1685092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F0EAEA"/>
          </a:solidFill>
          <a:ln/>
        </p:spPr>
      </p:sp>
      <p:sp>
        <p:nvSpPr>
          <p:cNvPr id="5" name="Text 2"/>
          <p:cNvSpPr/>
          <p:nvPr/>
        </p:nvSpPr>
        <p:spPr>
          <a:xfrm>
            <a:off x="6507004" y="1911906"/>
            <a:ext cx="422279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Natural Language Processing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07004" y="2402324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NLTK, spaCy libraries for text analysis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280190" y="3218855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F0EAEA"/>
          </a:solidFill>
          <a:ln/>
        </p:spPr>
      </p:sp>
      <p:sp>
        <p:nvSpPr>
          <p:cNvPr id="8" name="Text 5"/>
          <p:cNvSpPr/>
          <p:nvPr/>
        </p:nvSpPr>
        <p:spPr>
          <a:xfrm>
            <a:off x="6507004" y="34456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Machine Learning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6507004" y="3936087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TensorFlow, PyTorch, scikit-learn for model training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4752618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F0EAEA"/>
          </a:solidFill>
          <a:ln/>
        </p:spPr>
      </p:sp>
      <p:sp>
        <p:nvSpPr>
          <p:cNvPr id="11" name="Text 8"/>
          <p:cNvSpPr/>
          <p:nvPr/>
        </p:nvSpPr>
        <p:spPr>
          <a:xfrm>
            <a:off x="6507004" y="49794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Database &amp; Cloud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07004" y="5469850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PostgreSQL database hosted on AWS cloud platform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280190" y="6286381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F0EAEA"/>
          </a:solidFill>
          <a:ln/>
        </p:spPr>
      </p:sp>
      <p:sp>
        <p:nvSpPr>
          <p:cNvPr id="14" name="Text 11"/>
          <p:cNvSpPr/>
          <p:nvPr/>
        </p:nvSpPr>
        <p:spPr>
          <a:xfrm>
            <a:off x="6507004" y="6513195"/>
            <a:ext cx="367164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Programming Languages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6507004" y="7003613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Python and JavaScript for development and deployment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AI Models Used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857256" y="295227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BERT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442692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Achieves 94.5% accuracy detecting fake news patterns.</a:t>
            </a:r>
            <a:endParaRPr lang="en-US" sz="17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226731" y="3176588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250"/>
              </a:lnSpc>
              <a:buNone/>
            </a:pPr>
            <a:r>
              <a:rPr lang="en-US" sz="26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9937790" y="277082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RoBERTa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37790" y="3261241"/>
            <a:ext cx="3898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Improves understanding of complex and subtle language nuances.</a:t>
            </a:r>
            <a:endParaRPr lang="en-US" sz="1750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452604" y="3565088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250"/>
              </a:lnSpc>
              <a:buNone/>
            </a:pPr>
            <a:r>
              <a:rPr lang="en-US" sz="26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9937790" y="54048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GPT-3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937790" y="5895261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Generates counter-arguments to validate or challenge claims.</a:t>
            </a:r>
            <a:endParaRPr lang="en-US" sz="1750" dirty="0"/>
          </a:p>
        </p:txBody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8064103" y="5790962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250"/>
              </a:lnSpc>
              <a:buNone/>
            </a:pPr>
            <a:r>
              <a:rPr lang="en-US" sz="26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0"/>
          <p:cNvSpPr/>
          <p:nvPr/>
        </p:nvSpPr>
        <p:spPr>
          <a:xfrm>
            <a:off x="1857256" y="54048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Ensemble Model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93790" y="5895261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Combines outputs for enhanced reliability and confidence.</a:t>
            </a:r>
            <a:endParaRPr lang="en-US" sz="1750" dirty="0"/>
          </a:p>
        </p:txBody>
      </p:sp>
      <p:pic>
        <p:nvPicPr>
          <p:cNvPr id="1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5838230" y="5402461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250"/>
              </a:lnSpc>
              <a:buNone/>
            </a:pPr>
            <a:r>
              <a:rPr lang="en-US" sz="26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4</a:t>
            </a:r>
            <a:endParaRPr lang="en-US" sz="26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3200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Evaluation Metrics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107763"/>
            <a:ext cx="4120753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95%</a:t>
            </a:r>
            <a:endParaRPr lang="en-US" sz="5850" dirty="0"/>
          </a:p>
        </p:txBody>
      </p:sp>
      <p:sp>
        <p:nvSpPr>
          <p:cNvPr id="4" name="Text 2"/>
          <p:cNvSpPr/>
          <p:nvPr/>
        </p:nvSpPr>
        <p:spPr>
          <a:xfrm>
            <a:off x="1436489" y="313955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Accuracy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3629978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Correctly classifies 95% of news articles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254704" y="2107763"/>
            <a:ext cx="4120872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93%</a:t>
            </a:r>
            <a:endParaRPr lang="en-US" sz="5850" dirty="0"/>
          </a:p>
        </p:txBody>
      </p:sp>
      <p:sp>
        <p:nvSpPr>
          <p:cNvPr id="7" name="Text 5"/>
          <p:cNvSpPr/>
          <p:nvPr/>
        </p:nvSpPr>
        <p:spPr>
          <a:xfrm>
            <a:off x="5897523" y="313955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Precision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254704" y="3629978"/>
            <a:ext cx="412087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True positives over all positive results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715738" y="2107763"/>
            <a:ext cx="4120753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96%</a:t>
            </a:r>
            <a:endParaRPr lang="en-US" sz="5850" dirty="0"/>
          </a:p>
        </p:txBody>
      </p:sp>
      <p:sp>
        <p:nvSpPr>
          <p:cNvPr id="10" name="Text 8"/>
          <p:cNvSpPr/>
          <p:nvPr/>
        </p:nvSpPr>
        <p:spPr>
          <a:xfrm>
            <a:off x="10358438" y="313955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Recall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715738" y="3629978"/>
            <a:ext cx="41207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Finds 96% of actual fake news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3024188" y="5149572"/>
            <a:ext cx="4120872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94.5%</a:t>
            </a:r>
            <a:endParaRPr lang="en-US" sz="5850" dirty="0"/>
          </a:p>
        </p:txBody>
      </p:sp>
      <p:sp>
        <p:nvSpPr>
          <p:cNvPr id="13" name="Text 11"/>
          <p:cNvSpPr/>
          <p:nvPr/>
        </p:nvSpPr>
        <p:spPr>
          <a:xfrm>
            <a:off x="3667006" y="61813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F1-Score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3024188" y="6671786"/>
            <a:ext cx="412087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Balance of precision and recall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485221" y="5149572"/>
            <a:ext cx="4120872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0.97</a:t>
            </a:r>
            <a:endParaRPr lang="en-US" sz="5850" dirty="0"/>
          </a:p>
        </p:txBody>
      </p:sp>
      <p:sp>
        <p:nvSpPr>
          <p:cNvPr id="16" name="Text 14"/>
          <p:cNvSpPr/>
          <p:nvPr/>
        </p:nvSpPr>
        <p:spPr>
          <a:xfrm>
            <a:off x="8128040" y="61813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AUC-ROC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7485221" y="6671786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Measures classification performance quality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604170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Demo and Use Cases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323873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COVID-19 Health News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Detects misinformation about vaccines and treatments.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Manipulated Media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Identifies doctored images and fabricated videos online.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997166"/>
            <a:ext cx="295644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Political Propaganda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Blocks automated bots spreading false election info.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49617"/>
            <a:ext cx="637686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Future Enhancements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1912025"/>
            <a:ext cx="1630323" cy="1306949"/>
          </a:xfrm>
          <a:prstGeom prst="roundRect">
            <a:avLst>
              <a:gd name="adj" fmla="val 2603"/>
            </a:avLst>
          </a:prstGeom>
          <a:solidFill>
            <a:srgbClr val="F0EAEA"/>
          </a:solidFill>
          <a:ln/>
        </p:spPr>
      </p:sp>
      <p:sp>
        <p:nvSpPr>
          <p:cNvPr id="4" name="Text 2"/>
          <p:cNvSpPr/>
          <p:nvPr/>
        </p:nvSpPr>
        <p:spPr>
          <a:xfrm>
            <a:off x="1449467" y="2366129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000"/>
              </a:lnSpc>
              <a:buNone/>
            </a:pPr>
            <a:r>
              <a:rPr lang="en-US" sz="25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2500" dirty="0"/>
          </a:p>
        </p:txBody>
      </p:sp>
      <p:sp>
        <p:nvSpPr>
          <p:cNvPr id="5" name="Text 3"/>
          <p:cNvSpPr/>
          <p:nvPr/>
        </p:nvSpPr>
        <p:spPr>
          <a:xfrm>
            <a:off x="2650927" y="213883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Expand Data Sets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2650927" y="2629257"/>
            <a:ext cx="598932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Increase model accuracy and coverage with more data.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2537460" y="3203734"/>
            <a:ext cx="11185803" cy="15240"/>
          </a:xfrm>
          <a:prstGeom prst="roundRect">
            <a:avLst>
              <a:gd name="adj" fmla="val 223256"/>
            </a:avLst>
          </a:prstGeom>
          <a:solidFill>
            <a:srgbClr val="D6D0D0"/>
          </a:solidFill>
          <a:ln/>
        </p:spPr>
      </p:sp>
      <p:sp>
        <p:nvSpPr>
          <p:cNvPr id="8" name="Shape 6"/>
          <p:cNvSpPr/>
          <p:nvPr/>
        </p:nvSpPr>
        <p:spPr>
          <a:xfrm>
            <a:off x="793790" y="3332321"/>
            <a:ext cx="3260646" cy="1306949"/>
          </a:xfrm>
          <a:prstGeom prst="roundRect">
            <a:avLst>
              <a:gd name="adj" fmla="val 2603"/>
            </a:avLst>
          </a:prstGeom>
          <a:solidFill>
            <a:srgbClr val="F0EAEA"/>
          </a:solidFill>
          <a:ln/>
        </p:spPr>
      </p:sp>
      <p:sp>
        <p:nvSpPr>
          <p:cNvPr id="9" name="Text 7"/>
          <p:cNvSpPr/>
          <p:nvPr/>
        </p:nvSpPr>
        <p:spPr>
          <a:xfrm>
            <a:off x="2264569" y="3786426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000"/>
              </a:lnSpc>
              <a:buNone/>
            </a:pPr>
            <a:r>
              <a:rPr lang="en-US" sz="25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2500" dirty="0"/>
          </a:p>
        </p:txBody>
      </p:sp>
      <p:sp>
        <p:nvSpPr>
          <p:cNvPr id="10" name="Text 8"/>
          <p:cNvSpPr/>
          <p:nvPr/>
        </p:nvSpPr>
        <p:spPr>
          <a:xfrm>
            <a:off x="4281249" y="3559135"/>
            <a:ext cx="292274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Multilingual Support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4281249" y="4049554"/>
            <a:ext cx="59719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Detect fake news across multiple languages worldwide.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4167783" y="4624030"/>
            <a:ext cx="9555480" cy="15240"/>
          </a:xfrm>
          <a:prstGeom prst="roundRect">
            <a:avLst>
              <a:gd name="adj" fmla="val 223256"/>
            </a:avLst>
          </a:prstGeom>
          <a:solidFill>
            <a:srgbClr val="D6D0D0"/>
          </a:solidFill>
          <a:ln/>
        </p:spPr>
      </p:sp>
      <p:sp>
        <p:nvSpPr>
          <p:cNvPr id="13" name="Shape 11"/>
          <p:cNvSpPr/>
          <p:nvPr/>
        </p:nvSpPr>
        <p:spPr>
          <a:xfrm>
            <a:off x="793790" y="4752618"/>
            <a:ext cx="4890968" cy="1306949"/>
          </a:xfrm>
          <a:prstGeom prst="roundRect">
            <a:avLst>
              <a:gd name="adj" fmla="val 2603"/>
            </a:avLst>
          </a:prstGeom>
          <a:solidFill>
            <a:srgbClr val="F0EAEA"/>
          </a:solidFill>
          <a:ln/>
        </p:spPr>
      </p:sp>
      <p:sp>
        <p:nvSpPr>
          <p:cNvPr id="14" name="Text 12"/>
          <p:cNvSpPr/>
          <p:nvPr/>
        </p:nvSpPr>
        <p:spPr>
          <a:xfrm>
            <a:off x="3079790" y="5206722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000"/>
              </a:lnSpc>
              <a:buNone/>
            </a:pPr>
            <a:r>
              <a:rPr lang="en-US" sz="25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3</a:t>
            </a:r>
            <a:endParaRPr lang="en-US" sz="2500" dirty="0"/>
          </a:p>
        </p:txBody>
      </p:sp>
      <p:sp>
        <p:nvSpPr>
          <p:cNvPr id="15" name="Text 13"/>
          <p:cNvSpPr/>
          <p:nvPr/>
        </p:nvSpPr>
        <p:spPr>
          <a:xfrm>
            <a:off x="5911572" y="4979432"/>
            <a:ext cx="349281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Social Media Integration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5911572" y="5469850"/>
            <a:ext cx="532149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Connect via APIs for real-time platform detection.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5798106" y="6044327"/>
            <a:ext cx="7925157" cy="15240"/>
          </a:xfrm>
          <a:prstGeom prst="roundRect">
            <a:avLst>
              <a:gd name="adj" fmla="val 223256"/>
            </a:avLst>
          </a:prstGeom>
          <a:solidFill>
            <a:srgbClr val="D6D0D0"/>
          </a:solidFill>
          <a:ln/>
        </p:spPr>
      </p:sp>
      <p:sp>
        <p:nvSpPr>
          <p:cNvPr id="18" name="Shape 16"/>
          <p:cNvSpPr/>
          <p:nvPr/>
        </p:nvSpPr>
        <p:spPr>
          <a:xfrm>
            <a:off x="793790" y="6172914"/>
            <a:ext cx="6521410" cy="1306949"/>
          </a:xfrm>
          <a:prstGeom prst="roundRect">
            <a:avLst>
              <a:gd name="adj" fmla="val 2603"/>
            </a:avLst>
          </a:prstGeom>
          <a:solidFill>
            <a:srgbClr val="F0EAEA"/>
          </a:solidFill>
          <a:ln/>
        </p:spPr>
      </p:sp>
      <p:sp>
        <p:nvSpPr>
          <p:cNvPr id="19" name="Text 17"/>
          <p:cNvSpPr/>
          <p:nvPr/>
        </p:nvSpPr>
        <p:spPr>
          <a:xfrm>
            <a:off x="3895011" y="6627019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000"/>
              </a:lnSpc>
              <a:buNone/>
            </a:pPr>
            <a:r>
              <a:rPr lang="en-US" sz="25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4</a:t>
            </a:r>
            <a:endParaRPr lang="en-US" sz="2500" dirty="0"/>
          </a:p>
        </p:txBody>
      </p:sp>
      <p:sp>
        <p:nvSpPr>
          <p:cNvPr id="20" name="Text 18"/>
          <p:cNvSpPr/>
          <p:nvPr/>
        </p:nvSpPr>
        <p:spPr>
          <a:xfrm>
            <a:off x="7542014" y="63997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Browser Extension</a:t>
            </a:r>
            <a:endParaRPr lang="en-US" sz="2200" dirty="0"/>
          </a:p>
        </p:txBody>
      </p:sp>
      <p:sp>
        <p:nvSpPr>
          <p:cNvPr id="21" name="Text 19"/>
          <p:cNvSpPr/>
          <p:nvPr/>
        </p:nvSpPr>
        <p:spPr>
          <a:xfrm>
            <a:off x="7542014" y="6890147"/>
            <a:ext cx="54438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Enable instant verification while browsing the web.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2025-05-15T13:39:07Z</dcterms:created>
  <dcterms:modified xsi:type="dcterms:W3CDTF">2025-05-15T13:39:07Z</dcterms:modified>
</cp:coreProperties>
</file>