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1"/>
  </p:sldMasterIdLst>
  <p:sldIdLst>
    <p:sldId id="256" r:id="rId2"/>
    <p:sldId id="257" r:id="rId3"/>
    <p:sldId id="258" r:id="rId4"/>
    <p:sldId id="266" r:id="rId5"/>
    <p:sldId id="265" r:id="rId6"/>
    <p:sldId id="272" r:id="rId7"/>
    <p:sldId id="273" r:id="rId8"/>
    <p:sldId id="267" r:id="rId9"/>
    <p:sldId id="275" r:id="rId10"/>
    <p:sldId id="271" r:id="rId11"/>
    <p:sldId id="270" r:id="rId12"/>
    <p:sldId id="279" r:id="rId13"/>
    <p:sldId id="269" r:id="rId14"/>
    <p:sldId id="259" r:id="rId15"/>
    <p:sldId id="262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5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6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45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1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0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51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7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4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00BAE-1066-4F54-BB4D-E780FC5CB720}" type="datetimeFigureOut">
              <a:rPr lang="en-US" smtClean="0"/>
              <a:t>04/28/15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C05CF6-516A-4407-BE69-9317A44F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  <p:sldLayoutId id="2147484267" r:id="rId12"/>
    <p:sldLayoutId id="2147484268" r:id="rId13"/>
    <p:sldLayoutId id="2147484269" r:id="rId14"/>
    <p:sldLayoutId id="2147484270" r:id="rId15"/>
    <p:sldLayoutId id="2147484271" r:id="rId16"/>
    <p:sldLayoutId id="21474842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19426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b="1" dirty="0"/>
              <a:t>Benchmarking Task Execution Frameworks of Many-Task Computing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9170" y="4490678"/>
            <a:ext cx="2843853" cy="174269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Team Members -</a:t>
            </a:r>
          </a:p>
          <a:p>
            <a:pPr algn="l"/>
            <a:r>
              <a:rPr lang="en-US" sz="1900" b="1" dirty="0" smtClean="0"/>
              <a:t>Mitesh </a:t>
            </a:r>
            <a:r>
              <a:rPr lang="en-US" sz="1900" b="1" dirty="0"/>
              <a:t>Patekar</a:t>
            </a:r>
          </a:p>
          <a:p>
            <a:pPr algn="l"/>
            <a:r>
              <a:rPr lang="en-US" sz="1900" b="1" dirty="0" smtClean="0"/>
              <a:t>Urvish Shah</a:t>
            </a:r>
          </a:p>
          <a:p>
            <a:pPr algn="l"/>
            <a:r>
              <a:rPr lang="en-US" sz="1900" b="1" dirty="0" smtClean="0"/>
              <a:t>Girija Ogale</a:t>
            </a:r>
            <a:endParaRPr lang="en-US" sz="1900" b="1" dirty="0" smtClean="0"/>
          </a:p>
        </p:txBody>
      </p:sp>
    </p:spTree>
    <p:extLst>
      <p:ext uri="{BB962C8B-B14F-4D97-AF65-F5344CB8AC3E}">
        <p14:creationId xmlns:p14="http://schemas.microsoft.com/office/powerpoint/2010/main" val="4774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23092"/>
            <a:ext cx="10018713" cy="1752599"/>
          </a:xfrm>
        </p:spPr>
        <p:txBody>
          <a:bodyPr/>
          <a:lstStyle/>
          <a:p>
            <a:r>
              <a:rPr lang="en-US" dirty="0" smtClean="0"/>
              <a:t>Legion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561513"/>
            <a:ext cx="10018713" cy="2616591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US" sz="7000" dirty="0"/>
              <a:t>D</a:t>
            </a:r>
            <a:r>
              <a:rPr lang="en-US" sz="7000" dirty="0" smtClean="0"/>
              <a:t>ata-centric </a:t>
            </a:r>
            <a:r>
              <a:rPr lang="en-US" sz="7000" dirty="0"/>
              <a:t>parallel programming system for writing portable high performance programs targeted at distributed heterogeneous </a:t>
            </a:r>
            <a:r>
              <a:rPr lang="en-US" sz="7000" dirty="0" smtClean="0"/>
              <a:t>architecture</a:t>
            </a:r>
          </a:p>
          <a:p>
            <a:pPr algn="just"/>
            <a:r>
              <a:rPr lang="en-US" sz="7000" dirty="0"/>
              <a:t>Legion provides a common framework for implementing applications which can achieve portable performance across a range of architectures</a:t>
            </a:r>
            <a:endParaRPr lang="en-US" sz="7000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016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Charm++: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049215"/>
            <a:ext cx="10018713" cy="3124201"/>
          </a:xfrm>
        </p:spPr>
        <p:txBody>
          <a:bodyPr/>
          <a:lstStyle/>
          <a:p>
            <a:pPr algn="just"/>
            <a:r>
              <a:rPr lang="en-US" dirty="0" smtClean="0"/>
              <a:t>Object-oriented, </a:t>
            </a:r>
            <a:r>
              <a:rPr lang="en-US" dirty="0"/>
              <a:t>asynchronous message passing </a:t>
            </a:r>
            <a:r>
              <a:rPr lang="en-US" dirty="0" smtClean="0"/>
              <a:t>parallel programming </a:t>
            </a:r>
            <a:r>
              <a:rPr lang="en-US" dirty="0"/>
              <a:t>framework in C++ supported by an adaptive runtime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/>
              <a:t>E</a:t>
            </a:r>
            <a:r>
              <a:rPr lang="en-US" dirty="0" smtClean="0"/>
              <a:t>nhances </a:t>
            </a:r>
            <a:r>
              <a:rPr lang="en-US" dirty="0"/>
              <a:t>user productivity and allows programs to run portably from small multicore computers </a:t>
            </a:r>
            <a:r>
              <a:rPr lang="en-US" dirty="0" smtClean="0"/>
              <a:t>to </a:t>
            </a:r>
            <a:r>
              <a:rPr lang="en-US" dirty="0"/>
              <a:t>the largest </a:t>
            </a:r>
            <a:r>
              <a:rPr lang="en-US" dirty="0" smtClean="0"/>
              <a:t>supercomputers</a:t>
            </a:r>
          </a:p>
          <a:p>
            <a:pPr algn="just"/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users to easily expose and express much of the parallelism in their algorithms while automating many of the requirements for high performance and </a:t>
            </a:r>
            <a:r>
              <a:rPr lang="en-US" dirty="0" smtClean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20786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79363"/>
            <a:ext cx="10018713" cy="1016391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86" y="1706293"/>
            <a:ext cx="8342141" cy="4930726"/>
          </a:xfrm>
        </p:spPr>
      </p:pic>
      <p:sp>
        <p:nvSpPr>
          <p:cNvPr id="5" name="TextBox 4"/>
          <p:cNvSpPr txBox="1"/>
          <p:nvPr/>
        </p:nvSpPr>
        <p:spPr>
          <a:xfrm>
            <a:off x="1467344" y="1183073"/>
            <a:ext cx="813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Throughput of Charm++ on t2.small instance: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344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09025"/>
            <a:ext cx="10018713" cy="1752599"/>
          </a:xfrm>
        </p:spPr>
        <p:txBody>
          <a:bodyPr/>
          <a:lstStyle/>
          <a:p>
            <a:r>
              <a:rPr lang="en-US" dirty="0" smtClean="0"/>
              <a:t>Swift: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400907"/>
            <a:ext cx="10018713" cy="3124201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P</a:t>
            </a:r>
            <a:r>
              <a:rPr lang="en-US" sz="2800" dirty="0" smtClean="0"/>
              <a:t>arallel </a:t>
            </a:r>
            <a:r>
              <a:rPr lang="en-US" sz="2800" dirty="0"/>
              <a:t>scripting language that allows the writing of scripts that distribute program execution across distributed computing resources including multicores, clusters, clouds, grid and </a:t>
            </a:r>
            <a:r>
              <a:rPr lang="en-US" sz="2800" dirty="0" smtClean="0"/>
              <a:t>supercomputers</a:t>
            </a:r>
          </a:p>
          <a:p>
            <a:pPr algn="just"/>
            <a:r>
              <a:rPr lang="en-US" sz="2800" dirty="0"/>
              <a:t>F</a:t>
            </a:r>
            <a:r>
              <a:rPr lang="en-US" sz="2800" dirty="0" smtClean="0"/>
              <a:t>ast</a:t>
            </a:r>
            <a:r>
              <a:rPr lang="en-US" sz="2800" dirty="0"/>
              <a:t>, easy and flexible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642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38" y="98474"/>
            <a:ext cx="10018713" cy="106036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8" y="1271375"/>
            <a:ext cx="8862646" cy="5335482"/>
          </a:xfrm>
        </p:spPr>
      </p:pic>
    </p:spTree>
    <p:extLst>
      <p:ext uri="{BB962C8B-B14F-4D97-AF65-F5344CB8AC3E}">
        <p14:creationId xmlns:p14="http://schemas.microsoft.com/office/powerpoint/2010/main" val="15168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39" y="487367"/>
            <a:ext cx="10018713" cy="898301"/>
          </a:xfrm>
        </p:spPr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39" y="1470074"/>
            <a:ext cx="10018713" cy="3875649"/>
          </a:xfrm>
        </p:spPr>
        <p:txBody>
          <a:bodyPr>
            <a:normAutofit fontScale="85000" lnSpcReduction="10000"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Ke</a:t>
            </a:r>
            <a:r>
              <a:rPr lang="en-US" sz="2000" dirty="0"/>
              <a:t> Wang, </a:t>
            </a:r>
            <a:r>
              <a:rPr lang="en-US" sz="2000" dirty="0" err="1"/>
              <a:t>Anupam</a:t>
            </a:r>
            <a:r>
              <a:rPr lang="en-US" sz="2000" dirty="0"/>
              <a:t> </a:t>
            </a:r>
            <a:r>
              <a:rPr lang="en-US" sz="2000" dirty="0" err="1"/>
              <a:t>Rajendran</a:t>
            </a:r>
            <a:r>
              <a:rPr lang="en-US" sz="2000" dirty="0"/>
              <a:t>, </a:t>
            </a:r>
            <a:r>
              <a:rPr lang="en-US" sz="2000" dirty="0" err="1"/>
              <a:t>Xiaobing</a:t>
            </a:r>
            <a:r>
              <a:rPr lang="en-US" sz="2000" dirty="0"/>
              <a:t> Zhou, </a:t>
            </a:r>
            <a:r>
              <a:rPr lang="en-US" sz="2000" dirty="0" err="1"/>
              <a:t>Kiran</a:t>
            </a:r>
            <a:r>
              <a:rPr lang="en-US" sz="2000" dirty="0"/>
              <a:t> Ramamurthy, </a:t>
            </a:r>
            <a:r>
              <a:rPr lang="en-US" sz="2000" dirty="0" err="1"/>
              <a:t>Iman</a:t>
            </a:r>
            <a:r>
              <a:rPr lang="en-US" sz="2000" dirty="0"/>
              <a:t> </a:t>
            </a:r>
            <a:r>
              <a:rPr lang="en-US" sz="2000" dirty="0" err="1"/>
              <a:t>Sadooghi</a:t>
            </a:r>
            <a:r>
              <a:rPr lang="en-US" sz="2000" dirty="0"/>
              <a:t>, Michael Lang, </a:t>
            </a:r>
            <a:r>
              <a:rPr lang="en-US" sz="2000" dirty="0" err="1"/>
              <a:t>Ioan</a:t>
            </a:r>
            <a:r>
              <a:rPr lang="en-US" sz="2000" dirty="0"/>
              <a:t> </a:t>
            </a:r>
            <a:r>
              <a:rPr lang="en-US" sz="2000" dirty="0" err="1"/>
              <a:t>Raicu</a:t>
            </a:r>
            <a:r>
              <a:rPr lang="en-US" sz="2000" dirty="0"/>
              <a:t>. Distributed Load-Balancing with Adaptive Work Stealing for Many-Task Computing on Billion-Core Systems. Under preparation at Journal of ACM Transactions on Parallel Computing (TOPC), 2014 </a:t>
            </a:r>
          </a:p>
          <a:p>
            <a:pPr marL="0" indent="0">
              <a:buNone/>
            </a:pPr>
            <a:r>
              <a:rPr lang="en-US" sz="2000" dirty="0"/>
              <a:t>[2] Vinod Kumar </a:t>
            </a:r>
            <a:r>
              <a:rPr lang="en-US" sz="2000" dirty="0" err="1"/>
              <a:t>Vavilapalli</a:t>
            </a:r>
            <a:r>
              <a:rPr lang="en-US" sz="2000" dirty="0"/>
              <a:t>, </a:t>
            </a:r>
            <a:r>
              <a:rPr lang="en-US" sz="2000" dirty="0" err="1"/>
              <a:t>Arun</a:t>
            </a:r>
            <a:r>
              <a:rPr lang="en-US" sz="2000" dirty="0"/>
              <a:t> C Murthy, Chris Douglas, </a:t>
            </a:r>
            <a:r>
              <a:rPr lang="en-US" sz="2000" dirty="0" err="1"/>
              <a:t>Sharad</a:t>
            </a:r>
            <a:r>
              <a:rPr lang="en-US" sz="2000" dirty="0"/>
              <a:t> Agarwal, </a:t>
            </a:r>
            <a:r>
              <a:rPr lang="en-US" sz="2000" dirty="0" err="1"/>
              <a:t>Mahadev</a:t>
            </a:r>
            <a:r>
              <a:rPr lang="en-US" sz="2000" dirty="0"/>
              <a:t> </a:t>
            </a:r>
            <a:r>
              <a:rPr lang="en-US" sz="2000" dirty="0" err="1"/>
              <a:t>Konar</a:t>
            </a:r>
            <a:r>
              <a:rPr lang="en-US" sz="2000" dirty="0"/>
              <a:t>, Robert Evans, Thomas Graves, and Jason Lowe, Hitesh Shah, </a:t>
            </a:r>
            <a:r>
              <a:rPr lang="en-US" sz="2000" dirty="0" err="1"/>
              <a:t>Siddharth</a:t>
            </a:r>
            <a:r>
              <a:rPr lang="en-US" sz="2000" dirty="0"/>
              <a:t> Seth, and </a:t>
            </a:r>
            <a:r>
              <a:rPr lang="en-US" sz="2000" dirty="0" err="1"/>
              <a:t>Bikas</a:t>
            </a:r>
            <a:r>
              <a:rPr lang="en-US" sz="2000" dirty="0"/>
              <a:t> </a:t>
            </a:r>
            <a:r>
              <a:rPr lang="en-US" sz="2000" dirty="0" err="1"/>
              <a:t>Saha</a:t>
            </a:r>
            <a:r>
              <a:rPr lang="en-US" sz="2000" dirty="0"/>
              <a:t>, Carlo </a:t>
            </a:r>
            <a:r>
              <a:rPr lang="en-US" sz="2000" dirty="0" err="1"/>
              <a:t>Curino</a:t>
            </a:r>
            <a:r>
              <a:rPr lang="en-US" sz="2000" dirty="0"/>
              <a:t>, Owen O'Malley and Sanjay </a:t>
            </a:r>
            <a:r>
              <a:rPr lang="en-US" sz="2000" dirty="0" err="1"/>
              <a:t>Radia</a:t>
            </a:r>
            <a:r>
              <a:rPr lang="en-US" sz="2000" dirty="0"/>
              <a:t>, Benjamin Reed, and Eric </a:t>
            </a:r>
            <a:r>
              <a:rPr lang="en-US" sz="2000" dirty="0" err="1"/>
              <a:t>Baldeschwieler</a:t>
            </a:r>
            <a:r>
              <a:rPr lang="en-US" sz="2000" dirty="0"/>
              <a:t>. Apache Hadoop YARN: Yet Another Resource Negotiator [Industrial Paper] </a:t>
            </a:r>
          </a:p>
          <a:p>
            <a:pPr marL="0" indent="0">
              <a:buNone/>
            </a:pPr>
            <a:r>
              <a:rPr lang="en-US" sz="2000" dirty="0"/>
              <a:t>[3] Michael Bauer, Sean </a:t>
            </a:r>
            <a:r>
              <a:rPr lang="en-US" sz="2000" dirty="0" err="1"/>
              <a:t>Treichler</a:t>
            </a:r>
            <a:r>
              <a:rPr lang="en-US" sz="2000" dirty="0"/>
              <a:t>, Elliott Slaughter, Alex Aiken. Legion: Expressing Locality and Independence with Logical Regions. International Conference on Supercomputing (SC 2012) </a:t>
            </a:r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en-US" sz="2000" dirty="0" err="1"/>
              <a:t>Gengbin</a:t>
            </a:r>
            <a:r>
              <a:rPr lang="en-US" sz="2000" dirty="0"/>
              <a:t> Zheng, </a:t>
            </a:r>
            <a:r>
              <a:rPr lang="en-US" sz="2000" dirty="0" err="1"/>
              <a:t>Laxmikant</a:t>
            </a:r>
            <a:r>
              <a:rPr lang="en-US" sz="2000" dirty="0"/>
              <a:t> Kale, Eric Bohm, </a:t>
            </a:r>
            <a:r>
              <a:rPr lang="en-US" sz="2000" dirty="0" err="1"/>
              <a:t>Abhinav</a:t>
            </a:r>
            <a:r>
              <a:rPr lang="en-US" sz="2000" dirty="0"/>
              <a:t> </a:t>
            </a:r>
            <a:r>
              <a:rPr lang="en-US" sz="2000" dirty="0" err="1"/>
              <a:t>Bhatele</a:t>
            </a:r>
            <a:r>
              <a:rPr lang="en-US" sz="2000" dirty="0"/>
              <a:t>, Chao Mei, Filippo </a:t>
            </a:r>
            <a:r>
              <a:rPr lang="en-US" sz="2000" dirty="0" err="1"/>
              <a:t>Gioachin</a:t>
            </a:r>
            <a:r>
              <a:rPr lang="en-US" sz="2000" dirty="0"/>
              <a:t>, </a:t>
            </a:r>
            <a:r>
              <a:rPr lang="en-US" sz="2000" dirty="0" err="1"/>
              <a:t>Ramprasad</a:t>
            </a:r>
            <a:r>
              <a:rPr lang="en-US" sz="2000" dirty="0"/>
              <a:t> </a:t>
            </a:r>
            <a:r>
              <a:rPr lang="en-US" sz="2000" dirty="0" err="1"/>
              <a:t>Venkataraman</a:t>
            </a:r>
            <a:r>
              <a:rPr lang="en-US" sz="2000" dirty="0"/>
              <a:t>, </a:t>
            </a:r>
            <a:r>
              <a:rPr lang="en-US" sz="2000" dirty="0" err="1"/>
              <a:t>Yanhua</a:t>
            </a:r>
            <a:r>
              <a:rPr lang="en-US" sz="2000" dirty="0"/>
              <a:t> Sun. Parallel Languages/Paradigms: Charm ++ - Parallel Objects. SC14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/>
              <a:t>5</a:t>
            </a:r>
            <a:r>
              <a:rPr lang="en-US" sz="2000" dirty="0"/>
              <a:t>] </a:t>
            </a:r>
            <a:r>
              <a:rPr lang="en-US" sz="2000" dirty="0" err="1"/>
              <a:t>Ioan</a:t>
            </a:r>
            <a:r>
              <a:rPr lang="en-US" sz="2000" dirty="0"/>
              <a:t> </a:t>
            </a:r>
            <a:r>
              <a:rPr lang="en-US" sz="2000" dirty="0" err="1"/>
              <a:t>Raicu</a:t>
            </a:r>
            <a:r>
              <a:rPr lang="en-US" sz="2000" dirty="0"/>
              <a:t>, Ian T. Foster, Yong Zhao. Many-Task Computing for Grids and Supercomputers. MTAGS 2008.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654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81466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 ..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2432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63040" y="544132"/>
            <a:ext cx="10018713" cy="975575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868" y="1829197"/>
            <a:ext cx="10018713" cy="4002258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Problem Statement</a:t>
            </a:r>
          </a:p>
          <a:p>
            <a:r>
              <a:rPr lang="en-US" sz="2800" dirty="0" smtClean="0"/>
              <a:t>Proposed Work</a:t>
            </a:r>
          </a:p>
          <a:p>
            <a:r>
              <a:rPr lang="en-US" sz="2800" dirty="0" smtClean="0"/>
              <a:t>Evaluation</a:t>
            </a:r>
          </a:p>
          <a:p>
            <a:r>
              <a:rPr lang="en-US" sz="2800" dirty="0" smtClean="0"/>
              <a:t>Problem Faced</a:t>
            </a:r>
          </a:p>
          <a:p>
            <a:r>
              <a:rPr lang="en-US" sz="2800" dirty="0" smtClean="0"/>
              <a:t>Future Work </a:t>
            </a:r>
          </a:p>
          <a:p>
            <a:r>
              <a:rPr lang="en-US" sz="2800" dirty="0" smtClean="0"/>
              <a:t>Conclusion</a:t>
            </a:r>
          </a:p>
          <a:p>
            <a:r>
              <a:rPr lang="en-US" sz="2800" dirty="0" smtClean="0"/>
              <a:t>References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1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548640"/>
            <a:ext cx="10018713" cy="103996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908533"/>
            <a:ext cx="10377132" cy="380295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Emergence of </a:t>
            </a:r>
            <a:r>
              <a:rPr lang="en-US" sz="2800" dirty="0" smtClean="0"/>
              <a:t>exascale system have unraveled many new challenges in the field of distributed and cloud computing</a:t>
            </a:r>
          </a:p>
          <a:p>
            <a:pPr algn="just"/>
            <a:r>
              <a:rPr lang="en-US" sz="2800" dirty="0" smtClean="0"/>
              <a:t>Centralized architecture of Task Execution Frameworks(TEFs) gives poor scalability and other performance related issues</a:t>
            </a:r>
          </a:p>
          <a:p>
            <a:pPr algn="just"/>
            <a:r>
              <a:rPr lang="en-US" sz="2800" dirty="0" smtClean="0"/>
              <a:t>Many Task Computing(MTC) needs distributed TEFs to handle billions of jobs/tasks</a:t>
            </a:r>
          </a:p>
          <a:p>
            <a:pPr algn="just"/>
            <a:r>
              <a:rPr lang="en-US" sz="2800" dirty="0" smtClean="0"/>
              <a:t>MATRIX, YARN, Legion, Charm++, Swift, Spark, HPX, Sparrow are some of the distributed TEFs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39" y="0"/>
            <a:ext cx="10018713" cy="1752599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580" y="777825"/>
            <a:ext cx="10018713" cy="4403187"/>
          </a:xfrm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Aim of this project is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To benchmark TEFs of Charm++, Legion, YARN, Swift and MATRIX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To measure performance using metrics like throughput</a:t>
            </a:r>
            <a:r>
              <a:rPr lang="en-US" sz="2800" dirty="0"/>
              <a:t>, average scheduling latency and efficiency </a:t>
            </a:r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0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373" y="629530"/>
            <a:ext cx="7775599" cy="730876"/>
          </a:xfrm>
        </p:spPr>
        <p:txBody>
          <a:bodyPr/>
          <a:lstStyle/>
          <a:p>
            <a:r>
              <a:rPr lang="en-US" dirty="0" smtClean="0"/>
              <a:t>Proposed Solution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57702" y="2236763"/>
            <a:ext cx="10121535" cy="1195754"/>
          </a:xfrm>
        </p:spPr>
        <p:txBody>
          <a:bodyPr>
            <a:noAutofit/>
          </a:bodyPr>
          <a:lstStyle/>
          <a:p>
            <a:r>
              <a:rPr lang="en-US" sz="2800" dirty="0" smtClean="0"/>
              <a:t>To </a:t>
            </a:r>
            <a:r>
              <a:rPr lang="en-US" sz="2800" dirty="0" smtClean="0"/>
              <a:t>understand architecture of all the systems to be benchmarked</a:t>
            </a:r>
          </a:p>
          <a:p>
            <a:r>
              <a:rPr lang="en-US" sz="2800" dirty="0" smtClean="0"/>
              <a:t>Installed all the TEFs on cloud</a:t>
            </a:r>
          </a:p>
          <a:p>
            <a:r>
              <a:rPr lang="en-US" sz="2800" dirty="0" smtClean="0"/>
              <a:t>Modify code to assign workloads wherever required</a:t>
            </a:r>
          </a:p>
          <a:p>
            <a:r>
              <a:rPr lang="en-US" sz="2800" dirty="0" smtClean="0"/>
              <a:t>Measure throughput for comparison purpose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149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65296"/>
            <a:ext cx="10018713" cy="1752599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784" y="935501"/>
            <a:ext cx="10018713" cy="3833447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Stands </a:t>
            </a:r>
            <a:r>
              <a:rPr lang="en-US" sz="2800" dirty="0"/>
              <a:t>for “Yet-Another-Resource-Negotiator</a:t>
            </a:r>
            <a:r>
              <a:rPr lang="en-US" sz="2800" dirty="0" smtClean="0"/>
              <a:t>”</a:t>
            </a:r>
          </a:p>
          <a:p>
            <a:pPr algn="just"/>
            <a:r>
              <a:rPr lang="en-US" sz="2800" dirty="0"/>
              <a:t>N</a:t>
            </a:r>
            <a:r>
              <a:rPr lang="en-US" sz="2800" dirty="0" smtClean="0"/>
              <a:t>ew </a:t>
            </a:r>
            <a:r>
              <a:rPr lang="en-US" sz="2800" dirty="0"/>
              <a:t>framework that facilitates writing arbitrary distributed processing frameworks and </a:t>
            </a:r>
            <a:r>
              <a:rPr lang="en-US" sz="2800" dirty="0" smtClean="0"/>
              <a:t>applications</a:t>
            </a:r>
          </a:p>
          <a:p>
            <a:pPr algn="just"/>
            <a:r>
              <a:rPr lang="en-US" sz="2800" dirty="0"/>
              <a:t>P</a:t>
            </a:r>
            <a:r>
              <a:rPr lang="en-US" sz="2800" dirty="0" smtClean="0"/>
              <a:t>rovides </a:t>
            </a:r>
            <a:r>
              <a:rPr lang="en-US" sz="2800" dirty="0"/>
              <a:t>the daemons and APIs necessary to develop generic distributed applications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33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97067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62" y="1322363"/>
            <a:ext cx="8319758" cy="5000423"/>
          </a:xfrm>
        </p:spPr>
      </p:pic>
    </p:spTree>
    <p:extLst>
      <p:ext uri="{BB962C8B-B14F-4D97-AF65-F5344CB8AC3E}">
        <p14:creationId xmlns:p14="http://schemas.microsoft.com/office/powerpoint/2010/main" val="180876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95422"/>
            <a:ext cx="10018713" cy="1752599"/>
          </a:xfrm>
        </p:spPr>
        <p:txBody>
          <a:bodyPr/>
          <a:lstStyle/>
          <a:p>
            <a:r>
              <a:rPr lang="en-US" dirty="0" smtClean="0"/>
              <a:t>MATRIX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783" y="2048021"/>
            <a:ext cx="10018713" cy="3124201"/>
          </a:xfrm>
        </p:spPr>
        <p:txBody>
          <a:bodyPr/>
          <a:lstStyle/>
          <a:p>
            <a:pPr algn="just"/>
            <a:r>
              <a:rPr lang="en-US" sz="2800" dirty="0"/>
              <a:t>F</a:t>
            </a:r>
            <a:r>
              <a:rPr lang="en-US" sz="2800" dirty="0" smtClean="0"/>
              <a:t>ully-distributed task execution </a:t>
            </a:r>
            <a:r>
              <a:rPr lang="en-US" sz="2800" dirty="0"/>
              <a:t>framework for Many-Task Computing data intensive </a:t>
            </a:r>
            <a:r>
              <a:rPr lang="en-US" sz="2800" dirty="0" smtClean="0"/>
              <a:t>applications</a:t>
            </a:r>
          </a:p>
          <a:p>
            <a:pPr algn="just"/>
            <a:r>
              <a:rPr lang="en-US" sz="2800" dirty="0"/>
              <a:t>U</a:t>
            </a:r>
            <a:r>
              <a:rPr lang="en-US" sz="2800" dirty="0" smtClean="0"/>
              <a:t>tilizes </a:t>
            </a:r>
            <a:r>
              <a:rPr lang="en-US" sz="2800" dirty="0"/>
              <a:t>a distributed key-value store, i.e. ZHT, for distributed task metadata </a:t>
            </a:r>
            <a:r>
              <a:rPr lang="en-US" sz="2800" dirty="0" smtClean="0"/>
              <a:t>management</a:t>
            </a:r>
          </a:p>
          <a:p>
            <a:pPr algn="just"/>
            <a:r>
              <a:rPr lang="en-US" sz="2800" dirty="0"/>
              <a:t>A</a:t>
            </a:r>
            <a:r>
              <a:rPr lang="en-US" sz="2800" dirty="0" smtClean="0"/>
              <a:t>pplies adaptive </a:t>
            </a:r>
            <a:r>
              <a:rPr lang="en-US" sz="2800" dirty="0"/>
              <a:t>work stealing techniques for distributed load balancing</a:t>
            </a:r>
            <a:endParaRPr lang="en-US" sz="2800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1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92" y="629529"/>
            <a:ext cx="10236930" cy="538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0" y="1861623"/>
            <a:ext cx="5914181" cy="45813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3" y="1861623"/>
            <a:ext cx="5856516" cy="4581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6092" y="822124"/>
            <a:ext cx="10419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Throughput of MATRIX for 1000 tasks for sleep </a:t>
            </a:r>
            <a:r>
              <a:rPr lang="en-US" sz="2800" dirty="0" smtClean="0"/>
              <a:t>0 </a:t>
            </a:r>
            <a:r>
              <a:rPr lang="en-US" sz="2800" dirty="0"/>
              <a:t>and sleep 1 on m3.large instance: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5805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708</TotalTime>
  <Words>560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</vt:lpstr>
      <vt:lpstr>Parallax</vt:lpstr>
      <vt:lpstr>   Benchmarking Task Execution Frameworks of Many-Task Computing </vt:lpstr>
      <vt:lpstr>Index</vt:lpstr>
      <vt:lpstr>Introduction</vt:lpstr>
      <vt:lpstr>Problem Statement</vt:lpstr>
      <vt:lpstr>Proposed Solution </vt:lpstr>
      <vt:lpstr>YARN</vt:lpstr>
      <vt:lpstr>Evaluation</vt:lpstr>
      <vt:lpstr>MATRIX </vt:lpstr>
      <vt:lpstr>Evaluation  </vt:lpstr>
      <vt:lpstr>Legion</vt:lpstr>
      <vt:lpstr>Charm++:</vt:lpstr>
      <vt:lpstr>Evaluation</vt:lpstr>
      <vt:lpstr>Swift:</vt:lpstr>
      <vt:lpstr>Evaluation</vt:lpstr>
      <vt:lpstr>References:</vt:lpstr>
      <vt:lpstr>Thank you 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Software Product Line</dc:title>
  <dc:creator>Girija Ogale</dc:creator>
  <cp:lastModifiedBy>Ogale</cp:lastModifiedBy>
  <cp:revision>68</cp:revision>
  <dcterms:created xsi:type="dcterms:W3CDTF">2014-11-07T20:14:17Z</dcterms:created>
  <dcterms:modified xsi:type="dcterms:W3CDTF">2015-04-29T05:30:12Z</dcterms:modified>
</cp:coreProperties>
</file>