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7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80" r:id="rId15"/>
    <p:sldId id="281" r:id="rId16"/>
    <p:sldId id="267" r:id="rId17"/>
    <p:sldId id="268" r:id="rId18"/>
    <p:sldId id="269" r:id="rId19"/>
    <p:sldId id="270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67" autoAdjust="0"/>
    <p:restoredTop sz="95274" autoAdjust="0"/>
  </p:normalViewPr>
  <p:slideViewPr>
    <p:cSldViewPr snapToGrid="0" snapToObjects="1" showGuides="1">
      <p:cViewPr>
        <p:scale>
          <a:sx n="80" d="100"/>
          <a:sy n="80" d="100"/>
        </p:scale>
        <p:origin x="624" y="2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22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68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199" y="1972739"/>
            <a:ext cx="5907505" cy="132556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Current Technology Usage and Future Trends</a:t>
            </a: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Mitesh Viradiya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August 6, 2024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DATABASE TRENDS - FINDINGS </a:t>
            </a:r>
            <a:r>
              <a:rPr lang="en-US" sz="2800" dirty="0" smtClean="0"/>
              <a:t>&amp; IMPLICATIONS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PostgreSQL</a:t>
            </a:r>
            <a:r>
              <a:rPr lang="en-US" dirty="0" smtClean="0">
                <a:solidFill>
                  <a:srgbClr val="00B050"/>
                </a:solidFill>
              </a:rPr>
              <a:t>, MongoDB, </a:t>
            </a:r>
            <a:r>
              <a:rPr lang="en-US" dirty="0" err="1" smtClean="0">
                <a:solidFill>
                  <a:srgbClr val="00B050"/>
                </a:solidFill>
              </a:rPr>
              <a:t>Redis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/>
              <a:t>have become the most desired Database.</a:t>
            </a:r>
          </a:p>
          <a:p>
            <a:r>
              <a:rPr lang="en-US" dirty="0">
                <a:solidFill>
                  <a:srgbClr val="00B050"/>
                </a:solidFill>
              </a:rPr>
              <a:t>MongoDB, </a:t>
            </a:r>
            <a:r>
              <a:rPr lang="en-US" dirty="0" err="1">
                <a:solidFill>
                  <a:srgbClr val="00B050"/>
                </a:solidFill>
              </a:rPr>
              <a:t>Redis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Elasticsearch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are becoming increasingly popular for </a:t>
            </a:r>
            <a:r>
              <a:rPr lang="en-US" dirty="0" err="1"/>
              <a:t>desiredDatabased</a:t>
            </a:r>
            <a:r>
              <a:rPr lang="en-US" dirty="0"/>
              <a:t> roughly 10,000 increased in </a:t>
            </a:r>
            <a:r>
              <a:rPr lang="en-US" dirty="0" err="1"/>
              <a:t>respondants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Oracle Database</a:t>
            </a:r>
            <a:r>
              <a:rPr lang="en-US" dirty="0"/>
              <a:t> has become less popular and less desired</a:t>
            </a:r>
          </a:p>
          <a:p>
            <a:r>
              <a:rPr lang="en-US" dirty="0"/>
              <a:t>Drastic increase in the desire database skills especially for </a:t>
            </a:r>
            <a:r>
              <a:rPr lang="en-US" dirty="0" err="1"/>
              <a:t>MongoBD</a:t>
            </a:r>
            <a:r>
              <a:rPr lang="en-US" dirty="0"/>
              <a:t> and </a:t>
            </a:r>
            <a:r>
              <a:rPr lang="en-US" dirty="0" err="1"/>
              <a:t>DynamoBD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486401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PostgreSQL, </a:t>
            </a:r>
            <a:r>
              <a:rPr lang="en-US" dirty="0" err="1">
                <a:solidFill>
                  <a:srgbClr val="00B050"/>
                </a:solidFill>
              </a:rPr>
              <a:t>MongoDB,Redis,MySQL,Elasticsearch</a:t>
            </a:r>
            <a:r>
              <a:rPr lang="en-US" dirty="0"/>
              <a:t> are the desired and most used Database.</a:t>
            </a:r>
          </a:p>
          <a:p>
            <a:r>
              <a:rPr lang="en-US" dirty="0" err="1">
                <a:solidFill>
                  <a:srgbClr val="00B050"/>
                </a:solidFill>
              </a:rPr>
              <a:t>MongoDb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Redis,Elasticsearch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have new and better functionalities or services.</a:t>
            </a:r>
          </a:p>
          <a:p>
            <a:r>
              <a:rPr lang="en-US" dirty="0">
                <a:solidFill>
                  <a:srgbClr val="FF0000"/>
                </a:solidFill>
              </a:rPr>
              <a:t>Oracle</a:t>
            </a:r>
            <a:r>
              <a:rPr lang="en-US" dirty="0"/>
              <a:t> Database is to avoid</a:t>
            </a:r>
          </a:p>
          <a:p>
            <a:r>
              <a:rPr lang="en-US" dirty="0"/>
              <a:t>Usage of </a:t>
            </a:r>
            <a:r>
              <a:rPr lang="en-US" dirty="0" err="1"/>
              <a:t>DynamoBD</a:t>
            </a:r>
            <a:r>
              <a:rPr lang="en-US" dirty="0"/>
              <a:t> more research may needed.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IDE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databases for the next year goes here.&gt;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834CC7-D990-48F1-8C3B-B98FF6EE61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29" t="51922" r="7059"/>
          <a:stretch/>
        </p:blipFill>
        <p:spPr>
          <a:xfrm>
            <a:off x="733425" y="2327564"/>
            <a:ext cx="5003003" cy="30324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A56FCB-D25C-4028-B329-8042FF7F69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52373" r="7971"/>
          <a:stretch/>
        </p:blipFill>
        <p:spPr>
          <a:xfrm>
            <a:off x="5736428" y="2350586"/>
            <a:ext cx="5516471" cy="3032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4661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IDE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539875"/>
            <a:ext cx="5181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Findings: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shows a trend in IDEs:</a:t>
            </a:r>
          </a:p>
          <a:p>
            <a:r>
              <a:rPr lang="en-US" dirty="0"/>
              <a:t>The user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jQuery</a:t>
            </a:r>
            <a:r>
              <a:rPr lang="en-US" dirty="0"/>
              <a:t> </a:t>
            </a:r>
            <a:r>
              <a:rPr lang="en-US" dirty="0" smtClean="0"/>
              <a:t>has </a:t>
            </a:r>
            <a:r>
              <a:rPr lang="en-US" dirty="0"/>
              <a:t>drastically decreased.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React.js</a:t>
            </a:r>
            <a:r>
              <a:rPr lang="en-US" dirty="0"/>
              <a:t> and </a:t>
            </a:r>
            <a:r>
              <a:rPr lang="en-US" dirty="0" smtClean="0">
                <a:solidFill>
                  <a:srgbClr val="00B050"/>
                </a:solidFill>
              </a:rPr>
              <a:t>Vue.js</a:t>
            </a:r>
            <a:r>
              <a:rPr lang="en-US" dirty="0" smtClean="0"/>
              <a:t> </a:t>
            </a:r>
            <a:r>
              <a:rPr lang="en-US" dirty="0" smtClean="0"/>
              <a:t>have </a:t>
            </a:r>
            <a:r>
              <a:rPr lang="en-US" dirty="0"/>
              <a:t>dramatically increase for the desire IDE as compared to current </a:t>
            </a:r>
            <a:r>
              <a:rPr lang="en-US" dirty="0" err="1"/>
              <a:t>WebFrame</a:t>
            </a:r>
            <a:r>
              <a:rPr lang="en-US" dirty="0"/>
              <a:t> worked with as illustrated in the hierarchy </a:t>
            </a:r>
            <a:r>
              <a:rPr lang="en-US" dirty="0" err="1"/>
              <a:t>buble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539875"/>
            <a:ext cx="5181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Implications: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People are shifting to use a better </a:t>
            </a:r>
            <a:r>
              <a:rPr lang="en-US" dirty="0" err="1"/>
              <a:t>webframe</a:t>
            </a:r>
            <a:r>
              <a:rPr lang="en-US" dirty="0"/>
              <a:t> such as React.js or Vue.js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jQuery </a:t>
            </a:r>
            <a:r>
              <a:rPr lang="en-US" dirty="0" smtClean="0"/>
              <a:t>might </a:t>
            </a:r>
            <a:r>
              <a:rPr lang="en-US" dirty="0"/>
              <a:t>be lacking of some functionality as compare to </a:t>
            </a:r>
            <a:r>
              <a:rPr lang="en-US" dirty="0" err="1"/>
              <a:t>webframe</a:t>
            </a:r>
            <a:r>
              <a:rPr lang="en-US" dirty="0"/>
              <a:t> competitors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jQuery </a:t>
            </a:r>
            <a:r>
              <a:rPr lang="en-US" dirty="0" smtClean="0"/>
              <a:t>can </a:t>
            </a:r>
            <a:r>
              <a:rPr lang="en-US" dirty="0"/>
              <a:t>be omitted from the new requirements of new technological skills</a:t>
            </a:r>
          </a:p>
        </p:txBody>
      </p:sp>
    </p:spTree>
    <p:extLst>
      <p:ext uri="{BB962C8B-B14F-4D97-AF65-F5344CB8AC3E}">
        <p14:creationId xmlns:p14="http://schemas.microsoft.com/office/powerpoint/2010/main" val="38208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https://github.com/miteshviradiya/IBM-Data-Analyst-Capstone-Project.git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2800" dirty="0"/>
              <a:t>DASHBOARD TAB </a:t>
            </a:r>
            <a:r>
              <a:rPr lang="en-US" sz="2800" dirty="0"/>
              <a:t>1 - Current Technology Usage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33" y="1428219"/>
            <a:ext cx="8023708" cy="5008016"/>
          </a:xfr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2800" dirty="0"/>
              <a:t>DASHBOARD TAB </a:t>
            </a:r>
            <a:r>
              <a:rPr lang="en-US" sz="2800" dirty="0"/>
              <a:t>2 - Future Technology Trend</a:t>
            </a:r>
            <a:endParaRPr lang="en-US" sz="28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33" y="1434600"/>
            <a:ext cx="8023708" cy="499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2800" dirty="0"/>
              <a:t>DASHBOARD TAB </a:t>
            </a:r>
            <a:r>
              <a:rPr lang="en-US" sz="2800" dirty="0" smtClean="0"/>
              <a:t>3 </a:t>
            </a:r>
            <a:r>
              <a:rPr lang="en-US" sz="2800" dirty="0"/>
              <a:t>- Demographics</a:t>
            </a:r>
            <a:endParaRPr lang="en-US" sz="28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33" y="1429227"/>
            <a:ext cx="8023708" cy="50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74733" y="1507068"/>
            <a:ext cx="6917267" cy="52832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Must-Have Skills and Desirable Future Trends</a:t>
            </a:r>
            <a:r>
              <a:rPr lang="en-US" b="1" dirty="0" smtClean="0"/>
              <a:t>: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Languages are gaining significant popularity 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JavaScript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Python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HTML/CSS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SQL</a:t>
            </a:r>
          </a:p>
          <a:p>
            <a:pPr lvl="2">
              <a:lnSpc>
                <a:spcPct val="120000"/>
              </a:lnSpc>
            </a:pPr>
            <a:r>
              <a:rPr lang="en-US" sz="1800" dirty="0" err="1" smtClean="0"/>
              <a:t>TypeScrip</a:t>
            </a:r>
            <a:endParaRPr lang="en-US" sz="1800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Databases which are becoming more popular options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PostgreSQL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MongoDB</a:t>
            </a:r>
          </a:p>
          <a:p>
            <a:pPr lvl="2">
              <a:lnSpc>
                <a:spcPct val="120000"/>
              </a:lnSpc>
            </a:pPr>
            <a:r>
              <a:rPr lang="en-US" sz="1800" dirty="0" err="1"/>
              <a:t>Redis</a:t>
            </a:r>
            <a:endParaRPr lang="en-US" sz="1800" dirty="0"/>
          </a:p>
          <a:p>
            <a:pPr lvl="2">
              <a:lnSpc>
                <a:spcPct val="120000"/>
              </a:lnSpc>
            </a:pPr>
            <a:r>
              <a:rPr lang="en-US" sz="1800" dirty="0"/>
              <a:t>MySQL</a:t>
            </a:r>
          </a:p>
          <a:p>
            <a:pPr lvl="2">
              <a:lnSpc>
                <a:spcPct val="120000"/>
              </a:lnSpc>
            </a:pPr>
            <a:r>
              <a:rPr lang="en-US" sz="1800" dirty="0" err="1" smtClean="0"/>
              <a:t>Elasticsearch</a:t>
            </a:r>
            <a:endParaRPr lang="en-US" sz="1800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Popular IDEs: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React.js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Angular/Angular.js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Vue.js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jQuery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ASP.NET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Top Desired Programming Languages:</a:t>
            </a:r>
          </a:p>
          <a:p>
            <a:pPr lvl="1"/>
            <a:r>
              <a:rPr lang="en-US" dirty="0"/>
              <a:t>JavaScript, Python, HTML/CSS, SQL, </a:t>
            </a:r>
            <a:r>
              <a:rPr lang="en-US" dirty="0" err="1"/>
              <a:t>TypeScript</a:t>
            </a:r>
            <a:endParaRPr lang="en-US" dirty="0"/>
          </a:p>
          <a:p>
            <a:r>
              <a:rPr lang="en-US" dirty="0"/>
              <a:t>Top Desired Databases:</a:t>
            </a:r>
          </a:p>
          <a:p>
            <a:pPr lvl="1"/>
            <a:r>
              <a:rPr lang="en-US" dirty="0"/>
              <a:t>PostgreSQL, MongoDB, </a:t>
            </a:r>
            <a:r>
              <a:rPr lang="en-US" dirty="0" err="1"/>
              <a:t>Redis</a:t>
            </a:r>
            <a:r>
              <a:rPr lang="en-US" dirty="0"/>
              <a:t>, MySQL, </a:t>
            </a:r>
            <a:r>
              <a:rPr lang="en-US" dirty="0" err="1"/>
              <a:t>Elasticsearch</a:t>
            </a:r>
            <a:endParaRPr lang="en-US" dirty="0"/>
          </a:p>
          <a:p>
            <a:r>
              <a:rPr lang="en-US" dirty="0"/>
              <a:t>Popular IDEs:</a:t>
            </a:r>
          </a:p>
          <a:p>
            <a:pPr lvl="1"/>
            <a:r>
              <a:rPr lang="en-US" dirty="0"/>
              <a:t>React.js, Angular/Angular.js, Vue.js, jQuery, </a:t>
            </a:r>
            <a:r>
              <a:rPr lang="en-US" dirty="0" smtClean="0"/>
              <a:t>ASP.NET</a:t>
            </a:r>
          </a:p>
          <a:p>
            <a:r>
              <a:rPr lang="en-US" dirty="0"/>
              <a:t>The trends shows a drastic changes in Desire for </a:t>
            </a:r>
            <a:r>
              <a:rPr lang="en-US" dirty="0" smtClean="0"/>
              <a:t>next year </a:t>
            </a:r>
            <a:r>
              <a:rPr lang="en-US" dirty="0"/>
              <a:t>programming languages, Database and IDEs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67375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Future Skills Requirements implements:</a:t>
            </a:r>
          </a:p>
          <a:p>
            <a:r>
              <a:rPr lang="en-US" dirty="0"/>
              <a:t>Programming </a:t>
            </a:r>
            <a:r>
              <a:rPr lang="en-US" dirty="0" smtClean="0"/>
              <a:t>Language:</a:t>
            </a:r>
          </a:p>
          <a:p>
            <a:pPr lvl="1"/>
            <a:r>
              <a:rPr lang="en-US" dirty="0" err="1" smtClean="0"/>
              <a:t>JavaScripts</a:t>
            </a:r>
            <a:r>
              <a:rPr lang="en-US" dirty="0"/>
              <a:t>, Python, HTML/CSS,SQL</a:t>
            </a:r>
            <a:r>
              <a:rPr lang="en-US" dirty="0" smtClean="0"/>
              <a:t>, </a:t>
            </a:r>
            <a:r>
              <a:rPr lang="en-US" dirty="0" err="1" smtClean="0"/>
              <a:t>TypeScript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Database:</a:t>
            </a:r>
          </a:p>
          <a:p>
            <a:pPr lvl="1"/>
            <a:r>
              <a:rPr lang="en-US" dirty="0" smtClean="0"/>
              <a:t>PostgreSQL</a:t>
            </a:r>
            <a:r>
              <a:rPr lang="en-US" dirty="0"/>
              <a:t>, </a:t>
            </a:r>
            <a:r>
              <a:rPr lang="en-US" dirty="0" err="1"/>
              <a:t>MongoDB,Redis</a:t>
            </a:r>
            <a:r>
              <a:rPr lang="en-US" dirty="0"/>
              <a:t>, MySQL, </a:t>
            </a:r>
            <a:r>
              <a:rPr lang="en-US" dirty="0" err="1"/>
              <a:t>Elasticsearch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IDEs:</a:t>
            </a:r>
          </a:p>
          <a:p>
            <a:pPr lvl="1"/>
            <a:r>
              <a:rPr lang="en-US" dirty="0" smtClean="0"/>
              <a:t>React.js, Angular/Angular.js,Vue.js </a:t>
            </a:r>
            <a:r>
              <a:rPr lang="en-US" dirty="0"/>
              <a:t>, </a:t>
            </a:r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/>
              <a:t>ASP.net</a:t>
            </a:r>
          </a:p>
          <a:p>
            <a:r>
              <a:rPr lang="en-US" dirty="0"/>
              <a:t>There are a few Databases that are also increasingly desire such like </a:t>
            </a:r>
            <a:r>
              <a:rPr lang="en-US" dirty="0" err="1"/>
              <a:t>DynamoBd</a:t>
            </a:r>
            <a:endParaRPr lang="en-US" dirty="0"/>
          </a:p>
          <a:p>
            <a:r>
              <a:rPr lang="en-US" dirty="0"/>
              <a:t>The numbers of Skills requirements to be able to be competitive in the IT industry has been changing in the vast development and redefine of current </a:t>
            </a:r>
            <a:r>
              <a:rPr lang="en-US" dirty="0" smtClean="0"/>
              <a:t>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495425"/>
            <a:ext cx="7647709" cy="468153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Unbiased </a:t>
            </a:r>
            <a:r>
              <a:rPr lang="en-US" dirty="0"/>
              <a:t>Data Analysis:</a:t>
            </a:r>
          </a:p>
          <a:p>
            <a:pPr lvl="1"/>
            <a:r>
              <a:rPr lang="en-US" dirty="0"/>
              <a:t>Open source data from Stack Overflow helps avoid data bias.</a:t>
            </a:r>
          </a:p>
          <a:p>
            <a:r>
              <a:rPr lang="en-US" dirty="0"/>
              <a:t>Shift in Technology Trends:</a:t>
            </a:r>
          </a:p>
          <a:p>
            <a:pPr lvl="1"/>
            <a:r>
              <a:rPr lang="en-US" dirty="0"/>
              <a:t>Changes in current technology usage highlight the need for updated skills.</a:t>
            </a:r>
          </a:p>
          <a:p>
            <a:r>
              <a:rPr lang="en-US" dirty="0"/>
              <a:t>Updated Skill Requirements:</a:t>
            </a:r>
          </a:p>
          <a:p>
            <a:pPr lvl="1"/>
            <a:r>
              <a:rPr lang="en-US" dirty="0"/>
              <a:t>Programming Languages:</a:t>
            </a:r>
          </a:p>
          <a:p>
            <a:pPr lvl="2"/>
            <a:r>
              <a:rPr lang="en-US" dirty="0"/>
              <a:t>JavaScript, Python, HTML/CSS, SQL, </a:t>
            </a:r>
            <a:r>
              <a:rPr lang="en-US" dirty="0" err="1"/>
              <a:t>TypeScript</a:t>
            </a:r>
            <a:endParaRPr lang="en-US" dirty="0"/>
          </a:p>
          <a:p>
            <a:pPr lvl="1"/>
            <a:r>
              <a:rPr lang="en-US" dirty="0"/>
              <a:t>Databases:</a:t>
            </a:r>
          </a:p>
          <a:p>
            <a:pPr lvl="2"/>
            <a:r>
              <a:rPr lang="en-US" dirty="0"/>
              <a:t>PostgreSQL, MongoDB, </a:t>
            </a:r>
            <a:r>
              <a:rPr lang="en-US" dirty="0" err="1"/>
              <a:t>Redis</a:t>
            </a:r>
            <a:r>
              <a:rPr lang="en-US" dirty="0"/>
              <a:t>, MySQL, </a:t>
            </a:r>
            <a:r>
              <a:rPr lang="en-US" dirty="0" err="1"/>
              <a:t>Elasticsearch</a:t>
            </a:r>
            <a:endParaRPr lang="en-US" dirty="0"/>
          </a:p>
          <a:p>
            <a:pPr lvl="1"/>
            <a:r>
              <a:rPr lang="en-US" dirty="0"/>
              <a:t>IDEs:</a:t>
            </a:r>
          </a:p>
          <a:p>
            <a:pPr lvl="2"/>
            <a:r>
              <a:rPr lang="en-US" dirty="0"/>
              <a:t>React.js, Angular/Angular.js, Vue.js, jQuery, </a:t>
            </a:r>
            <a:r>
              <a:rPr lang="en-US" dirty="0" smtClean="0"/>
              <a:t>ASP.NET</a:t>
            </a:r>
          </a:p>
          <a:p>
            <a:pPr lvl="2"/>
            <a:endParaRPr lang="en-US" dirty="0" smtClean="0"/>
          </a:p>
          <a:p>
            <a:r>
              <a:rPr lang="en-US" b="1" dirty="0"/>
              <a:t>Key Takeaway: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remain competitive, IT professionals must adapt to evolving trends in programming languages, databases, and IDEs.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06216" y="1690688"/>
            <a:ext cx="7619134" cy="4351338"/>
          </a:xfrm>
        </p:spPr>
        <p:txBody>
          <a:bodyPr/>
          <a:lstStyle/>
          <a:p>
            <a:r>
              <a:rPr lang="en-US" dirty="0"/>
              <a:t>file named popular-languages.csv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F4342B8-F8C9-4363-9F07-26A4F87021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3414460"/>
              </p:ext>
            </p:extLst>
          </p:nvPr>
        </p:nvGraphicFramePr>
        <p:xfrm>
          <a:off x="5459413" y="2444218"/>
          <a:ext cx="5894387" cy="3350470"/>
        </p:xfrm>
        <a:graphic>
          <a:graphicData uri="http://schemas.openxmlformats.org/drawingml/2006/table">
            <a:tbl>
              <a:tblPr/>
              <a:tblGrid>
                <a:gridCol w="2309914">
                  <a:extLst>
                    <a:ext uri="{9D8B030D-6E8A-4147-A177-3AD203B41FA5}">
                      <a16:colId xmlns:a16="http://schemas.microsoft.com/office/drawing/2014/main" val="3563648671"/>
                    </a:ext>
                  </a:extLst>
                </a:gridCol>
                <a:gridCol w="3584473">
                  <a:extLst>
                    <a:ext uri="{9D8B030D-6E8A-4147-A177-3AD203B41FA5}">
                      <a16:colId xmlns:a16="http://schemas.microsoft.com/office/drawing/2014/main" val="1820484536"/>
                    </a:ext>
                  </a:extLst>
                </a:gridCol>
              </a:tblGrid>
              <a:tr h="59505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Language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</a:rPr>
                        <a:t>Average Annual Salary</a:t>
                      </a:r>
                    </a:p>
                    <a:p>
                      <a:endParaRPr lang="en-US" sz="1200" dirty="0"/>
                    </a:p>
                  </a:txBody>
                  <a:tcPr marL="59207" marR="59207" marT="29603" marB="2960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826310"/>
                  </a:ext>
                </a:extLst>
              </a:tr>
              <a:tr h="277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Python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$114,383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108723"/>
                  </a:ext>
                </a:extLst>
              </a:tr>
              <a:tr h="277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Java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$101,013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4430139"/>
                  </a:ext>
                </a:extLst>
              </a:tr>
              <a:tr h="277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R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$92,037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238611"/>
                  </a:ext>
                </a:extLst>
              </a:tr>
              <a:tr h="277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 err="1">
                          <a:effectLst/>
                        </a:rPr>
                        <a:t>Javascript</a:t>
                      </a:r>
                      <a:endParaRPr lang="en-US" sz="1200" dirty="0">
                        <a:effectLst/>
                      </a:endParaRP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$110,981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628497"/>
                  </a:ext>
                </a:extLst>
              </a:tr>
              <a:tr h="277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Swift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$130,801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008564"/>
                  </a:ext>
                </a:extLst>
              </a:tr>
              <a:tr h="2615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C++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$113,865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263965"/>
                  </a:ext>
                </a:extLst>
              </a:tr>
              <a:tr h="277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C#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$88,726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96237"/>
                  </a:ext>
                </a:extLst>
              </a:tr>
              <a:tr h="277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PHP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$84,727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285376"/>
                  </a:ext>
                </a:extLst>
              </a:tr>
              <a:tr h="277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SQL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$84,793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970484"/>
                  </a:ext>
                </a:extLst>
              </a:tr>
              <a:tr h="277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Go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$94,082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04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5055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postings.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5D75D35F-94E0-4C60-899B-693E41E9F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138" y="3078798"/>
            <a:ext cx="5041750" cy="359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1572260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01EC8E7-C958-443E-8803-232FCC213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14" y="2897823"/>
            <a:ext cx="5929053" cy="386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4800" y="1630528"/>
            <a:ext cx="7904747" cy="4926683"/>
          </a:xfrm>
        </p:spPr>
        <p:txBody>
          <a:bodyPr>
            <a:noAutofit/>
          </a:bodyPr>
          <a:lstStyle/>
          <a:p>
            <a:r>
              <a:rPr lang="en-US" sz="1800" b="1" dirty="0"/>
              <a:t>Competitive Nature of IT Industry: </a:t>
            </a:r>
            <a:r>
              <a:rPr lang="en-US" sz="1800" dirty="0"/>
              <a:t>The IT industry is dynamic and competitive, necessitating continuous updates to programming skills and database knowledge</a:t>
            </a:r>
            <a:r>
              <a:rPr lang="en-US" sz="1800" dirty="0" smtClean="0"/>
              <a:t>.</a:t>
            </a:r>
          </a:p>
          <a:p>
            <a:r>
              <a:rPr lang="en-US" sz="1800" b="1" dirty="0"/>
              <a:t>Project Objective: </a:t>
            </a:r>
            <a:r>
              <a:rPr lang="en-US" sz="1800" dirty="0"/>
              <a:t>This project aims to analyze and identify key trends within the IT industry</a:t>
            </a:r>
            <a:r>
              <a:rPr lang="en-US" sz="1800" dirty="0" smtClean="0"/>
              <a:t>.</a:t>
            </a:r>
          </a:p>
          <a:p>
            <a:r>
              <a:rPr lang="en-US" sz="1800" b="1" dirty="0" smtClean="0"/>
              <a:t>Key </a:t>
            </a:r>
            <a:r>
              <a:rPr lang="en-US" sz="1800" b="1" dirty="0"/>
              <a:t>Areas of Analysis</a:t>
            </a:r>
            <a:r>
              <a:rPr lang="en-US" sz="1800" b="1" dirty="0" smtClean="0"/>
              <a:t>:</a:t>
            </a:r>
          </a:p>
          <a:p>
            <a:pPr lvl="1"/>
            <a:r>
              <a:rPr lang="en-US" sz="1600" b="1" dirty="0" smtClean="0"/>
              <a:t>Current </a:t>
            </a:r>
            <a:r>
              <a:rPr lang="en-US" sz="1600" b="1" dirty="0"/>
              <a:t>Technology Usage: </a:t>
            </a:r>
            <a:r>
              <a:rPr lang="en-US" sz="1600" dirty="0"/>
              <a:t>Assessing the current state of programming languages, databases, and platforms used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b="1" dirty="0" smtClean="0"/>
              <a:t>Future </a:t>
            </a:r>
            <a:r>
              <a:rPr lang="en-US" sz="1600" b="1" dirty="0"/>
              <a:t>Technology Trends: </a:t>
            </a:r>
            <a:r>
              <a:rPr lang="en-US" sz="1600" dirty="0"/>
              <a:t>Predicting upcoming trends in programming languages, databases, and </a:t>
            </a:r>
            <a:r>
              <a:rPr lang="en-US" sz="1600" dirty="0" smtClean="0"/>
              <a:t>platforms. </a:t>
            </a:r>
          </a:p>
          <a:p>
            <a:pPr lvl="1"/>
            <a:r>
              <a:rPr lang="en-US" sz="1600" b="1" dirty="0" smtClean="0"/>
              <a:t>Demographics </a:t>
            </a:r>
            <a:r>
              <a:rPr lang="en-US" sz="1600" b="1" dirty="0"/>
              <a:t>in IT Industry: </a:t>
            </a:r>
            <a:r>
              <a:rPr lang="en-US" sz="1600" dirty="0"/>
              <a:t>Understanding the distribution of gender, age, and education levels </a:t>
            </a:r>
            <a:r>
              <a:rPr lang="en-US" sz="1600" dirty="0" smtClean="0"/>
              <a:t>in IT.</a:t>
            </a:r>
          </a:p>
          <a:p>
            <a:r>
              <a:rPr lang="en-US" sz="1800" b="1" dirty="0" smtClean="0"/>
              <a:t>Goals:</a:t>
            </a:r>
          </a:p>
          <a:p>
            <a:pPr lvl="1"/>
            <a:r>
              <a:rPr lang="en-US" sz="1600" dirty="0"/>
              <a:t>Identifying </a:t>
            </a:r>
            <a:r>
              <a:rPr lang="en-US" sz="1600" dirty="0" smtClean="0"/>
              <a:t>top </a:t>
            </a:r>
            <a:r>
              <a:rPr lang="en-US" sz="1600" dirty="0"/>
              <a:t>Programming </a:t>
            </a:r>
            <a:r>
              <a:rPr lang="en-US" sz="1600" dirty="0" smtClean="0"/>
              <a:t>Languages in </a:t>
            </a:r>
            <a:r>
              <a:rPr lang="en-US" sz="1600" dirty="0"/>
              <a:t>the industry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Top </a:t>
            </a:r>
            <a:r>
              <a:rPr lang="en-US" sz="1600" dirty="0"/>
              <a:t>Database </a:t>
            </a:r>
            <a:r>
              <a:rPr lang="en-US" sz="1600" dirty="0" smtClean="0"/>
              <a:t>Skills in high demand.</a:t>
            </a:r>
          </a:p>
          <a:p>
            <a:pPr lvl="1"/>
            <a:r>
              <a:rPr lang="en-US" sz="1600" dirty="0" smtClean="0"/>
              <a:t>Popular IDEs among </a:t>
            </a:r>
            <a:r>
              <a:rPr lang="en-US" sz="1600" dirty="0"/>
              <a:t>professionals.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7344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Emerging Trends and Future Skills</a:t>
            </a:r>
            <a:r>
              <a:rPr lang="en-US" sz="2200" dirty="0" smtClean="0"/>
              <a:t>:</a:t>
            </a:r>
          </a:p>
          <a:p>
            <a:pPr lvl="1"/>
            <a:r>
              <a:rPr lang="en-US" sz="1800" dirty="0"/>
              <a:t>Top Programming Languages in </a:t>
            </a:r>
            <a:r>
              <a:rPr lang="en-US" sz="1800" dirty="0" smtClean="0"/>
              <a:t>Demand</a:t>
            </a:r>
          </a:p>
          <a:p>
            <a:pPr lvl="1"/>
            <a:r>
              <a:rPr lang="en-US" sz="1800" dirty="0" smtClean="0"/>
              <a:t>Top </a:t>
            </a:r>
            <a:r>
              <a:rPr lang="en-US" sz="1800" dirty="0"/>
              <a:t>Database Skills in </a:t>
            </a:r>
            <a:r>
              <a:rPr lang="en-US" sz="1800" dirty="0" smtClean="0"/>
              <a:t>Demand</a:t>
            </a:r>
          </a:p>
          <a:p>
            <a:pPr lvl="1"/>
            <a:r>
              <a:rPr lang="en-US" sz="1800" dirty="0" smtClean="0"/>
              <a:t>Popular </a:t>
            </a:r>
            <a:r>
              <a:rPr lang="en-US" sz="1800" dirty="0"/>
              <a:t>IDEs</a:t>
            </a:r>
            <a:endParaRPr lang="en-US" sz="1800" dirty="0"/>
          </a:p>
          <a:p>
            <a:r>
              <a:rPr lang="en-US" sz="2200" dirty="0"/>
              <a:t>Data C</a:t>
            </a:r>
            <a:r>
              <a:rPr lang="en-US" sz="2200" dirty="0" smtClean="0"/>
              <a:t>ollecting Sources:</a:t>
            </a:r>
          </a:p>
          <a:p>
            <a:pPr lvl="1"/>
            <a:r>
              <a:rPr lang="en-US" sz="1800" dirty="0" smtClean="0"/>
              <a:t>Job Postings</a:t>
            </a:r>
          </a:p>
          <a:p>
            <a:pPr lvl="1"/>
            <a:r>
              <a:rPr lang="en-US" sz="1800" dirty="0" smtClean="0"/>
              <a:t>Training Portals</a:t>
            </a:r>
          </a:p>
          <a:p>
            <a:pPr lvl="1"/>
            <a:r>
              <a:rPr lang="en-US" sz="1800" dirty="0" smtClean="0"/>
              <a:t>Surveys</a:t>
            </a:r>
            <a:endParaRPr lang="en-US" sz="1800" dirty="0"/>
          </a:p>
          <a:p>
            <a:r>
              <a:rPr lang="en-US" sz="2200" dirty="0"/>
              <a:t>Role of Data Analyst</a:t>
            </a:r>
            <a:r>
              <a:rPr lang="en-US" sz="2200" dirty="0" smtClean="0"/>
              <a:t>:</a:t>
            </a:r>
          </a:p>
          <a:p>
            <a:pPr lvl="1"/>
            <a:r>
              <a:rPr lang="en-US" sz="1800" b="1" dirty="0" smtClean="0"/>
              <a:t>Context</a:t>
            </a:r>
            <a:r>
              <a:rPr lang="en-US" sz="1800" dirty="0"/>
              <a:t>: Working in a global IT and business consulting firm known for expertise in IT solutions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b="1" dirty="0" smtClean="0"/>
              <a:t>Objective</a:t>
            </a:r>
            <a:r>
              <a:rPr lang="en-US" sz="1800" dirty="0" smtClean="0"/>
              <a:t>: Regularly analyze data to identify future skill requirements and keep pace with changing technologies.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74237" y="1825625"/>
            <a:ext cx="7839964" cy="4351338"/>
          </a:xfrm>
        </p:spPr>
        <p:txBody>
          <a:bodyPr>
            <a:normAutofit fontScale="62500" lnSpcReduction="20000"/>
          </a:bodyPr>
          <a:lstStyle/>
          <a:p>
            <a:r>
              <a:rPr lang="en-CA" b="1" dirty="0"/>
              <a:t>Data Sources:</a:t>
            </a:r>
            <a:endParaRPr lang="en-CA" dirty="0"/>
          </a:p>
          <a:p>
            <a:pPr lvl="1"/>
            <a:r>
              <a:rPr lang="en-CA" b="1" dirty="0"/>
              <a:t>Stack Overflow</a:t>
            </a:r>
            <a:endParaRPr lang="en-CA" dirty="0"/>
          </a:p>
          <a:p>
            <a:pPr lvl="1"/>
            <a:r>
              <a:rPr lang="en-CA" b="1" dirty="0"/>
              <a:t>Survey Data Technologies:</a:t>
            </a:r>
            <a:endParaRPr lang="en-CA" dirty="0"/>
          </a:p>
          <a:p>
            <a:pPr lvl="2"/>
            <a:r>
              <a:rPr lang="en-CA" b="1" dirty="0"/>
              <a:t>Current </a:t>
            </a:r>
            <a:r>
              <a:rPr lang="en-CA" b="1" dirty="0" smtClean="0"/>
              <a:t>Trends: </a:t>
            </a:r>
            <a:r>
              <a:rPr lang="en-CA" dirty="0" smtClean="0"/>
              <a:t>Based on Language, Database, Platform &amp; Web Frame used or worked. </a:t>
            </a:r>
            <a:endParaRPr lang="en-CA" dirty="0"/>
          </a:p>
          <a:p>
            <a:pPr lvl="2"/>
            <a:r>
              <a:rPr lang="en-CA" b="1" dirty="0" smtClean="0"/>
              <a:t>Future Trends: </a:t>
            </a:r>
            <a:r>
              <a:rPr lang="en-CA" dirty="0" smtClean="0"/>
              <a:t>Interest in learning new </a:t>
            </a:r>
            <a:r>
              <a:rPr lang="en-CA" dirty="0"/>
              <a:t>Language, Database, Platform &amp; </a:t>
            </a:r>
            <a:r>
              <a:rPr lang="en-CA" dirty="0" smtClean="0"/>
              <a:t>Web Frame.</a:t>
            </a:r>
            <a:endParaRPr lang="en-CA" dirty="0"/>
          </a:p>
          <a:p>
            <a:pPr lvl="1"/>
            <a:r>
              <a:rPr lang="en-CA" b="1" dirty="0" smtClean="0"/>
              <a:t>Demographics </a:t>
            </a:r>
            <a:r>
              <a:rPr lang="en-CA" b="1" dirty="0"/>
              <a:t>Data</a:t>
            </a:r>
            <a:r>
              <a:rPr lang="en-CA" b="1" dirty="0" smtClean="0"/>
              <a:t>: </a:t>
            </a:r>
            <a:endParaRPr lang="en-CA" dirty="0" smtClean="0"/>
          </a:p>
          <a:p>
            <a:pPr lvl="2"/>
            <a:r>
              <a:rPr lang="en-CA" dirty="0" smtClean="0"/>
              <a:t>Gender (Man and Woman), Age, Formal </a:t>
            </a:r>
            <a:r>
              <a:rPr lang="en-CA" dirty="0"/>
              <a:t>Education </a:t>
            </a:r>
            <a:r>
              <a:rPr lang="en-CA" dirty="0" smtClean="0"/>
              <a:t>Level &amp; Countries</a:t>
            </a:r>
            <a:endParaRPr lang="en-CA" dirty="0"/>
          </a:p>
          <a:p>
            <a:pPr lvl="1"/>
            <a:r>
              <a:rPr lang="en-CA" b="1" dirty="0"/>
              <a:t>Data Filtering:</a:t>
            </a:r>
            <a:endParaRPr lang="en-CA" dirty="0"/>
          </a:p>
          <a:p>
            <a:pPr lvl="2"/>
            <a:r>
              <a:rPr lang="en-CA" dirty="0"/>
              <a:t>Cleaned </a:t>
            </a:r>
            <a:r>
              <a:rPr lang="en-CA" dirty="0" smtClean="0"/>
              <a:t>empty </a:t>
            </a:r>
            <a:r>
              <a:rPr lang="en-CA" dirty="0"/>
              <a:t>or Null entries</a:t>
            </a:r>
          </a:p>
          <a:p>
            <a:pPr lvl="2"/>
            <a:r>
              <a:rPr lang="en-CA" dirty="0"/>
              <a:t>Filtered to include only Man and Woman</a:t>
            </a:r>
          </a:p>
          <a:p>
            <a:endParaRPr lang="en-US" sz="2200" dirty="0"/>
          </a:p>
          <a:p>
            <a:r>
              <a:rPr lang="en-CA" b="1" dirty="0"/>
              <a:t>Illustration and Analysis Tools:</a:t>
            </a:r>
            <a:endParaRPr lang="en-CA" dirty="0"/>
          </a:p>
          <a:p>
            <a:pPr lvl="1"/>
            <a:r>
              <a:rPr lang="en-CA" b="1" dirty="0"/>
              <a:t>Python Libraries</a:t>
            </a:r>
            <a:r>
              <a:rPr lang="en-CA" b="1" dirty="0" smtClean="0"/>
              <a:t>: </a:t>
            </a:r>
            <a:r>
              <a:rPr lang="en-CA" dirty="0" err="1" smtClean="0"/>
              <a:t>Numpy</a:t>
            </a:r>
            <a:r>
              <a:rPr lang="en-CA" dirty="0" smtClean="0"/>
              <a:t>, </a:t>
            </a:r>
            <a:r>
              <a:rPr lang="en-CA" dirty="0" err="1" smtClean="0"/>
              <a:t>Matplotlib</a:t>
            </a:r>
            <a:r>
              <a:rPr lang="en-CA" dirty="0" smtClean="0"/>
              <a:t>, Pandas &amp; </a:t>
            </a:r>
            <a:r>
              <a:rPr lang="en-CA" dirty="0" err="1" smtClean="0"/>
              <a:t>Seaborn</a:t>
            </a:r>
            <a:endParaRPr lang="en-CA" dirty="0"/>
          </a:p>
          <a:p>
            <a:pPr lvl="1"/>
            <a:r>
              <a:rPr lang="en-CA" b="1" dirty="0"/>
              <a:t>IBM Cognos Analytics Dashboard</a:t>
            </a:r>
            <a:endParaRPr lang="en-CA" dirty="0"/>
          </a:p>
          <a:p>
            <a:pPr lvl="1"/>
            <a:r>
              <a:rPr lang="en-CA" b="1" dirty="0" err="1"/>
              <a:t>Jupyter</a:t>
            </a:r>
            <a:r>
              <a:rPr lang="en-CA" b="1" dirty="0"/>
              <a:t> Notebook:</a:t>
            </a:r>
            <a:endParaRPr lang="en-CA" dirty="0"/>
          </a:p>
          <a:p>
            <a:pPr lvl="2"/>
            <a:r>
              <a:rPr lang="en-CA" dirty="0"/>
              <a:t>Data Cleaning</a:t>
            </a:r>
          </a:p>
          <a:p>
            <a:pPr lvl="2"/>
            <a:r>
              <a:rPr lang="en-CA" dirty="0"/>
              <a:t>Data Science </a:t>
            </a:r>
            <a:r>
              <a:rPr lang="en-CA" dirty="0" smtClean="0"/>
              <a:t>Analysis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45932-D855-4C64-B366-0B598B0F4017}"/>
              </a:ext>
            </a:extLst>
          </p:cNvPr>
          <p:cNvSpPr txBox="1"/>
          <p:nvPr/>
        </p:nvSpPr>
        <p:spPr>
          <a:xfrm>
            <a:off x="1043113" y="1543049"/>
            <a:ext cx="102059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IBM Plex Mono Text" panose="020B0509050203000203" pitchFamily="49" charset="0"/>
              </a:rPr>
              <a:t>Comparison</a:t>
            </a:r>
            <a:r>
              <a:rPr lang="en-US" sz="2400" b="1" dirty="0">
                <a:solidFill>
                  <a:srgbClr val="0070C0"/>
                </a:solidFill>
                <a:latin typeface="IBM Plex Mono Text" panose="020B0509050203000203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IBM Plex Mono Text" panose="020B0509050203000203" pitchFamily="49" charset="0"/>
              </a:rPr>
              <a:t>Results</a:t>
            </a:r>
            <a:r>
              <a:rPr lang="en-US" sz="2400" b="1" dirty="0" smtClean="0">
                <a:solidFill>
                  <a:srgbClr val="0070C0"/>
                </a:solidFill>
                <a:latin typeface="IBM Plex Mono Text" panose="020B0509050203000203" pitchFamily="49" charset="0"/>
              </a:rPr>
              <a:t>:</a:t>
            </a:r>
          </a:p>
          <a:p>
            <a:endParaRPr lang="en-US" sz="2400" b="1" dirty="0">
              <a:solidFill>
                <a:srgbClr val="0070C0"/>
              </a:solidFill>
              <a:latin typeface="IBM Plex Mono Text" panose="020B0509050203000203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IBM Plex Mono Text" panose="020B0509050203000203" pitchFamily="49" charset="0"/>
              </a:rPr>
              <a:t>Programming Language Trends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IBM Plex Mono Text" panose="020B0509050203000203" pitchFamily="49" charset="0"/>
              </a:rPr>
              <a:t>Compare current and future trends in programming languages.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IBM Plex Mono Text" panose="020B0509050203000203" pitchFamily="49" charset="0"/>
              </a:rPr>
              <a:t>Database </a:t>
            </a:r>
            <a:r>
              <a:rPr lang="en-US" sz="2400" b="1" dirty="0">
                <a:solidFill>
                  <a:srgbClr val="0070C0"/>
                </a:solidFill>
                <a:latin typeface="IBM Plex Mono Text" panose="020B0509050203000203" pitchFamily="49" charset="0"/>
              </a:rPr>
              <a:t>Trends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IBM Plex Mono Text" panose="020B0509050203000203" pitchFamily="49" charset="0"/>
              </a:rPr>
              <a:t>Analyze </a:t>
            </a:r>
            <a:r>
              <a:rPr lang="en-US" sz="2400" b="1" dirty="0">
                <a:solidFill>
                  <a:srgbClr val="0070C0"/>
                </a:solidFill>
                <a:latin typeface="IBM Plex Mono Text" panose="020B0509050203000203" pitchFamily="49" charset="0"/>
              </a:rPr>
              <a:t>current versus future database usage trends.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IBM Plex Mono Text" panose="020B0509050203000203" pitchFamily="49" charset="0"/>
              </a:rPr>
              <a:t>IDE Trends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IBM Plex Mono Text" panose="020B0509050203000203" pitchFamily="49" charset="0"/>
              </a:rPr>
              <a:t>Evaluate the changes in popularity of IDEs over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67" y="2568591"/>
            <a:ext cx="4340733" cy="35274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107" y="2568592"/>
            <a:ext cx="4434293" cy="352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JavaScript</a:t>
            </a:r>
            <a:r>
              <a:rPr lang="en-US" dirty="0"/>
              <a:t> is the top most demanded for current and future programming language. </a:t>
            </a:r>
          </a:p>
          <a:p>
            <a:r>
              <a:rPr lang="en-US" dirty="0"/>
              <a:t>Significantly Increasing desire for </a:t>
            </a:r>
            <a:r>
              <a:rPr lang="en-US" u="sng" dirty="0"/>
              <a:t>Python</a:t>
            </a:r>
          </a:p>
          <a:p>
            <a:r>
              <a:rPr lang="en-US" dirty="0"/>
              <a:t>The trends of programming language has shifted</a:t>
            </a:r>
          </a:p>
          <a:p>
            <a:r>
              <a:rPr lang="en-US" dirty="0"/>
              <a:t>Top 5 </a:t>
            </a:r>
            <a:r>
              <a:rPr lang="en-US" dirty="0" smtClean="0"/>
              <a:t>language:</a:t>
            </a:r>
            <a:endParaRPr lang="en-US" dirty="0"/>
          </a:p>
          <a:p>
            <a:pPr lvl="1"/>
            <a:r>
              <a:rPr lang="en-US" dirty="0" smtClean="0"/>
              <a:t>JavaScript</a:t>
            </a:r>
            <a:r>
              <a:rPr lang="en-US" dirty="0"/>
              <a:t>, Python</a:t>
            </a:r>
            <a:r>
              <a:rPr lang="en-US" dirty="0" smtClean="0"/>
              <a:t>, HTML, SQL</a:t>
            </a:r>
            <a:r>
              <a:rPr lang="en-US" dirty="0"/>
              <a:t>, </a:t>
            </a:r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 smtClean="0"/>
              <a:t>JavaScript</a:t>
            </a:r>
            <a:r>
              <a:rPr lang="en-US" dirty="0" smtClean="0"/>
              <a:t> </a:t>
            </a:r>
            <a:r>
              <a:rPr lang="en-US" dirty="0"/>
              <a:t>is still most popular and widely used in programming language in IT industry.</a:t>
            </a:r>
          </a:p>
          <a:p>
            <a:r>
              <a:rPr lang="en-US" u="sng" dirty="0"/>
              <a:t>Python</a:t>
            </a:r>
            <a:r>
              <a:rPr lang="en-US" dirty="0"/>
              <a:t> has become a new desired and required skills in IT industry.</a:t>
            </a:r>
          </a:p>
          <a:p>
            <a:r>
              <a:rPr lang="en-US" dirty="0"/>
              <a:t>The Desire Skill for programming language has certainly Shifted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Top 5 desired language:</a:t>
            </a:r>
          </a:p>
          <a:p>
            <a:pPr lvl="1"/>
            <a:r>
              <a:rPr lang="en-US" dirty="0" smtClean="0"/>
              <a:t>JavaScript</a:t>
            </a:r>
            <a:r>
              <a:rPr lang="en-US" dirty="0"/>
              <a:t>, Python, HTML/CSS,SQL, </a:t>
            </a:r>
            <a:r>
              <a:rPr lang="en-US" dirty="0" err="1" smtClean="0"/>
              <a:t>TypeScript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next year goes here.&gt;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3D6041-24DC-411A-8CC7-9F2D666CFF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91" t="6249" r="7142" b="47384"/>
          <a:stretch/>
        </p:blipFill>
        <p:spPr>
          <a:xfrm>
            <a:off x="813816" y="2327564"/>
            <a:ext cx="5282184" cy="29315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E9AC6E-C602-471A-BB89-A05C6B8F89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157" t="7065" r="6875" b="48131"/>
          <a:stretch/>
        </p:blipFill>
        <p:spPr>
          <a:xfrm>
            <a:off x="6096000" y="2327564"/>
            <a:ext cx="5391196" cy="29315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155be751-a274-42e8-93fb-f39d3b9bccc8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1133</Words>
  <Application>Microsoft Office PowerPoint</Application>
  <PresentationFormat>Widescreen</PresentationFormat>
  <Paragraphs>213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Helv</vt:lpstr>
      <vt:lpstr>IBM Plex Mono SemiBold</vt:lpstr>
      <vt:lpstr>IBM Plex Mono Text</vt:lpstr>
      <vt:lpstr>IBM Plex Sans Text</vt:lpstr>
      <vt:lpstr>SLIDE_TEMPLATE_skill_network</vt:lpstr>
      <vt:lpstr>Current Technology Usage and Future Trends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IDE TRENDS</vt:lpstr>
      <vt:lpstr>IDE TRENDS - FINDINGS &amp; IMPLICATIONS</vt:lpstr>
      <vt:lpstr>DASHBOARD</vt:lpstr>
      <vt:lpstr>DASHBOARD TAB 1 - Current Technology Usage</vt:lpstr>
      <vt:lpstr>DASHBOARD TAB 2 - Future Technology Trend</vt:lpstr>
      <vt:lpstr>DASHBOARD TAB 3 - Demographics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Mitesh Viradiya</cp:lastModifiedBy>
  <cp:revision>39</cp:revision>
  <dcterms:created xsi:type="dcterms:W3CDTF">2020-10-28T18:29:43Z</dcterms:created>
  <dcterms:modified xsi:type="dcterms:W3CDTF">2024-08-07T02:06:47Z</dcterms:modified>
</cp:coreProperties>
</file>