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401" r:id="rId32"/>
    <p:sldId id="405" r:id="rId33"/>
    <p:sldId id="4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FE77E05-A042-4457-A484-449D81060231}">
          <p14:sldIdLst>
            <p14:sldId id="256"/>
            <p14:sldId id="257"/>
            <p14:sldId id="258"/>
          </p14:sldIdLst>
        </p14:section>
        <p14:section name="Overview and Working with Stack" id="{6AEE4A01-CA6B-4778-9EB7-4122C2AE94AE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Overview and Working with Queue" id="{BBDFFA18-3E1F-4380-BC95-524C53B18E58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Conclusion" id="{54D214DE-765B-41EC-9C56-48BDB1645AC3}">
          <p14:sldIdLst>
            <p14:sldId id="285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197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CC4A2-6347-49B4-A452-C65C9F750B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0089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9704698-0A6A-41D3-9A6D-071EA11FD3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49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721B37-E674-4ADC-B86A-729BB8AECF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6829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A1A7C44-E235-412F-B702-9371EAFD35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1803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82DA25-AEE6-4D3A-A400-12F333C6C6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4038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0A22C0B-E87B-4631-9C6C-FC9CB03E6B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8112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139BDB3-9A9C-4882-A0EA-A54F0991CC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3479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C02F47D-6685-4D41-8775-A92A0E1CA4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3260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2A440DA-EE8A-426F-9124-960620A526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7927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F318DCE-2BAF-47B1-8241-5C32C51E99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836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Stacks and Queues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8908" y="2286001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24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Reverse Strings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41000" y="1387461"/>
            <a:ext cx="10710000" cy="51069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Stack&lt;char&gt;()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foreach (var ch in input)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Console.Write(stack.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6D031E5-93A1-4B80-8571-901C4474887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8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Stack – Utility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136000" y="1764291"/>
            <a:ext cx="8010000" cy="3386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Stack&lt;int&gt; stack =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new Stack&lt;int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count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exists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array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A8BE2755-DD43-4BBD-A53A-87E40190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7300" y="3159000"/>
            <a:ext cx="2057400" cy="1036333"/>
          </a:xfrm>
          <a:prstGeom prst="wedgeRoundRectCallout">
            <a:avLst>
              <a:gd name="adj1" fmla="val -75343"/>
              <a:gd name="adj2" fmla="val 225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Retains the order of elements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5777F8E0-74BE-4B58-A63F-5981A6BC8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391" y="4103260"/>
            <a:ext cx="3028479" cy="394405"/>
          </a:xfrm>
          <a:prstGeom prst="wedgeRoundRectCallout">
            <a:avLst>
              <a:gd name="adj1" fmla="val -62419"/>
              <a:gd name="adj2" fmla="val -6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Remove all elements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239B825E-9D70-48CE-8665-7476E9704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730" y="5004000"/>
            <a:ext cx="2209800" cy="720626"/>
          </a:xfrm>
          <a:prstGeom prst="wedgeRoundRectCallout">
            <a:avLst>
              <a:gd name="adj1" fmla="val -63316"/>
              <a:gd name="adj2" fmla="val -486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Resize the internal array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C83F482-46D3-4D4A-8334-81421DAC5E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7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Problem: Simple 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8" y="1150939"/>
            <a:ext cx="11804650" cy="5570537"/>
          </a:xfrm>
        </p:spPr>
        <p:txBody>
          <a:bodyPr/>
          <a:lstStyle/>
          <a:p>
            <a:r>
              <a:rPr lang="en-US" dirty="0"/>
              <a:t>Implement a simple calculator that can evaluate simple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expressions (only addition and subtraction)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61340" y="2534210"/>
            <a:ext cx="43306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+ 5 + 10 – 2 - 1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633951" y="2542390"/>
            <a:ext cx="71843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14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5774457" y="2655027"/>
            <a:ext cx="473861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169281" y="3327687"/>
            <a:ext cx="2221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– 2 + 5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770944" y="3321637"/>
            <a:ext cx="44445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5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5774457" y="3440908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A4DD07-430A-4BE3-B884-61368D3EB76A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41E66C-22DD-4D0F-9CD0-614916898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281" y="4115114"/>
            <a:ext cx="2221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– </a:t>
            </a:r>
            <a:r>
              <a:rPr lang="bg-BG" sz="3200" b="1" noProof="1">
                <a:latin typeface="Consolas" panose="020B0609020204030204" pitchFamily="49" charset="0"/>
              </a:rPr>
              <a:t>1</a:t>
            </a:r>
            <a:r>
              <a:rPr lang="en-US" sz="3200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2B03C3-49C9-48C9-BDBC-3F008E335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944" y="4109064"/>
            <a:ext cx="44445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6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37">
            <a:extLst>
              <a:ext uri="{FF2B5EF4-FFF2-40B4-BE49-F238E27FC236}">
                <a16:creationId xmlns:a16="http://schemas.microsoft.com/office/drawing/2014/main" id="{0F657685-280A-4E6B-B645-086AF28F29F7}"/>
              </a:ext>
            </a:extLst>
          </p:cNvPr>
          <p:cNvSpPr/>
          <p:nvPr/>
        </p:nvSpPr>
        <p:spPr>
          <a:xfrm>
            <a:off x="5774457" y="4228335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9EE8BE-A604-44FA-8791-100D92793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281" y="4902541"/>
            <a:ext cx="2221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– </a:t>
            </a:r>
            <a:r>
              <a:rPr lang="bg-BG" sz="3200" b="1" noProof="1">
                <a:latin typeface="Consolas" panose="020B0609020204030204" pitchFamily="49" charset="0"/>
              </a:rPr>
              <a:t>0</a:t>
            </a:r>
            <a:r>
              <a:rPr lang="en-US" sz="3200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15CD8F-D50A-4CAD-8A5E-2732CC838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944" y="4896491"/>
            <a:ext cx="44445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7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ight Arrow 37">
            <a:extLst>
              <a:ext uri="{FF2B5EF4-FFF2-40B4-BE49-F238E27FC236}">
                <a16:creationId xmlns:a16="http://schemas.microsoft.com/office/drawing/2014/main" id="{0DEBFC8C-B666-4995-B3EC-ABB8E7FA5A97}"/>
              </a:ext>
            </a:extLst>
          </p:cNvPr>
          <p:cNvSpPr/>
          <p:nvPr/>
        </p:nvSpPr>
        <p:spPr>
          <a:xfrm>
            <a:off x="5774457" y="5015762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91F6E45A-2B8D-463F-9229-262D3F6E4F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75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Simple Calculator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51000" y="1396455"/>
            <a:ext cx="10840496" cy="5110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50000" tIns="183600" rIns="450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values = input.Split('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Stack&lt;string&gt;(values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.Reverse()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stack.Count &gt;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first = int.Parse(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operator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second = int.Parse(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switch for operation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CC377D6-95D0-4300-A54E-D0A38AEB23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2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Simple Calculator (2)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285352" y="1899000"/>
            <a:ext cx="9611248" cy="4248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switch (operator)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+ second).ToString())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- second).ToString())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DA35B83-526B-4990-99F2-4598875618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1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Problem: Stack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4950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sz="3200" dirty="0"/>
              <a:t>Calculate the sum in the stack</a:t>
            </a:r>
          </a:p>
          <a:p>
            <a:r>
              <a:rPr lang="en-US" sz="3200" dirty="0"/>
              <a:t>Before that you will receive commands</a:t>
            </a:r>
          </a:p>
          <a:p>
            <a:pPr lvl="1"/>
            <a:r>
              <a:rPr lang="en-US" sz="3000" dirty="0"/>
              <a:t>Add </a:t>
            </a:r>
            <a:r>
              <a:rPr lang="bg-BG" sz="3000" dirty="0"/>
              <a:t>-</a:t>
            </a:r>
            <a:r>
              <a:rPr lang="en-US" sz="3000" dirty="0"/>
              <a:t> adds the two numbers</a:t>
            </a:r>
          </a:p>
          <a:p>
            <a:pPr lvl="1"/>
            <a:r>
              <a:rPr lang="en-US" sz="3000" dirty="0"/>
              <a:t>Remove </a:t>
            </a:r>
            <a:r>
              <a:rPr lang="bg-BG" sz="3000" dirty="0"/>
              <a:t>-</a:t>
            </a:r>
            <a:r>
              <a:rPr lang="en-US" sz="3000" dirty="0"/>
              <a:t> removes count numbers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508105" y="4038598"/>
            <a:ext cx="167803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1 2 3 4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5 6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REmove 3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eNd</a:t>
            </a:r>
            <a:endParaRPr lang="en-US" sz="4000" b="1" noProof="1">
              <a:latin typeface="Consolas" panose="020B0609020204030204" pitchFamily="49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262860" y="4592597"/>
            <a:ext cx="1447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Sum: 6</a:t>
            </a:r>
            <a:endParaRPr lang="it-IT" sz="4000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487568" y="4673262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646DC9-654F-440D-9BE5-4F04C997AC77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096001" y="3853932"/>
            <a:ext cx="204747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3 5 8 4 1 9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19 32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remove 10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89 22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end</a:t>
            </a:r>
            <a:endParaRPr lang="en-US" sz="4800" b="1" noProof="1"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9220200" y="4592597"/>
            <a:ext cx="1676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Sum: 192</a:t>
            </a:r>
            <a:endParaRPr lang="it-IT" sz="4000" b="1" noProof="1">
              <a:latin typeface="Consolas" panose="020B0609020204030204" pitchFamily="49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8444908" y="4673262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910569E-B4C1-4924-9817-1D6610299E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26" grpId="0" animBg="1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Stack Sum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96000" y="1356419"/>
            <a:ext cx="10771187" cy="47719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input = Console.ReadLine().Split().Select(int.Parse).ToArray();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Stack&lt;int&gt; stack = new Stack&lt;int&gt;(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commandInfo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(commandInfo != "end")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tokens = commandInfo.Split();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command = tokens[0].ToLower();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(command == "add")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Parse the numbers and add them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2FB1873-A9A8-44E1-B65F-6050B06AFC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6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Stack Sum (2)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61000" y="1334900"/>
            <a:ext cx="11070000" cy="5172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else if(command == "remove")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</a:t>
            </a:r>
            <a:r>
              <a:rPr lang="en-US" sz="2600" b="1" noProof="1">
                <a:latin typeface="Consolas" panose="020B0609020204030204" pitchFamily="49" charset="0"/>
              </a:rPr>
              <a:t>var</a:t>
            </a:r>
            <a:r>
              <a:rPr lang="en-US" sz="2600" b="1" dirty="0">
                <a:latin typeface="Consolas" panose="020B0609020204030204" pitchFamily="49" charset="0"/>
              </a:rPr>
              <a:t> countOfRemovedNums = int.Parse(tokens[1]);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if (stack.Count &lt; countOfRemovedNums)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 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for (int i = 0; i &lt; countOfRemovedNums;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  </a:t>
            </a:r>
            <a:r>
              <a:rPr lang="en-US" sz="2600" b="1" noProof="1" smtClean="0">
                <a:latin typeface="Consolas" panose="020B0609020204030204" pitchFamily="49" charset="0"/>
              </a:rPr>
              <a:t>stack.Pop</a:t>
            </a:r>
            <a:r>
              <a:rPr lang="en-US" sz="2600" b="1" dirty="0" smtClean="0">
                <a:latin typeface="Consolas" panose="020B0609020204030204" pitchFamily="49" charset="0"/>
              </a:rPr>
              <a:t>();</a:t>
            </a:r>
            <a:endParaRPr lang="en-US" sz="2600" b="1" dirty="0"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</a:t>
            </a:r>
            <a:r>
              <a:rPr lang="en-US" sz="2600" b="1" noProof="1" smtClean="0">
                <a:latin typeface="Consolas" panose="020B0609020204030204" pitchFamily="49" charset="0"/>
              </a:rPr>
              <a:t>commandInfo</a:t>
            </a:r>
            <a:r>
              <a:rPr lang="en-US" sz="2600" b="1" dirty="0" smtClean="0">
                <a:latin typeface="Consolas" panose="020B0609020204030204" pitchFamily="49" charset="0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var sum = stack.Sum();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Console.WriteLine($"Sum: {sum}");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EB055A-1383-4D47-BA64-34CC742718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2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C25D2F-E448-41F7-A441-0FA7C5A646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600" dirty="0"/>
              <a:t>We are </a:t>
            </a:r>
            <a:r>
              <a:rPr lang="en-US" sz="3600" b="1" dirty="0">
                <a:solidFill>
                  <a:schemeClr val="bg1"/>
                </a:solidFill>
              </a:rPr>
              <a:t>given an arithmetic expression </a:t>
            </a:r>
            <a:r>
              <a:rPr lang="en-US" sz="3600" dirty="0">
                <a:solidFill>
                  <a:schemeClr val="bg1"/>
                </a:solidFill>
              </a:rPr>
              <a:t/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/>
              <a:t>with brackets (</a:t>
            </a:r>
            <a:r>
              <a:rPr lang="en-US" sz="3600" b="1" dirty="0">
                <a:solidFill>
                  <a:schemeClr val="bg1"/>
                </a:solidFill>
              </a:rPr>
              <a:t>with nesting</a:t>
            </a:r>
            <a:r>
              <a:rPr lang="en-US" sz="3600" dirty="0"/>
              <a:t>)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Extract all sub-expressions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in brackets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31236C-CB83-4F3B-A91D-67167E97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F2662-7E89-4F5C-B8E7-4AE684400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883" y="3363642"/>
            <a:ext cx="7086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1 + (2 - (2 + 3) * 4 / (3 + 1)) *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4E472-D6D6-4A49-B558-26B4E79E1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724401"/>
            <a:ext cx="554756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(2 + 3)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(3 + 1)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(2 - (2 + 3) * 4 / (3 + 1))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47CDDA6-7C5C-4FE4-A0A1-BD6F30A1C662}"/>
              </a:ext>
            </a:extLst>
          </p:cNvPr>
          <p:cNvSpPr/>
          <p:nvPr/>
        </p:nvSpPr>
        <p:spPr bwMode="auto">
          <a:xfrm>
            <a:off x="5905500" y="4082106"/>
            <a:ext cx="3810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0D021A-7E0C-4532-A2B0-3DFF670776AE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17F74C9-385A-4F0D-A7A5-BB6A4E7767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368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Matching Brackets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6000" y="1494000"/>
            <a:ext cx="10980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(int i = 0; i &lt; input.Length;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char ch = input[i];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(ch == '(')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stack.Push(i);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 else if (ch == ')')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int startIndex = stack.Pop();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string contents = input.Substring(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           startIndex, i - startIndex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6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7B52BAE-0788-4691-8F74-B930DC133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227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Stack&lt;T&gt; (LIFO </a:t>
            </a:r>
            <a:r>
              <a:rPr lang="bg-BG" sz="3600" dirty="0"/>
              <a:t>-</a:t>
            </a:r>
            <a:r>
              <a:rPr lang="en-US" sz="3600" dirty="0"/>
              <a:t> last in, first out)</a:t>
            </a:r>
          </a:p>
          <a:p>
            <a:pPr lvl="1"/>
            <a:r>
              <a:rPr lang="en-US" sz="3400" dirty="0"/>
              <a:t>Push(), Pop(), Peek(),</a:t>
            </a:r>
            <a:br>
              <a:rPr lang="en-US" sz="3400" dirty="0"/>
            </a:br>
            <a:r>
              <a:rPr lang="en-US" sz="3400" dirty="0"/>
              <a:t>ToArray(), Contains() and Count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Queue&lt;T&gt; (FIFO </a:t>
            </a:r>
            <a:r>
              <a:rPr lang="bg-BG" sz="3600" dirty="0"/>
              <a:t>-</a:t>
            </a:r>
            <a:r>
              <a:rPr lang="en-US" sz="3600" dirty="0"/>
              <a:t> first in, first out) </a:t>
            </a:r>
          </a:p>
          <a:p>
            <a:pPr lvl="1"/>
            <a:r>
              <a:rPr lang="en-US" sz="3400" dirty="0"/>
              <a:t>Enqueue(), Dequeue(), Peek(),</a:t>
            </a:r>
            <a:br>
              <a:rPr lang="en-US" sz="3400" dirty="0"/>
            </a:br>
            <a:r>
              <a:rPr lang="en-US" sz="3400" dirty="0"/>
              <a:t>ToArray(), Contains() and Count</a:t>
            </a:r>
            <a:endParaRPr lang="en-GB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5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Image result for Queue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95400"/>
            <a:ext cx="2480170" cy="277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1D21162-6D1A-4745-90EF-66EA70C0AE1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Overview and Working with Queue</a:t>
            </a:r>
            <a:endParaRPr lang="bg-BG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A2FD475-0C87-4B31-9D1C-3F5966F3676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Queue&lt;T&gt;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737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Queues</a:t>
            </a:r>
            <a:r>
              <a:rPr lang="en-US" b="1" dirty="0"/>
              <a:t> </a:t>
            </a:r>
            <a:r>
              <a:rPr lang="en-US" dirty="0"/>
              <a:t>provide the </a:t>
            </a:r>
            <a:r>
              <a:rPr lang="en-US" b="1" dirty="0">
                <a:solidFill>
                  <a:schemeClr val="bg1"/>
                </a:solidFill>
              </a:rPr>
              <a:t>following functionality</a:t>
            </a:r>
            <a:r>
              <a:rPr lang="en-US" b="1" dirty="0"/>
              <a:t>: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Adding an element at the end of the queue</a:t>
            </a:r>
          </a:p>
          <a:p>
            <a:pPr lvl="1">
              <a:buClr>
                <a:srgbClr val="234465"/>
              </a:buClr>
            </a:pP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dirty="0"/>
              <a:t>Removing the first element from the queue</a:t>
            </a:r>
          </a:p>
          <a:p>
            <a:pPr lvl="1">
              <a:buClr>
                <a:srgbClr val="234465"/>
              </a:buClr>
            </a:pP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dirty="0"/>
              <a:t>Getting the first element of the queue </a:t>
            </a:r>
            <a:br>
              <a:rPr lang="en-US" dirty="0"/>
            </a:br>
            <a:r>
              <a:rPr lang="en-US" dirty="0"/>
              <a:t>without removing it</a:t>
            </a:r>
          </a:p>
          <a:p>
            <a:pPr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Queue – Abstract Data Type</a:t>
            </a:r>
            <a:endParaRPr lang="bg-BG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95600" y="2556383"/>
            <a:ext cx="6417064" cy="697338"/>
            <a:chOff x="2894012" y="2556383"/>
            <a:chExt cx="6417064" cy="697338"/>
          </a:xfrm>
        </p:grpSpPr>
        <p:sp>
          <p:nvSpPr>
            <p:cNvPr id="25" name="Text Placeholder 7"/>
            <p:cNvSpPr txBox="1">
              <a:spLocks/>
            </p:cNvSpPr>
            <p:nvPr/>
          </p:nvSpPr>
          <p:spPr>
            <a:xfrm flipH="1">
              <a:off x="6930092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2</a:t>
              </a:r>
            </a:p>
          </p:txBody>
        </p:sp>
        <p:sp>
          <p:nvSpPr>
            <p:cNvPr id="26" name="Text Placeholder 7"/>
            <p:cNvSpPr txBox="1">
              <a:spLocks/>
            </p:cNvSpPr>
            <p:nvPr/>
          </p:nvSpPr>
          <p:spPr>
            <a:xfrm flipH="1">
              <a:off x="3864426" y="2667339"/>
              <a:ext cx="1410568" cy="49121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10</a:t>
              </a:r>
            </a:p>
          </p:txBody>
        </p:sp>
        <p:sp>
          <p:nvSpPr>
            <p:cNvPr id="27" name="Text Placeholder 7"/>
            <p:cNvSpPr txBox="1">
              <a:spLocks/>
            </p:cNvSpPr>
            <p:nvPr/>
          </p:nvSpPr>
          <p:spPr>
            <a:xfrm flipH="1">
              <a:off x="5397259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5</a:t>
              </a:r>
            </a:p>
          </p:txBody>
        </p:sp>
        <p:sp>
          <p:nvSpPr>
            <p:cNvPr id="50" name="Text Placeholder 7"/>
            <p:cNvSpPr txBox="1">
              <a:spLocks/>
            </p:cNvSpPr>
            <p:nvPr/>
          </p:nvSpPr>
          <p:spPr>
            <a:xfrm flipH="1">
              <a:off x="3736648" y="2556383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noProof="1"/>
            </a:p>
          </p:txBody>
        </p:sp>
        <p:sp>
          <p:nvSpPr>
            <p:cNvPr id="51" name="Down Arrow 50"/>
            <p:cNvSpPr/>
            <p:nvPr/>
          </p:nvSpPr>
          <p:spPr bwMode="auto">
            <a:xfrm rot="16200000">
              <a:off x="3184168" y="2529243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Down Arrow 51"/>
            <p:cNvSpPr/>
            <p:nvPr/>
          </p:nvSpPr>
          <p:spPr bwMode="auto">
            <a:xfrm rot="16200000">
              <a:off x="8840621" y="2531231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95600" y="5712774"/>
            <a:ext cx="6417064" cy="697338"/>
            <a:chOff x="2894012" y="5712774"/>
            <a:chExt cx="6417064" cy="697338"/>
          </a:xfrm>
        </p:grpSpPr>
        <p:sp>
          <p:nvSpPr>
            <p:cNvPr id="45" name="Text Placeholder 7"/>
            <p:cNvSpPr txBox="1">
              <a:spLocks/>
            </p:cNvSpPr>
            <p:nvPr/>
          </p:nvSpPr>
          <p:spPr>
            <a:xfrm flipH="1">
              <a:off x="3736648" y="5712774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noProof="1"/>
            </a:p>
          </p:txBody>
        </p:sp>
        <p:sp>
          <p:nvSpPr>
            <p:cNvPr id="46" name="Text Placeholder 7"/>
            <p:cNvSpPr txBox="1">
              <a:spLocks/>
            </p:cNvSpPr>
            <p:nvPr/>
          </p:nvSpPr>
          <p:spPr>
            <a:xfrm flipH="1">
              <a:off x="6930093" y="5798306"/>
              <a:ext cx="1410569" cy="52472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2</a:t>
              </a:r>
            </a:p>
          </p:txBody>
        </p:sp>
        <p:sp>
          <p:nvSpPr>
            <p:cNvPr id="47" name="Text Placeholder 7"/>
            <p:cNvSpPr txBox="1">
              <a:spLocks/>
            </p:cNvSpPr>
            <p:nvPr/>
          </p:nvSpPr>
          <p:spPr>
            <a:xfrm flipH="1">
              <a:off x="3864425" y="5801295"/>
              <a:ext cx="1410569" cy="521736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10</a:t>
              </a:r>
            </a:p>
          </p:txBody>
        </p:sp>
        <p:sp>
          <p:nvSpPr>
            <p:cNvPr id="48" name="Text Placeholder 7"/>
            <p:cNvSpPr txBox="1">
              <a:spLocks/>
            </p:cNvSpPr>
            <p:nvPr/>
          </p:nvSpPr>
          <p:spPr>
            <a:xfrm flipH="1">
              <a:off x="5397260" y="5798306"/>
              <a:ext cx="1410569" cy="5247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5</a:t>
              </a:r>
            </a:p>
          </p:txBody>
        </p:sp>
        <p:sp>
          <p:nvSpPr>
            <p:cNvPr id="55" name="Down Arrow 54"/>
            <p:cNvSpPr/>
            <p:nvPr/>
          </p:nvSpPr>
          <p:spPr bwMode="auto">
            <a:xfrm rot="16200000">
              <a:off x="3184168" y="5684219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Down Arrow 55"/>
            <p:cNvSpPr/>
            <p:nvPr/>
          </p:nvSpPr>
          <p:spPr bwMode="auto">
            <a:xfrm rot="16200000">
              <a:off x="8840621" y="5686207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83C689-A0F3-4E20-ACE2-91C2EA811D4B}"/>
              </a:ext>
            </a:extLst>
          </p:cNvPr>
          <p:cNvGrpSpPr/>
          <p:nvPr/>
        </p:nvGrpSpPr>
        <p:grpSpPr>
          <a:xfrm>
            <a:off x="2895600" y="3691255"/>
            <a:ext cx="6417064" cy="1217019"/>
            <a:chOff x="2894012" y="3691254"/>
            <a:chExt cx="6417064" cy="1217019"/>
          </a:xfrm>
        </p:grpSpPr>
        <p:grpSp>
          <p:nvGrpSpPr>
            <p:cNvPr id="57" name="Group 56"/>
            <p:cNvGrpSpPr/>
            <p:nvPr/>
          </p:nvGrpSpPr>
          <p:grpSpPr>
            <a:xfrm>
              <a:off x="2894012" y="3951095"/>
              <a:ext cx="6417064" cy="697338"/>
              <a:chOff x="2894012" y="3951095"/>
              <a:chExt cx="6417064" cy="697338"/>
            </a:xfrm>
          </p:grpSpPr>
          <p:sp>
            <p:nvSpPr>
              <p:cNvPr id="36" name="Text Placeholder 7"/>
              <p:cNvSpPr txBox="1">
                <a:spLocks/>
              </p:cNvSpPr>
              <p:nvPr/>
            </p:nvSpPr>
            <p:spPr>
              <a:xfrm flipH="1">
                <a:off x="6930093" y="4057059"/>
                <a:ext cx="1410569" cy="47054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37" name="Text Placeholder 7"/>
              <p:cNvSpPr txBox="1">
                <a:spLocks/>
              </p:cNvSpPr>
              <p:nvPr/>
            </p:nvSpPr>
            <p:spPr>
              <a:xfrm flipH="1">
                <a:off x="3864426" y="4059738"/>
                <a:ext cx="1410569" cy="46786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38" name="Text Placeholder 7"/>
              <p:cNvSpPr txBox="1">
                <a:spLocks/>
              </p:cNvSpPr>
              <p:nvPr/>
            </p:nvSpPr>
            <p:spPr>
              <a:xfrm flipH="1">
                <a:off x="5397260" y="4057058"/>
                <a:ext cx="1410569" cy="47054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49" name="Text Placeholder 7"/>
              <p:cNvSpPr txBox="1">
                <a:spLocks/>
              </p:cNvSpPr>
              <p:nvPr/>
            </p:nvSpPr>
            <p:spPr>
              <a:xfrm flipH="1">
                <a:off x="3725534" y="3951095"/>
                <a:ext cx="4731792" cy="69733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53" name="Down Arrow 52"/>
              <p:cNvSpPr/>
              <p:nvPr/>
            </p:nvSpPr>
            <p:spPr bwMode="auto">
              <a:xfrm rot="16200000">
                <a:off x="3184168" y="3921649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Down Arrow 53"/>
              <p:cNvSpPr/>
              <p:nvPr/>
            </p:nvSpPr>
            <p:spPr bwMode="auto">
              <a:xfrm rot="16200000">
                <a:off x="8840621" y="3923637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" name="Multiplication Sign 30">
              <a:extLst>
                <a:ext uri="{FF2B5EF4-FFF2-40B4-BE49-F238E27FC236}">
                  <a16:creationId xmlns:a16="http://schemas.microsoft.com/office/drawing/2014/main" id="{26A0EB8D-99AD-4876-BA6E-F1AB93EBC03F}"/>
                </a:ext>
              </a:extLst>
            </p:cNvPr>
            <p:cNvSpPr/>
            <p:nvPr/>
          </p:nvSpPr>
          <p:spPr>
            <a:xfrm flipH="1">
              <a:off x="6958676" y="3691254"/>
              <a:ext cx="1386688" cy="1217019"/>
            </a:xfrm>
            <a:prstGeom prst="mathMultiply">
              <a:avLst/>
            </a:prstGeom>
            <a:solidFill>
              <a:schemeClr val="tx1">
                <a:alpha val="3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" name="Slide Number">
            <a:extLst>
              <a:ext uri="{FF2B5EF4-FFF2-40B4-BE49-F238E27FC236}">
                <a16:creationId xmlns:a16="http://schemas.microsoft.com/office/drawing/2014/main" id="{7E74C36F-3517-46B2-986D-472D8A1629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8276" y="336653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8276" y="336066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8276" y="335772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>
              <a:lnSpc>
                <a:spcPct val="90000"/>
              </a:lnSpc>
            </a:pPr>
            <a:r>
              <a:rPr lang="en-US" sz="3800">
                <a:ea typeface="+mn-ea"/>
                <a:cs typeface="Consolas" panose="020B0609020204030204" pitchFamily="49" charset="0"/>
              </a:rPr>
              <a:t>Enqueue() – Adds an Element to the Front</a:t>
            </a:r>
            <a:endParaRPr lang="en-US" sz="38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1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Queue&lt;int&gt;</a:t>
            </a:r>
          </a:p>
          <a:p>
            <a:endParaRPr lang="en-US" dirty="0"/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Slide Number">
            <a:extLst>
              <a:ext uri="{FF2B5EF4-FFF2-40B4-BE49-F238E27FC236}">
                <a16:creationId xmlns:a16="http://schemas.microsoft.com/office/drawing/2014/main" id="{C19B8B30-8BF3-47F8-997D-36F77E727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82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7800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>
              <a:lnSpc>
                <a:spcPct val="90000"/>
              </a:lnSpc>
            </a:pPr>
            <a:r>
              <a:rPr lang="en-US" sz="3400">
                <a:ea typeface="+mn-ea"/>
                <a:cs typeface="Consolas" panose="020B0609020204030204" pitchFamily="49" charset="0"/>
              </a:rPr>
              <a:t>Dequeue() – Returns and Removes the First Element</a:t>
            </a:r>
            <a:endParaRPr lang="en-US" sz="34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43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1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Queue&lt;int&gt;</a:t>
            </a:r>
          </a:p>
          <a:p>
            <a:endParaRPr lang="en-US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6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492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51A1B9B9-C1C2-4928-84FF-38F813C23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147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43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163432" y="4269938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59156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31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>
              <a:lnSpc>
                <a:spcPct val="90000"/>
              </a:lnSpc>
            </a:pPr>
            <a:r>
              <a:rPr lang="en-US" sz="3800">
                <a:ea typeface="+mn-ea"/>
                <a:cs typeface="Consolas" panose="020B0609020204030204" pitchFamily="49" charset="0"/>
              </a:rPr>
              <a:t>Peek() – Returns the First Element</a:t>
            </a:r>
            <a:endParaRPr lang="en-US" sz="38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1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Queue&lt;int&gt;</a:t>
            </a:r>
          </a:p>
          <a:p>
            <a:endParaRPr lang="en-US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3" name="Down Arrow 12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300E1207-E1C6-4338-86F3-6ECA0B577D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440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056E-6 1.85185E-6 L 0.15629 1.85185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84F45E-49AD-4CAD-B228-C56EE1088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Children </a:t>
            </a:r>
            <a:r>
              <a:rPr lang="en-US" sz="3400" b="1" dirty="0">
                <a:solidFill>
                  <a:schemeClr val="bg1"/>
                </a:solidFill>
              </a:rPr>
              <a:t>form a circle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pass a hot potato </a:t>
            </a:r>
            <a:r>
              <a:rPr lang="en-US" sz="3400" b="1" dirty="0">
                <a:solidFill>
                  <a:schemeClr val="bg1"/>
                </a:solidFill>
              </a:rPr>
              <a:t>clockwise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Every nth toss </a:t>
            </a:r>
            <a:r>
              <a:rPr lang="en-US" sz="3400" b="1" dirty="0">
                <a:solidFill>
                  <a:schemeClr val="bg1"/>
                </a:solidFill>
              </a:rPr>
              <a:t>a child is removed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until </a:t>
            </a:r>
            <a:r>
              <a:rPr lang="en-US" sz="3400" b="1" dirty="0">
                <a:solidFill>
                  <a:schemeClr val="bg1"/>
                </a:solidFill>
              </a:rPr>
              <a:t>only one remains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Upon removal </a:t>
            </a:r>
            <a:r>
              <a:rPr lang="en-US" sz="3400" dirty="0"/>
              <a:t>the potato is passed </a:t>
            </a:r>
            <a:r>
              <a:rPr lang="en-US" sz="3400" b="1" dirty="0">
                <a:solidFill>
                  <a:schemeClr val="bg1"/>
                </a:solidFill>
              </a:rPr>
              <a:t>along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Print the child that remains last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92D719-F9B0-4D24-86FC-0A669BED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Hot Potato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DA63A-A401-490D-B7C6-DF7B3E97A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01" y="4352403"/>
            <a:ext cx="422702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Alva James William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624AF3-AA6B-4DE7-99B9-40555866F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9428" y="4106182"/>
            <a:ext cx="362157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Removed James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Removed Alva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Last is William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47E77A56-BCC1-4CB2-B475-810D5DD8345A}"/>
              </a:ext>
            </a:extLst>
          </p:cNvPr>
          <p:cNvSpPr/>
          <p:nvPr/>
        </p:nvSpPr>
        <p:spPr>
          <a:xfrm>
            <a:off x="4764966" y="4718444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703FE-D724-4B29-AA0E-37720A5823C9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7C90769-0CD9-4F7D-890D-65E2EB75E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280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Hot Potato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53396" y="1263942"/>
            <a:ext cx="10676605" cy="4679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children = Console.ReadLine().Split('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Queue&lt;string&gt;(children)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queue.Count !=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i = 1; i &lt; number; i++)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queue.Enqueue(queue.Dequeue());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Console.WriteLine($"Removed 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Console.WriteLine($"Last in 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547100" y="2919754"/>
            <a:ext cx="3429000" cy="1368034"/>
          </a:xfrm>
          <a:prstGeom prst="wedgeRoundRectCallout">
            <a:avLst>
              <a:gd name="adj1" fmla="val -36750"/>
              <a:gd name="adj2" fmla="val -587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Copies elements from the specified collection and keeps their order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8A8B4BE-57A8-45E9-B06F-BB2DB64C6F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6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Queue – Utility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981201" y="1844492"/>
            <a:ext cx="7772400" cy="29561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Queue&lt;int&gt; queue = new Queue&lt;int&gt;();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count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exists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array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3FF4C2B7-4360-4D0F-ADCA-739461F10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4123" y="3307305"/>
            <a:ext cx="1981200" cy="762000"/>
          </a:xfrm>
          <a:prstGeom prst="wedgeRoundRectCallout">
            <a:avLst>
              <a:gd name="adj1" fmla="val -63942"/>
              <a:gd name="adj2" fmla="val -160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Retains order of elements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2FB92EC-EF34-4910-A95F-4F3688D5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1" y="3810000"/>
            <a:ext cx="1701757" cy="762000"/>
          </a:xfrm>
          <a:prstGeom prst="wedgeRoundRectCallout">
            <a:avLst>
              <a:gd name="adj1" fmla="val -74594"/>
              <a:gd name="adj2" fmla="val -22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Remove all elements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B623B630-BC07-41BA-B8A9-E0861EE18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752073"/>
            <a:ext cx="2209800" cy="909614"/>
          </a:xfrm>
          <a:prstGeom prst="wedgeRoundRectCallout">
            <a:avLst>
              <a:gd name="adj1" fmla="val -63316"/>
              <a:gd name="adj2" fmla="val -486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Resize the internal array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1A5B8BF5-800B-4BEC-8401-6EE83DE4E0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5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7E426-40A9-4AEE-A5AB-19F5B51CF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Cars are </a:t>
            </a:r>
            <a:r>
              <a:rPr lang="en-US" sz="3200" b="1" dirty="0">
                <a:solidFill>
                  <a:schemeClr val="bg1"/>
                </a:solidFill>
              </a:rPr>
              <a:t>queuing up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at a </a:t>
            </a:r>
            <a:r>
              <a:rPr lang="en-US" sz="3200" b="1" dirty="0">
                <a:solidFill>
                  <a:schemeClr val="bg1"/>
                </a:solidFill>
              </a:rPr>
              <a:t>traffic light</a:t>
            </a:r>
          </a:p>
          <a:p>
            <a:r>
              <a:rPr lang="en-US" sz="3200" dirty="0"/>
              <a:t>Every </a:t>
            </a:r>
            <a:r>
              <a:rPr lang="en-US" sz="3200" b="1" dirty="0">
                <a:solidFill>
                  <a:schemeClr val="bg1"/>
                </a:solidFill>
              </a:rPr>
              <a:t>green light </a:t>
            </a:r>
            <a:r>
              <a:rPr lang="en-US" sz="3200" dirty="0"/>
              <a:t>n cars </a:t>
            </a:r>
            <a:r>
              <a:rPr lang="en-US" sz="3200" b="1" dirty="0">
                <a:solidFill>
                  <a:schemeClr val="bg1"/>
                </a:solidFill>
              </a:rPr>
              <a:t>pass</a:t>
            </a:r>
            <a:r>
              <a:rPr lang="en-US" sz="3200" dirty="0"/>
              <a:t> the crossroads</a:t>
            </a:r>
          </a:p>
          <a:p>
            <a:r>
              <a:rPr lang="en-US" sz="3200" dirty="0"/>
              <a:t>After the </a:t>
            </a:r>
            <a:r>
              <a:rPr lang="en-US" sz="3200" b="1" dirty="0">
                <a:solidFill>
                  <a:schemeClr val="bg1"/>
                </a:solidFill>
              </a:rPr>
              <a:t>end command</a:t>
            </a:r>
            <a:r>
              <a:rPr lang="en-US" sz="3200" dirty="0"/>
              <a:t>, print </a:t>
            </a:r>
            <a:r>
              <a:rPr lang="en-US" sz="3200" b="1" dirty="0">
                <a:solidFill>
                  <a:schemeClr val="bg1"/>
                </a:solidFill>
              </a:rPr>
              <a:t>how many cars </a:t>
            </a:r>
            <a:r>
              <a:rPr lang="en-US" sz="3200" dirty="0"/>
              <a:t>have </a:t>
            </a:r>
            <a:r>
              <a:rPr lang="en-US" sz="3200" b="1" dirty="0">
                <a:solidFill>
                  <a:schemeClr val="bg1"/>
                </a:solidFill>
              </a:rPr>
              <a:t>passed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59B221-2139-44C8-8849-49DFDBAF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Traffic Jam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588486-76F8-41C2-86BE-422BE1462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628" y="3037828"/>
            <a:ext cx="2009203" cy="32778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dirty="0"/>
              <a:t>3</a:t>
            </a:r>
          </a:p>
          <a:p>
            <a:r>
              <a:rPr lang="en-US" sz="2300" b="1" dirty="0"/>
              <a:t>Enzo's car</a:t>
            </a:r>
          </a:p>
          <a:p>
            <a:r>
              <a:rPr lang="en-US" sz="2300" b="1" dirty="0"/>
              <a:t>Jade's car</a:t>
            </a:r>
          </a:p>
          <a:p>
            <a:r>
              <a:rPr lang="en-US" sz="2300" b="1" dirty="0"/>
              <a:t>Mercedes CLS</a:t>
            </a:r>
          </a:p>
          <a:p>
            <a:r>
              <a:rPr lang="en-US" sz="2300" b="1" dirty="0"/>
              <a:t>Audi</a:t>
            </a:r>
          </a:p>
          <a:p>
            <a:r>
              <a:rPr lang="en-US" sz="2300" b="1" dirty="0"/>
              <a:t>green</a:t>
            </a:r>
          </a:p>
          <a:p>
            <a:r>
              <a:rPr lang="en-US" sz="2300" b="1" dirty="0"/>
              <a:t>BMW X5</a:t>
            </a:r>
          </a:p>
          <a:p>
            <a:r>
              <a:rPr lang="en-US" sz="2300" b="1" dirty="0"/>
              <a:t>green</a:t>
            </a:r>
          </a:p>
          <a:p>
            <a:r>
              <a:rPr lang="en-US" sz="2300" b="1" dirty="0"/>
              <a:t>end</a:t>
            </a:r>
            <a:endParaRPr lang="en-US" sz="23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7BC9F-344B-4C21-8F88-7B602860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516" y="3442606"/>
            <a:ext cx="3687685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dirty="0"/>
              <a:t>Enzo's car passed!</a:t>
            </a:r>
          </a:p>
          <a:p>
            <a:r>
              <a:rPr lang="en-US" sz="2300" b="1" dirty="0"/>
              <a:t>Jade's car passed!</a:t>
            </a:r>
          </a:p>
          <a:p>
            <a:r>
              <a:rPr lang="en-US" sz="2300" b="1" dirty="0"/>
              <a:t>Mercedes CLS passed!</a:t>
            </a:r>
          </a:p>
          <a:p>
            <a:r>
              <a:rPr lang="en-US" sz="2300" b="1" dirty="0"/>
              <a:t>Audi passed!</a:t>
            </a:r>
          </a:p>
          <a:p>
            <a:r>
              <a:rPr lang="en-US" sz="2300" b="1" dirty="0"/>
              <a:t>BMW X5 passed!</a:t>
            </a:r>
          </a:p>
          <a:p>
            <a:r>
              <a:rPr lang="en-US" sz="2300" b="1" dirty="0"/>
              <a:t>5 cars passed the crossroads.</a:t>
            </a:r>
            <a:endParaRPr lang="it-IT" sz="23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8F4A13FA-87E2-47BD-958D-ED395CB96D09}"/>
              </a:ext>
            </a:extLst>
          </p:cNvPr>
          <p:cNvSpPr/>
          <p:nvPr/>
        </p:nvSpPr>
        <p:spPr>
          <a:xfrm>
            <a:off x="3891243" y="4503622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09263-FB94-4F60-A52A-D0A8DAB76310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BBAF29B-066D-473C-A493-F79D36A2C6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728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Traffic Jam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20414" y="1325900"/>
            <a:ext cx="11490587" cy="5172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queue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Queue&lt;string&gt;()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command;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((command = Console.ReadLine()) !=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"end"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(command ==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"green"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green light logic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queue.Enqueue(command);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$"{count} cars passed the crossroads."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FF6EF6-854B-4E8D-BEC1-C04EF09505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0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D8FD61B-D43B-42A4-A7C6-D6C160F782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67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Stack&lt;T&gt;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LIFO</a:t>
            </a:r>
            <a:r>
              <a:rPr lang="en-US" sz="3400" dirty="0">
                <a:solidFill>
                  <a:schemeClr val="bg2"/>
                </a:solidFill>
              </a:rPr>
              <a:t> data structure</a:t>
            </a:r>
            <a:endParaRPr lang="en-GB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Queue&lt;T&gt;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FIFO</a:t>
            </a:r>
            <a:r>
              <a:rPr lang="en-US" sz="3400" dirty="0">
                <a:solidFill>
                  <a:schemeClr val="bg2"/>
                </a:solidFill>
              </a:rPr>
              <a:t> data structure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Working with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built-in methods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9B4EAB5-771B-4E7D-A747-B7343B1A1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919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6409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45B013-4625-432D-AF58-2E6A37F181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0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3984130-4B45-48C8-9970-80684AF28D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33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66F1D-7929-4F82-8447-9EFC3061B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37" y="1219201"/>
            <a:ext cx="2908527" cy="290852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C5B2422-CA08-4153-BE15-091FEF6D828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Overview and Working with Stack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5D1D69C-81F0-41F7-8963-346A12586E1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Stack&lt;T&gt;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756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9927138" cy="5540567"/>
          </a:xfrm>
        </p:spPr>
        <p:txBody>
          <a:bodyPr>
            <a:normAutofit/>
          </a:bodyPr>
          <a:lstStyle/>
          <a:p>
            <a:r>
              <a:rPr lang="en-US" sz="3200" dirty="0">
                <a:cs typeface="Consolas" panose="020B0609020204030204" pitchFamily="49" charset="0"/>
              </a:rPr>
              <a:t>Stacks provide the following functionality:</a:t>
            </a:r>
          </a:p>
          <a:p>
            <a:pPr lvl="1"/>
            <a:r>
              <a:rPr lang="en-US" sz="3000" dirty="0">
                <a:cs typeface="Consolas" panose="020B0609020204030204" pitchFamily="49" charset="0"/>
              </a:rPr>
              <a:t>Pushing an element at the top of the stack</a:t>
            </a:r>
          </a:p>
          <a:p>
            <a:pPr lvl="1"/>
            <a:r>
              <a:rPr lang="en-US" sz="3000" dirty="0">
                <a:cs typeface="Consolas" panose="020B0609020204030204" pitchFamily="49" charset="0"/>
              </a:rPr>
              <a:t>Popping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element from </a:t>
            </a:r>
            <a:r>
              <a:rPr lang="en-US" sz="3000" dirty="0">
                <a:cs typeface="Consolas" panose="020B0609020204030204" pitchFamily="49" charset="0"/>
              </a:rPr>
              <a:t>the top of the stack</a:t>
            </a:r>
          </a:p>
          <a:p>
            <a:pPr lvl="1"/>
            <a:r>
              <a:rPr lang="en-US" sz="3000" dirty="0">
                <a:cs typeface="Consolas" panose="020B0609020204030204" pitchFamily="49" charset="0"/>
              </a:rPr>
              <a:t>Getting the topmost element without removing it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– Abstract Data Type</a:t>
            </a:r>
            <a:endParaRPr lang="bg-BG" dirty="0"/>
          </a:p>
        </p:txBody>
      </p:sp>
      <p:grpSp>
        <p:nvGrpSpPr>
          <p:cNvPr id="80" name="Group 79"/>
          <p:cNvGrpSpPr/>
          <p:nvPr/>
        </p:nvGrpSpPr>
        <p:grpSpPr>
          <a:xfrm>
            <a:off x="2819400" y="3733801"/>
            <a:ext cx="1600200" cy="2927911"/>
            <a:chOff x="2817812" y="3733800"/>
            <a:chExt cx="1600200" cy="2927911"/>
          </a:xfrm>
        </p:grpSpPr>
        <p:grpSp>
          <p:nvGrpSpPr>
            <p:cNvPr id="10" name="Group 9"/>
            <p:cNvGrpSpPr/>
            <p:nvPr/>
          </p:nvGrpSpPr>
          <p:grpSpPr>
            <a:xfrm>
              <a:off x="2817812" y="3733800"/>
              <a:ext cx="1600200" cy="2342383"/>
              <a:chOff x="3008467" y="3810000"/>
              <a:chExt cx="1600200" cy="2342383"/>
            </a:xfrm>
          </p:grpSpPr>
          <p:sp>
            <p:nvSpPr>
              <p:cNvPr id="65" name="Text Placeholder 7"/>
              <p:cNvSpPr txBox="1">
                <a:spLocks/>
              </p:cNvSpPr>
              <p:nvPr/>
            </p:nvSpPr>
            <p:spPr>
              <a:xfrm flipH="1">
                <a:off x="3008467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66" name="Text Placeholder 7"/>
              <p:cNvSpPr txBox="1">
                <a:spLocks/>
              </p:cNvSpPr>
              <p:nvPr/>
            </p:nvSpPr>
            <p:spPr>
              <a:xfrm flipH="1">
                <a:off x="3112038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67" name="Text Placeholder 7"/>
              <p:cNvSpPr txBox="1">
                <a:spLocks/>
              </p:cNvSpPr>
              <p:nvPr/>
            </p:nvSpPr>
            <p:spPr>
              <a:xfrm flipH="1">
                <a:off x="3112038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68" name="Text Placeholder 7"/>
              <p:cNvSpPr txBox="1">
                <a:spLocks/>
              </p:cNvSpPr>
              <p:nvPr/>
            </p:nvSpPr>
            <p:spPr>
              <a:xfrm flipH="1">
                <a:off x="3112038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6" name="Down Arrow 5"/>
              <p:cNvSpPr/>
              <p:nvPr/>
            </p:nvSpPr>
            <p:spPr bwMode="auto">
              <a:xfrm>
                <a:off x="3633012" y="3810000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958557" y="6019800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Push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82613" y="3733801"/>
            <a:ext cx="1600200" cy="2910959"/>
            <a:chOff x="5881025" y="3733800"/>
            <a:chExt cx="1600200" cy="2910959"/>
          </a:xfrm>
        </p:grpSpPr>
        <p:grpSp>
          <p:nvGrpSpPr>
            <p:cNvPr id="13" name="Group 12"/>
            <p:cNvGrpSpPr/>
            <p:nvPr/>
          </p:nvGrpSpPr>
          <p:grpSpPr>
            <a:xfrm>
              <a:off x="5881025" y="3733800"/>
              <a:ext cx="1600200" cy="2348441"/>
              <a:chOff x="6185739" y="3803942"/>
              <a:chExt cx="1600200" cy="2348441"/>
            </a:xfrm>
          </p:grpSpPr>
          <p:sp>
            <p:nvSpPr>
              <p:cNvPr id="41" name="Text Placeholder 7"/>
              <p:cNvSpPr txBox="1">
                <a:spLocks/>
              </p:cNvSpPr>
              <p:nvPr/>
            </p:nvSpPr>
            <p:spPr>
              <a:xfrm flipH="1">
                <a:off x="6185739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42" name="Text Placeholder 7"/>
              <p:cNvSpPr txBox="1">
                <a:spLocks/>
              </p:cNvSpPr>
              <p:nvPr/>
            </p:nvSpPr>
            <p:spPr>
              <a:xfrm flipH="1">
                <a:off x="6289310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43" name="Text Placeholder 7"/>
              <p:cNvSpPr txBox="1">
                <a:spLocks/>
              </p:cNvSpPr>
              <p:nvPr/>
            </p:nvSpPr>
            <p:spPr>
              <a:xfrm flipH="1">
                <a:off x="6289310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44" name="Text Placeholder 7"/>
              <p:cNvSpPr txBox="1">
                <a:spLocks/>
              </p:cNvSpPr>
              <p:nvPr/>
            </p:nvSpPr>
            <p:spPr>
              <a:xfrm flipH="1">
                <a:off x="6289310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>
                <a:off x="6821939" y="3803942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Multiplication Sign 30"/>
              <p:cNvSpPr/>
              <p:nvPr/>
            </p:nvSpPr>
            <p:spPr>
              <a:xfrm flipH="1">
                <a:off x="6316966" y="4073097"/>
                <a:ext cx="1386688" cy="1217019"/>
              </a:xfrm>
              <a:prstGeom prst="mathMultiply">
                <a:avLst/>
              </a:prstGeom>
              <a:solidFill>
                <a:schemeClr val="tx1">
                  <a:alpha val="3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Content Placeholder 2"/>
            <p:cNvSpPr txBox="1">
              <a:spLocks/>
            </p:cNvSpPr>
            <p:nvPr/>
          </p:nvSpPr>
          <p:spPr>
            <a:xfrm>
              <a:off x="6045080" y="6002848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Pop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857600" y="3733801"/>
            <a:ext cx="1600200" cy="2906477"/>
            <a:chOff x="8856012" y="3733800"/>
            <a:chExt cx="1600200" cy="2906477"/>
          </a:xfrm>
        </p:grpSpPr>
        <p:grpSp>
          <p:nvGrpSpPr>
            <p:cNvPr id="9" name="Group 8"/>
            <p:cNvGrpSpPr/>
            <p:nvPr/>
          </p:nvGrpSpPr>
          <p:grpSpPr>
            <a:xfrm>
              <a:off x="8856012" y="3733800"/>
              <a:ext cx="1600200" cy="2351958"/>
              <a:chOff x="9259440" y="3800425"/>
              <a:chExt cx="1600200" cy="2351958"/>
            </a:xfrm>
          </p:grpSpPr>
          <p:sp>
            <p:nvSpPr>
              <p:cNvPr id="69" name="Text Placeholder 7"/>
              <p:cNvSpPr txBox="1">
                <a:spLocks/>
              </p:cNvSpPr>
              <p:nvPr/>
            </p:nvSpPr>
            <p:spPr>
              <a:xfrm flipH="1">
                <a:off x="9259440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363011" y="4442398"/>
                <a:ext cx="1410568" cy="1627075"/>
                <a:chOff x="9363011" y="4442398"/>
                <a:chExt cx="1410568" cy="1627075"/>
              </a:xfrm>
            </p:grpSpPr>
            <p:sp>
              <p:nvSpPr>
                <p:cNvPr id="70" name="Text Placeholder 7"/>
                <p:cNvSpPr txBox="1">
                  <a:spLocks/>
                </p:cNvSpPr>
                <p:nvPr/>
              </p:nvSpPr>
              <p:spPr>
                <a:xfrm flipH="1">
                  <a:off x="9363011" y="557544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71" name="Text Placeholder 7"/>
                <p:cNvSpPr txBox="1">
                  <a:spLocks/>
                </p:cNvSpPr>
                <p:nvPr/>
              </p:nvSpPr>
              <p:spPr>
                <a:xfrm flipH="1">
                  <a:off x="9363011" y="444239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72" name="Text Placeholder 7"/>
                <p:cNvSpPr txBox="1">
                  <a:spLocks/>
                </p:cNvSpPr>
                <p:nvPr/>
              </p:nvSpPr>
              <p:spPr>
                <a:xfrm flipH="1">
                  <a:off x="9363011" y="4998512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5</a:t>
                  </a:r>
                </a:p>
              </p:txBody>
            </p:sp>
          </p:grpSp>
          <p:sp>
            <p:nvSpPr>
              <p:cNvPr id="75" name="Down Arrow 74"/>
              <p:cNvSpPr/>
              <p:nvPr/>
            </p:nvSpPr>
            <p:spPr bwMode="auto">
              <a:xfrm rot="10800000">
                <a:off x="9895640" y="3800425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Content Placeholder 2"/>
            <p:cNvSpPr txBox="1">
              <a:spLocks/>
            </p:cNvSpPr>
            <p:nvPr/>
          </p:nvSpPr>
          <p:spPr>
            <a:xfrm>
              <a:off x="9019925" y="5998366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Peek</a:t>
              </a:r>
            </a:p>
          </p:txBody>
        </p:sp>
      </p:grpSp>
      <p:sp>
        <p:nvSpPr>
          <p:cNvPr id="32" name="Slide Number">
            <a:extLst>
              <a:ext uri="{FF2B5EF4-FFF2-40B4-BE49-F238E27FC236}">
                <a16:creationId xmlns:a16="http://schemas.microsoft.com/office/drawing/2014/main" id="{DF43E0FC-BBD1-41BA-A390-8BF0E67316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0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 txBox="1">
            <a:spLocks/>
          </p:cNvSpPr>
          <p:nvPr/>
        </p:nvSpPr>
        <p:spPr>
          <a:xfrm>
            <a:off x="4876799" y="2944743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2099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/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1518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15185" y="1500312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800" b="1" kern="120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Push() – Adds an Element On Top of the Stack</a:t>
            </a:r>
            <a:endParaRPr lang="en-US" sz="3800" b="1" kern="1200" dirty="0">
              <a:solidFill>
                <a:schemeClr val="bg2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6800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</a:p>
          <a:p>
            <a:pPr algn="ctr"/>
            <a:endParaRPr lang="en-US" sz="2000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A47388F-74F9-4570-9F60-955403CD2B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929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4876799" y="2944743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984795" y="3656697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4796" y="4345218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4797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800" b="1" kern="120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Pop() – Returns and Removes the Last Element</a:t>
            </a:r>
            <a:endParaRPr lang="en-US" sz="3800" b="1" kern="1200" dirty="0">
              <a:solidFill>
                <a:schemeClr val="bg2"/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4399" y="3335439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6800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Stack&lt;int&gt;</a:t>
            </a:r>
          </a:p>
          <a:p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A390A45-05D6-4833-BB87-A1BF287A0D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190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4876799" y="2944743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4797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6800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Stack&lt;int&gt;</a:t>
            </a:r>
          </a:p>
          <a:p>
            <a:endParaRPr lang="en-US" dirty="0"/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4986020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95998" y="-9525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Peek() </a:t>
            </a:r>
            <a:r>
              <a:rPr lang="bg-BG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-</a:t>
            </a:r>
            <a:r>
              <a:rPr lang="en-US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 Returns the Last Element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6EC152A9-3CB2-4CA5-9031-A56DF39469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3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162 L -0.00065 -0.24027 C -0.00065 -0.34722 0.06148 -0.47939 0.11188 -0.47939 L 0.22428 -0.47939 " pathEditMode="relative" rAng="16200000" ptsTypes="AA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40" y="-2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2467" y="1150939"/>
            <a:ext cx="11804650" cy="5570537"/>
          </a:xfrm>
        </p:spPr>
        <p:txBody>
          <a:bodyPr/>
          <a:lstStyle/>
          <a:p>
            <a:r>
              <a:rPr lang="en-US" sz="3600" dirty="0"/>
              <a:t>Create a program that:</a:t>
            </a:r>
          </a:p>
          <a:p>
            <a:pPr lvl="1"/>
            <a:r>
              <a:rPr lang="en-US" sz="3400" dirty="0"/>
              <a:t>Reads an input string</a:t>
            </a:r>
          </a:p>
          <a:p>
            <a:pPr lvl="1"/>
            <a:r>
              <a:rPr lang="en-US" sz="3400" dirty="0"/>
              <a:t>Reverses it using a Stack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295400" y="3534057"/>
            <a:ext cx="2286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I Love C#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474365" y="3489641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#C evoL I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790953" y="3653353"/>
            <a:ext cx="473861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295400" y="4584628"/>
            <a:ext cx="40005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Stacks and Queues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88833" y="4584627"/>
            <a:ext cx="402991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seueuQ dna skcatS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567675" y="4708917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F7128F-D96E-49C5-BCB9-82BAECC2080B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F8005B43-B032-45D7-9B3B-0874E3E5B6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1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3732</TotalTime>
  <Words>1542</Words>
  <Application>Microsoft Office PowerPoint</Application>
  <PresentationFormat>Widescreen</PresentationFormat>
  <Paragraphs>392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Stacks and Queues</vt:lpstr>
      <vt:lpstr>Table of Content</vt:lpstr>
      <vt:lpstr>Have a Question?</vt:lpstr>
      <vt:lpstr>Overview and Working with Stack</vt:lpstr>
      <vt:lpstr>Stack – Abstract Data Type</vt:lpstr>
      <vt:lpstr>Push() – Adds an Element On Top of the Stack</vt:lpstr>
      <vt:lpstr>Pop() – Returns and Removes the Last Element</vt:lpstr>
      <vt:lpstr>PowerPoint Presentation</vt:lpstr>
      <vt:lpstr>Problem: Reverse Strings</vt:lpstr>
      <vt:lpstr>Solution: Reverse Strings</vt:lpstr>
      <vt:lpstr>Stack – Utility Methods</vt:lpstr>
      <vt:lpstr>Problem: Simple Calculator</vt:lpstr>
      <vt:lpstr>Solution: Simple Calculator (1)</vt:lpstr>
      <vt:lpstr>Solution: Simple Calculator (2)</vt:lpstr>
      <vt:lpstr>Problem: Stack Sum</vt:lpstr>
      <vt:lpstr>Solution: Stack Sum (1)</vt:lpstr>
      <vt:lpstr>Solution: Stack Sum (2)</vt:lpstr>
      <vt:lpstr>Problem: Matching Brackets</vt:lpstr>
      <vt:lpstr>Solution: Matching Brackets </vt:lpstr>
      <vt:lpstr>Overview and Working with Queue</vt:lpstr>
      <vt:lpstr>Queue – Abstract Data Type</vt:lpstr>
      <vt:lpstr>Enqueue() – Adds an Element to the Front</vt:lpstr>
      <vt:lpstr>Dequeue() – Returns and Removes the First Element</vt:lpstr>
      <vt:lpstr>Peek() – Returns the First Element</vt:lpstr>
      <vt:lpstr>Problem: Hot Potato</vt:lpstr>
      <vt:lpstr>Solution: Hot Potato</vt:lpstr>
      <vt:lpstr>Queue – Utility Methods</vt:lpstr>
      <vt:lpstr>Problem: Traffic Jam</vt:lpstr>
      <vt:lpstr>Solution: Traffic Jam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Stacks and Queues</dc:title>
  <dc:subject>C# Advanced – Practical Training Course @ SoftUni</dc:subject>
  <dc:creator>Software University</dc:creator>
  <cp:keywords>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Kristiqn Ivanov</cp:lastModifiedBy>
  <cp:revision>21</cp:revision>
  <dcterms:created xsi:type="dcterms:W3CDTF">2018-05-23T13:08:44Z</dcterms:created>
  <dcterms:modified xsi:type="dcterms:W3CDTF">2021-04-27T09:13:49Z</dcterms:modified>
  <cp:category>programming;education;software engineering;software development</cp:category>
</cp:coreProperties>
</file>