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4"/>
  </p:notesMasterIdLst>
  <p:handoutMasterIdLst>
    <p:handoutMasterId r:id="rId115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58" r:id="rId63"/>
    <p:sldId id="359" r:id="rId64"/>
    <p:sldId id="360" r:id="rId65"/>
    <p:sldId id="361" r:id="rId66"/>
    <p:sldId id="362" r:id="rId67"/>
    <p:sldId id="363" r:id="rId68"/>
    <p:sldId id="364" r:id="rId69"/>
    <p:sldId id="365" r:id="rId70"/>
    <p:sldId id="366" r:id="rId71"/>
    <p:sldId id="367" r:id="rId72"/>
    <p:sldId id="368" r:id="rId73"/>
    <p:sldId id="369" r:id="rId74"/>
    <p:sldId id="370" r:id="rId75"/>
    <p:sldId id="371" r:id="rId76"/>
    <p:sldId id="372" r:id="rId77"/>
    <p:sldId id="373" r:id="rId78"/>
    <p:sldId id="374" r:id="rId79"/>
    <p:sldId id="375" r:id="rId80"/>
    <p:sldId id="376" r:id="rId81"/>
    <p:sldId id="377" r:id="rId82"/>
    <p:sldId id="378" r:id="rId83"/>
    <p:sldId id="379" r:id="rId84"/>
    <p:sldId id="380" r:id="rId85"/>
    <p:sldId id="381" r:id="rId86"/>
    <p:sldId id="382" r:id="rId87"/>
    <p:sldId id="383" r:id="rId88"/>
    <p:sldId id="384" r:id="rId89"/>
    <p:sldId id="385" r:id="rId90"/>
    <p:sldId id="386" r:id="rId91"/>
    <p:sldId id="387" r:id="rId92"/>
    <p:sldId id="388" r:id="rId93"/>
    <p:sldId id="389" r:id="rId94"/>
    <p:sldId id="390" r:id="rId95"/>
    <p:sldId id="391" r:id="rId96"/>
    <p:sldId id="392" r:id="rId97"/>
    <p:sldId id="393" r:id="rId98"/>
    <p:sldId id="394" r:id="rId99"/>
    <p:sldId id="395" r:id="rId100"/>
    <p:sldId id="396" r:id="rId101"/>
    <p:sldId id="397" r:id="rId102"/>
    <p:sldId id="398" r:id="rId103"/>
    <p:sldId id="399" r:id="rId104"/>
    <p:sldId id="400" r:id="rId105"/>
    <p:sldId id="401" r:id="rId106"/>
    <p:sldId id="402" r:id="rId107"/>
    <p:sldId id="403" r:id="rId108"/>
    <p:sldId id="404" r:id="rId109"/>
    <p:sldId id="405" r:id="rId110"/>
    <p:sldId id="406" r:id="rId111"/>
    <p:sldId id="494" r:id="rId112"/>
    <p:sldId id="493" r:id="rId1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10A40E4-DFED-4D78-BA4C-BB16669DB8A2}">
          <p14:sldIdLst>
            <p14:sldId id="297"/>
            <p14:sldId id="298"/>
            <p14:sldId id="299"/>
          </p14:sldIdLst>
        </p14:section>
        <p14:section name="Recusion" id="{B59C88A9-9218-4D4C-94F0-C78D58753DD3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Brute-Force Algorithm" id="{29C566CE-39E2-4189-899F-1F3771573F5D}">
          <p14:sldIdLst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Greedy Algorithms" id="{F47078CF-A823-4F53-BE1A-ED64A429EF23}">
          <p14:sldIdLst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</p14:sldIdLst>
        </p14:section>
        <p14:section name="Simple Sorting Algorithms" id="{74A3FABC-0299-4C79-A048-8B4730DC664B}">
          <p14:sldIdLst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</p14:sldIdLst>
        </p14:section>
        <p14:section name="Searching Algorithms" id="{40621FEE-9813-4978-8D38-06FCDAD4FE45}">
          <p14:sldIdLst>
            <p14:sldId id="400"/>
            <p14:sldId id="401"/>
            <p14:sldId id="402"/>
            <p14:sldId id="403"/>
            <p14:sldId id="404"/>
          </p14:sldIdLst>
        </p14:section>
        <p14:section name="Conclusion" id="{AD4ADC2E-A994-43EA-BAD0-50A6D56DECB6}">
          <p14:sldIdLst>
            <p14:sldId id="405"/>
            <p14:sldId id="406"/>
            <p14:sldId id="494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264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25.8.2023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FE56F-1DA7-487D-8A67-DD960FEF24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1923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786B289-7F51-49CC-9479-B62C796D9B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5695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97B5CA6-D726-4EEE-ABDF-1328D1F73E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8929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6762AE-E161-4898-8EB1-12F1A44B75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748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0B04AD9-A460-4D70-B2CF-B0B2F9D9DB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732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CBD62C-C5B5-4786-AA97-4B5A4FF058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583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A0531D-348A-4F78-BD0F-D585821B32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3342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E49313A-93F6-40F6-AA72-C823DE2987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378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~galles/visualization/Search.html" TargetMode="External"/><Relationship Id="rId2" Type="http://schemas.openxmlformats.org/officeDocument/2006/relationships/hyperlink" Target="https://en.wikipedia.org/wiki/Linear_search" TargetMode="Externa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BinarySearch.html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4.png"/><Relationship Id="rId7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4.png"/><Relationship Id="rId7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2.png"/><Relationship Id="rId4" Type="http://schemas.openxmlformats.org/officeDocument/2006/relationships/image" Target="../media/image45.png"/><Relationship Id="rId9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4.png"/><Relationship Id="rId7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45.png"/><Relationship Id="rId9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4.png"/><Relationship Id="rId7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45.png"/><Relationship Id="rId9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4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45.png"/><Relationship Id="rId9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visualgo.net/en/sorting" TargetMode="Externa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Recursion, Greedy, Sorting and Searching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Algorithms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876800"/>
            <a:ext cx="2950749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AC4AD-E666-47C4-863B-5BE7259C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99" y="2271533"/>
            <a:ext cx="2784801" cy="278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0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Direct recursion</a:t>
            </a:r>
          </a:p>
          <a:p>
            <a:pPr lvl="1"/>
            <a:r>
              <a:rPr lang="en-US" sz="3000" dirty="0"/>
              <a:t>A method directly calls itself</a:t>
            </a:r>
          </a:p>
          <a:p>
            <a:r>
              <a:rPr lang="en-US" sz="3200" dirty="0"/>
              <a:t>Indirect recursion</a:t>
            </a:r>
          </a:p>
          <a:p>
            <a:pPr lvl="1"/>
            <a:r>
              <a:rPr lang="en-US" sz="3000" dirty="0"/>
              <a:t>Method A calls B, method B calls A</a:t>
            </a:r>
          </a:p>
          <a:p>
            <a:pPr lvl="1"/>
            <a:r>
              <a:rPr lang="en-US" sz="3000" dirty="0"/>
              <a:t>Or even A </a:t>
            </a:r>
            <a:r>
              <a:rPr lang="en-US" sz="3000" dirty="0">
                <a:sym typeface="Wingdings" panose="05000000000000000000" pitchFamily="2" charset="2"/>
              </a:rPr>
              <a:t> B  C  A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90471" y="1447800"/>
            <a:ext cx="2590800" cy="221680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34201" y="3962400"/>
            <a:ext cx="2452241" cy="221680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B();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386442" y="3962400"/>
            <a:ext cx="2424559" cy="221680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B()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Connector 11"/>
          <p:cNvCxnSpPr>
            <a:stCxn id="5" idx="3"/>
            <a:endCxn id="5" idx="0"/>
          </p:cNvCxnSpPr>
          <p:nvPr/>
        </p:nvCxnSpPr>
        <p:spPr>
          <a:xfrm flipH="1" flipV="1">
            <a:off x="9385871" y="1447800"/>
            <a:ext cx="1295400" cy="1108402"/>
          </a:xfrm>
          <a:prstGeom prst="curvedConnector4">
            <a:avLst>
              <a:gd name="adj1" fmla="val -17647"/>
              <a:gd name="adj2" fmla="val 120624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>
            <a:stCxn id="6" idx="0"/>
            <a:endCxn id="7" idx="0"/>
          </p:cNvCxnSpPr>
          <p:nvPr/>
        </p:nvCxnSpPr>
        <p:spPr>
          <a:xfrm rot="5400000" flipH="1" flipV="1">
            <a:off x="9379521" y="2743200"/>
            <a:ext cx="12700" cy="24384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/>
          <p:cNvCxnSpPr>
            <a:cxnSpLocks/>
            <a:stCxn id="7" idx="2"/>
            <a:endCxn id="6" idx="2"/>
          </p:cNvCxnSpPr>
          <p:nvPr/>
        </p:nvCxnSpPr>
        <p:spPr>
          <a:xfrm rot="5400000">
            <a:off x="9379521" y="4960004"/>
            <a:ext cx="12700" cy="24384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">
            <a:extLst>
              <a:ext uri="{FF2B5EF4-FFF2-40B4-BE49-F238E27FC236}">
                <a16:creationId xmlns:a16="http://schemas.microsoft.com/office/drawing/2014/main" id="{6D1DE115-0880-4682-95F2-020F430CC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61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E838F45E-530C-420B-BF46-7CD42A5685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6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3324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90351635-EC41-4644-AC41-0CCE56EA70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053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Bubble Sort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30514" y="1326499"/>
            <a:ext cx="9829800" cy="521826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int[] numbers = { 1, 3, 4, 2, 5, 6 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0; i &lt; numbers.Length; i++)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for (int j = i + 1; j &lt; numbers.Length - 1; j++)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(numbers[i] &gt; numbers[j])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int tempNumber = numbers[i];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numbers[i] = numbers[j];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numbers[j] = tempNumber;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Console.WriteLine(string.Join(" ", numbers));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70220C-63DA-4DEE-B91E-ACA5021DE2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69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5081B52-690F-4350-9A37-347E239B8F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754AE7A-99F8-4F76-884C-AED2D6DE67D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Sorting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228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8">
            <a:extLst>
              <a:ext uri="{FF2B5EF4-FFF2-40B4-BE49-F238E27FC236}">
                <a16:creationId xmlns:a16="http://schemas.microsoft.com/office/drawing/2014/main" id="{C1339936-A6D4-48A7-AC11-7BBEE79EC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47" b="94149" l="3523" r="97841">
                        <a14:foregroundMark x1="72159" y1="66915" x2="72159" y2="66915"/>
                        <a14:foregroundMark x1="94205" y1="80745" x2="94205" y2="80745"/>
                        <a14:foregroundMark x1="25568" y1="25319" x2="25568" y2="25319"/>
                        <a14:foregroundMark x1="50795" y1="12872" x2="50795" y2="12872"/>
                        <a14:foregroundMark x1="18295" y1="15532" x2="18295" y2="15532"/>
                        <a14:foregroundMark x1="35341" y1="6064" x2="35341" y2="6064"/>
                        <a14:foregroundMark x1="5682" y1="31383" x2="5682" y2="3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314000"/>
            <a:ext cx="2557896" cy="273229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B07B2D0-C37D-49F4-A3B7-F9A057D6A7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Searching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92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 algorithm for </a:t>
            </a:r>
            <a:r>
              <a:rPr lang="en-US" sz="3200" b="1" dirty="0">
                <a:solidFill>
                  <a:schemeClr val="bg1"/>
                </a:solidFill>
              </a:rPr>
              <a:t>finding</a:t>
            </a:r>
            <a:r>
              <a:rPr lang="en-US" sz="3200" dirty="0"/>
              <a:t> an item with specified </a:t>
            </a:r>
            <a:br>
              <a:rPr lang="en-US" sz="3200" dirty="0"/>
            </a:br>
            <a:r>
              <a:rPr lang="en-US" sz="3200" dirty="0"/>
              <a:t>properties among a collection of items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Typically answers either </a:t>
            </a:r>
            <a:r>
              <a:rPr lang="en-GB" sz="3000" b="1" dirty="0">
                <a:solidFill>
                  <a:schemeClr val="bg1"/>
                </a:solidFill>
              </a:rPr>
              <a:t>True</a:t>
            </a:r>
            <a:r>
              <a:rPr lang="en-GB" sz="3000" dirty="0"/>
              <a:t> or </a:t>
            </a:r>
            <a:r>
              <a:rPr lang="en-GB" sz="3000" b="1" dirty="0">
                <a:solidFill>
                  <a:schemeClr val="bg1"/>
                </a:solidFill>
              </a:rPr>
              <a:t>False</a:t>
            </a:r>
            <a:r>
              <a:rPr lang="en-GB" sz="3000" dirty="0"/>
              <a:t> to whether the item is present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Also may return where the item is found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The values might be integers, strings or even other </a:t>
            </a:r>
            <a:br>
              <a:rPr lang="en-GB" sz="3200" dirty="0"/>
            </a:br>
            <a:r>
              <a:rPr lang="en-GB" sz="3200" dirty="0"/>
              <a:t>kinds of objects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1A7A81-40E2-427D-900D-8FF75F10AB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3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Linear search</a:t>
            </a:r>
            <a:r>
              <a:rPr lang="en-US" b="1" dirty="0"/>
              <a:t> </a:t>
            </a:r>
            <a:r>
              <a:rPr lang="en-US" dirty="0"/>
              <a:t>finds a particular value in a list (</a:t>
            </a:r>
            <a:r>
              <a:rPr lang="en-US" b="1" dirty="0">
                <a:hlinkClick r:id="rId3"/>
              </a:rPr>
              <a:t>visualize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Searches the whole sequence</a:t>
            </a:r>
          </a:p>
          <a:p>
            <a:pPr lvl="1"/>
            <a:r>
              <a:rPr lang="en-US" dirty="0"/>
              <a:t>Checks every element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at a time</a:t>
            </a:r>
          </a:p>
          <a:p>
            <a:pPr lvl="1"/>
            <a:r>
              <a:rPr lang="en-US" dirty="0"/>
              <a:t>Searches until the desired one is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</a:p>
          <a:p>
            <a:r>
              <a:rPr lang="en-US" dirty="0"/>
              <a:t>Worst and average performance: O(n)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4572000"/>
            <a:ext cx="7162800" cy="184760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82BEFA5-2700-439D-B0F5-784D17210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957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Binary search</a:t>
            </a:r>
            <a:r>
              <a:rPr lang="en-US" dirty="0"/>
              <a:t> finds an item within a ordered data structure</a:t>
            </a:r>
          </a:p>
          <a:p>
            <a:r>
              <a:rPr lang="en-US" dirty="0"/>
              <a:t>At each step, compare the input with the middle element</a:t>
            </a:r>
          </a:p>
          <a:p>
            <a:pPr lvl="1"/>
            <a:r>
              <a:rPr lang="en-US" dirty="0"/>
              <a:t>The algorithm repeats its action to the left or right sub-structure</a:t>
            </a:r>
          </a:p>
          <a:p>
            <a:r>
              <a:rPr lang="en-US" dirty="0"/>
              <a:t>See the </a:t>
            </a:r>
            <a:r>
              <a:rPr lang="en-US" b="1" dirty="0">
                <a:hlinkClick r:id="rId3"/>
              </a:rPr>
              <a:t>visualization</a:t>
            </a:r>
            <a:endParaRPr lang="en-US" b="1" dirty="0"/>
          </a:p>
          <a:p>
            <a:r>
              <a:rPr lang="en-US" dirty="0"/>
              <a:t>Complexity: </a:t>
            </a:r>
            <a:r>
              <a:rPr lang="en-GB" dirty="0"/>
              <a:t>O(log n)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  <a:endParaRPr lang="en-US" dirty="0"/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045" y="3791066"/>
            <a:ext cx="3169470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06F6AE5-CCBF-4AB4-B5E0-DFA2CB04D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337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Search (Iterative)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371600"/>
            <a:ext cx="11049000" cy="52167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(int arr[], int key, int start, int end)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while (end &gt;= start)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int mid = (start + end) / 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if (arr[mid]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start = mid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 if (arr[mid]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end = mid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return mid;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84BAA1C-AB11-4CDB-BC09-8C75E97A3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1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693" y="1744222"/>
            <a:ext cx="8161637" cy="51121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Recursion</a:t>
            </a:r>
            <a:r>
              <a:rPr lang="bg-BG" sz="3200" b="1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– </a:t>
            </a:r>
            <a:r>
              <a:rPr lang="en-US" sz="3200" dirty="0">
                <a:solidFill>
                  <a:schemeClr val="bg2"/>
                </a:solidFill>
              </a:rPr>
              <a:t>a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method or a function that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calls itself</a:t>
            </a:r>
            <a:endParaRPr lang="bg-BG" sz="3200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Brute-Force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2"/>
                </a:solidFill>
              </a:rPr>
              <a:t>-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trying all the possible solutions</a:t>
            </a:r>
            <a:endParaRPr lang="en-US" sz="3200" b="1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Greedy</a:t>
            </a:r>
            <a:r>
              <a:rPr lang="en-US" sz="3200" b="1" dirty="0">
                <a:solidFill>
                  <a:schemeClr val="bg2"/>
                </a:solidFill>
              </a:rPr>
              <a:t> - </a:t>
            </a:r>
            <a:r>
              <a:rPr lang="en-US" sz="3200" dirty="0">
                <a:solidFill>
                  <a:schemeClr val="bg2"/>
                </a:solidFill>
              </a:rPr>
              <a:t>picking a locally optimal solution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Sorting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Bubble Sort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Searching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Linear and Binary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52CCD38A-DF14-4475-9BCC-9B7D3682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957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function that calls itself </a:t>
            </a:r>
            <a:br>
              <a:rPr lang="en-US" dirty="0"/>
            </a:br>
            <a:r>
              <a:rPr lang="en-US" dirty="0"/>
              <a:t>repeatedly until a certain </a:t>
            </a:r>
            <a:br>
              <a:rPr lang="en-US" dirty="0"/>
            </a:br>
            <a:r>
              <a:rPr lang="en-US" dirty="0"/>
              <a:t>condition is met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function repeats a </a:t>
            </a:r>
            <a:br>
              <a:rPr lang="en-US" dirty="0"/>
            </a:br>
            <a:r>
              <a:rPr lang="en-US" dirty="0"/>
              <a:t>defined process until </a:t>
            </a:r>
            <a:br>
              <a:rPr lang="en-US" dirty="0"/>
            </a:br>
            <a:r>
              <a:rPr lang="en-US" dirty="0"/>
              <a:t>a condition fails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vs. Recursive Approach</a:t>
            </a:r>
            <a:endParaRPr lang="bg-BG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95600"/>
            <a:ext cx="3352800" cy="32022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19400"/>
            <a:ext cx="3505200" cy="3100286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3107391-BCC7-4425-9AC0-673804845A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3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637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CA8BC6-BA7C-4D88-BCE9-F7DD3831FB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6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C832FE9-0EA3-403D-9798-3530F2CCD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569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BA13883-E262-46BE-BC07-6097C25B57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bg-BG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EC43D99-B5AA-4F20-8757-C1E8276CCD1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Recursion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28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42774" y="1196125"/>
            <a:ext cx="10780859" cy="2075282"/>
          </a:xfrm>
        </p:spPr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b="1" dirty="0">
                <a:solidFill>
                  <a:schemeClr val="bg1"/>
                </a:solidFill>
              </a:rPr>
              <a:t>recursive method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that:</a:t>
            </a:r>
          </a:p>
          <a:p>
            <a:pPr lvl="1"/>
            <a:r>
              <a:rPr lang="en-US" sz="3000" dirty="0"/>
              <a:t>Finds the sum of all numbers stored in an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int[] array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3000" dirty="0"/>
              <a:t>Read numbers from the console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Array Sum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447801" y="3429000"/>
            <a:ext cx="2057400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1 2 3 4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4572320" y="3429000"/>
            <a:ext cx="1218881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772689" y="3524758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FD19027-FE85-41DC-87EE-1AF534661569}"/>
              </a:ext>
            </a:extLst>
          </p:cNvPr>
          <p:cNvSpPr txBox="1">
            <a:spLocks/>
          </p:cNvSpPr>
          <p:nvPr/>
        </p:nvSpPr>
        <p:spPr>
          <a:xfrm>
            <a:off x="1447801" y="4700858"/>
            <a:ext cx="1905000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bg-BG" dirty="0"/>
              <a:t>-1 0 1</a:t>
            </a:r>
            <a:endParaRPr lang="en-GB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D72DA72-4726-4A0E-853F-F89D7FE18A8B}"/>
              </a:ext>
            </a:extLst>
          </p:cNvPr>
          <p:cNvSpPr txBox="1">
            <a:spLocks/>
          </p:cNvSpPr>
          <p:nvPr/>
        </p:nvSpPr>
        <p:spPr>
          <a:xfrm>
            <a:off x="4572319" y="4700862"/>
            <a:ext cx="534336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bg-BG" dirty="0"/>
              <a:t>0</a:t>
            </a:r>
            <a:endParaRPr lang="en-GB" dirty="0"/>
          </a:p>
        </p:txBody>
      </p:sp>
      <p:sp>
        <p:nvSpPr>
          <p:cNvPr id="11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772689" y="4813933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BB3E221-1F6C-4DAE-B37D-BDF83AC3D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Array Sum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00201"/>
            <a:ext cx="9906000" cy="4248771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static int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Sum(int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[] array, int index)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if (index ==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array.Length 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- 1)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  return array[index];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GB" sz="28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return array[index] + Sum(array, index + 1);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409B684-5C4F-4C7A-8FE0-CA659C391C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22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calculates </a:t>
            </a:r>
            <a:r>
              <a:rPr lang="en-US" b="1" dirty="0">
                <a:solidFill>
                  <a:schemeClr val="bg1"/>
                </a:solidFill>
              </a:rPr>
              <a:t>n!</a:t>
            </a:r>
          </a:p>
          <a:p>
            <a:pPr lvl="1"/>
            <a:r>
              <a:rPr lang="en-US" dirty="0"/>
              <a:t>Read n from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306187" y="2551128"/>
            <a:ext cx="983409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3777590" y="2547493"/>
            <a:ext cx="1480210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120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943B65B-40F3-431E-97EB-3C846E0A5020}"/>
              </a:ext>
            </a:extLst>
          </p:cNvPr>
          <p:cNvSpPr txBox="1">
            <a:spLocks/>
          </p:cNvSpPr>
          <p:nvPr/>
        </p:nvSpPr>
        <p:spPr>
          <a:xfrm>
            <a:off x="1302591" y="3694128"/>
            <a:ext cx="1288209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10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8447402-0808-4456-AA86-BAFA3F34D09E}"/>
              </a:ext>
            </a:extLst>
          </p:cNvPr>
          <p:cNvSpPr txBox="1">
            <a:spLocks/>
          </p:cNvSpPr>
          <p:nvPr/>
        </p:nvSpPr>
        <p:spPr>
          <a:xfrm>
            <a:off x="3758554" y="3694128"/>
            <a:ext cx="2286000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3628800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09" y="2743200"/>
            <a:ext cx="2743200" cy="27432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2908605" y="3838042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2908606" y="2691407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B25C850-A2B8-4B9F-87C2-8ECC8DE49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79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14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1459" y="1854000"/>
            <a:ext cx="9024281" cy="42487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defTabSz="1218438" latinLnBrk="1">
              <a:defRPr sz="2800" b="1">
                <a:latin typeface="Consolas" pitchFamily="49" charset="0"/>
              </a:defRPr>
            </a:lvl1pPr>
          </a:lstStyle>
          <a:p>
            <a:r>
              <a:rPr lang="pt-BR" dirty="0"/>
              <a:t>static long </a:t>
            </a:r>
            <a:r>
              <a:rPr lang="pt-BR" dirty="0">
                <a:solidFill>
                  <a:schemeClr val="bg1"/>
                </a:solidFill>
              </a:rPr>
              <a:t>Factorial</a:t>
            </a:r>
            <a:r>
              <a:rPr lang="pt-BR" dirty="0"/>
              <a:t>(int num)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if (</a:t>
            </a:r>
            <a:r>
              <a:rPr lang="pt-BR" dirty="0">
                <a:solidFill>
                  <a:schemeClr val="bg1"/>
                </a:solidFill>
              </a:rPr>
              <a:t>num == 0</a:t>
            </a:r>
            <a:r>
              <a:rPr lang="pt-BR" dirty="0"/>
              <a:t>)</a:t>
            </a:r>
          </a:p>
          <a:p>
            <a:r>
              <a:rPr lang="pt-BR" dirty="0"/>
              <a:t>  {</a:t>
            </a:r>
          </a:p>
          <a:p>
            <a:r>
              <a:rPr lang="pt-BR" dirty="0"/>
              <a:t>    return 1; </a:t>
            </a:r>
          </a:p>
          <a:p>
            <a:r>
              <a:rPr lang="pt-BR" dirty="0"/>
              <a:t>  }</a:t>
            </a:r>
            <a:br>
              <a:rPr lang="pt-BR" dirty="0"/>
            </a:br>
            <a:r>
              <a:rPr lang="pt-BR" dirty="0"/>
              <a:t>  </a:t>
            </a:r>
          </a:p>
          <a:p>
            <a:r>
              <a:rPr lang="pt-BR" dirty="0"/>
              <a:t>  return num * </a:t>
            </a:r>
            <a:r>
              <a:rPr lang="pt-BR" dirty="0">
                <a:solidFill>
                  <a:schemeClr val="bg1"/>
                </a:solidFill>
              </a:rPr>
              <a:t>Factorial</a:t>
            </a:r>
            <a:r>
              <a:rPr lang="pt-BR" dirty="0"/>
              <a:t>(</a:t>
            </a:r>
            <a:r>
              <a:rPr lang="pt-BR" dirty="0">
                <a:solidFill>
                  <a:schemeClr val="bg1"/>
                </a:solidFill>
              </a:rPr>
              <a:t>num - 1</a:t>
            </a:r>
            <a:r>
              <a:rPr lang="pt-BR" dirty="0"/>
              <a:t>)</a:t>
            </a:r>
          </a:p>
          <a:p>
            <a:r>
              <a:rPr lang="pt-BR" dirty="0"/>
              <a:t>} 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473770F-9FF0-49FA-ADE3-AA86FBCE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00" y="3159000"/>
            <a:ext cx="1677988" cy="609600"/>
          </a:xfrm>
          <a:prstGeom prst="wedgeRoundRectCallout">
            <a:avLst>
              <a:gd name="adj1" fmla="val -64216"/>
              <a:gd name="adj2" fmla="val -361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6C16F8D-D2C5-4200-BEBF-11C42AAD0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621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A7AAEE0-0238-4B76-AAB8-4C9383D4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47" y="1066801"/>
            <a:ext cx="2221706" cy="30831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4A72FF4-07EB-4306-8DEA-712CC0C139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Brute-Force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146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91CE-1CE8-4918-897A-EBC342865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3440" y="1150939"/>
            <a:ext cx="6733160" cy="2430462"/>
          </a:xfrm>
        </p:spPr>
        <p:txBody>
          <a:bodyPr/>
          <a:lstStyle/>
          <a:p>
            <a:r>
              <a:rPr lang="en-US" dirty="0"/>
              <a:t>Trying all possible combinations</a:t>
            </a:r>
          </a:p>
          <a:p>
            <a:r>
              <a:rPr lang="en-US" dirty="0"/>
              <a:t>Picking the best solution</a:t>
            </a:r>
          </a:p>
          <a:p>
            <a:r>
              <a:rPr lang="en-US" dirty="0"/>
              <a:t>Usually slow and inefficient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29718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42672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5626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1534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B877602-EB3A-4441-9108-070D40513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1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8AFFD3E-3BD0-4869-B0EE-107413E44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58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Recursion</a:t>
            </a:r>
            <a:endParaRPr lang="bg-BG" dirty="0"/>
          </a:p>
          <a:p>
            <a:pPr marL="514350" indent="-514350"/>
            <a:r>
              <a:rPr lang="en-US" dirty="0"/>
              <a:t>Brute-Force Algorithms</a:t>
            </a:r>
          </a:p>
          <a:p>
            <a:pPr marL="514350" indent="-514350"/>
            <a:r>
              <a:rPr lang="en-US" dirty="0"/>
              <a:t>Greedy Algorithms</a:t>
            </a:r>
          </a:p>
          <a:p>
            <a:r>
              <a:rPr lang="en-US" dirty="0"/>
              <a:t>Greedy Failure Cases</a:t>
            </a:r>
          </a:p>
          <a:p>
            <a:pPr marL="514350" indent="-514350"/>
            <a:r>
              <a:rPr lang="en-US" dirty="0"/>
              <a:t>Simple Sorting Algorithms</a:t>
            </a:r>
          </a:p>
          <a:p>
            <a:pPr marL="514350" indent="-514350"/>
            <a:r>
              <a:rPr lang="en-US" dirty="0"/>
              <a:t>Searching Algorithms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5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1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E11A8EF-9E1D-4FD9-BF3B-2D087EE5F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82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2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DFBB780-221C-4AFB-8B2F-0C4F3CC0A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106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A419B-8E2F-4D51-9DEC-08537F14F7C8}"/>
              </a:ext>
            </a:extLst>
          </p:cNvPr>
          <p:cNvSpPr txBox="1"/>
          <p:nvPr/>
        </p:nvSpPr>
        <p:spPr>
          <a:xfrm>
            <a:off x="764413" y="5105401"/>
            <a:ext cx="10663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 x 10 x 10 x 10 x 10 = 100,000 combinations</a:t>
            </a:r>
            <a:endParaRPr lang="bg-BG" sz="4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56FB049-2F46-49A1-A2ED-BAD41EB3C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76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4A9F8F-6954-42D4-95FC-D0CC26D4E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53" y="1236520"/>
            <a:ext cx="2715697" cy="27156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0C08127-6018-4EEB-92A3-340305D020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409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for solving optimization problems</a:t>
            </a:r>
          </a:p>
          <a:p>
            <a:r>
              <a:rPr lang="en-US" sz="3200" dirty="0"/>
              <a:t>Usually more efficient than the other algorithms</a:t>
            </a:r>
          </a:p>
          <a:p>
            <a:r>
              <a:rPr lang="en-US" sz="3200" dirty="0"/>
              <a:t>Can produce  a </a:t>
            </a:r>
            <a:r>
              <a:rPr lang="en-US" sz="3200" b="1" dirty="0">
                <a:solidFill>
                  <a:schemeClr val="bg1"/>
                </a:solidFill>
              </a:rPr>
              <a:t>non-optimal</a:t>
            </a:r>
            <a:r>
              <a:rPr lang="en-US" sz="3200" dirty="0"/>
              <a:t> (incorrect) result</a:t>
            </a:r>
          </a:p>
          <a:p>
            <a:r>
              <a:rPr lang="en-US" sz="3200" dirty="0"/>
              <a:t>Pick the </a:t>
            </a:r>
            <a:r>
              <a:rPr lang="en-US" sz="3200" b="1" dirty="0">
                <a:solidFill>
                  <a:schemeClr val="bg1"/>
                </a:solidFill>
              </a:rPr>
              <a:t>best local </a:t>
            </a:r>
            <a:r>
              <a:rPr lang="en-US" sz="3200" dirty="0"/>
              <a:t>solution</a:t>
            </a:r>
          </a:p>
          <a:p>
            <a:pPr lvl="1"/>
            <a:r>
              <a:rPr lang="en-US" sz="3200" dirty="0"/>
              <a:t>The optimum for a </a:t>
            </a:r>
            <a:r>
              <a:rPr lang="en-US" sz="3200" b="1" dirty="0">
                <a:solidFill>
                  <a:schemeClr val="bg1"/>
                </a:solidFill>
              </a:rPr>
              <a:t>current</a:t>
            </a:r>
            <a:r>
              <a:rPr lang="en-US" sz="3200" dirty="0"/>
              <a:t> position and point of view</a:t>
            </a:r>
          </a:p>
          <a:p>
            <a:r>
              <a:rPr lang="en-US" sz="3200" dirty="0"/>
              <a:t>Greedy algorithms assume that always choosing a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local</a:t>
            </a:r>
            <a:r>
              <a:rPr lang="en-US" sz="3200" dirty="0"/>
              <a:t> optimum leads to the </a:t>
            </a:r>
            <a:r>
              <a:rPr lang="en-US" sz="3200" b="1" dirty="0">
                <a:solidFill>
                  <a:schemeClr val="bg1"/>
                </a:solidFill>
              </a:rPr>
              <a:t>global</a:t>
            </a:r>
            <a:r>
              <a:rPr lang="en-US" sz="3200" dirty="0"/>
              <a:t> optimum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A6427E6-0FEB-4AF9-9F71-4DC93DADE1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9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the best solution from all possible solutions</a:t>
            </a:r>
          </a:p>
          <a:p>
            <a:r>
              <a:rPr lang="en-US" sz="3200" dirty="0"/>
              <a:t>Examples:</a:t>
            </a:r>
          </a:p>
          <a:p>
            <a:pPr lvl="1"/>
            <a:r>
              <a:rPr lang="en-US" sz="3000" dirty="0"/>
              <a:t>Find the </a:t>
            </a:r>
            <a:r>
              <a:rPr lang="en-US" sz="3000" b="1" dirty="0">
                <a:solidFill>
                  <a:schemeClr val="bg1"/>
                </a:solidFill>
              </a:rPr>
              <a:t>shortest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path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from Sofia to Varna</a:t>
            </a:r>
          </a:p>
          <a:p>
            <a:pPr lvl="1"/>
            <a:r>
              <a:rPr lang="en-US" sz="3000" dirty="0"/>
              <a:t>Find the </a:t>
            </a:r>
            <a:r>
              <a:rPr lang="en-US" sz="3000" b="1" dirty="0">
                <a:solidFill>
                  <a:schemeClr val="bg1"/>
                </a:solidFill>
              </a:rPr>
              <a:t>maximum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increasing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subsequence</a:t>
            </a:r>
            <a:r>
              <a:rPr lang="en-US" sz="3000" dirty="0"/>
              <a:t> </a:t>
            </a:r>
          </a:p>
          <a:p>
            <a:pPr lvl="1"/>
            <a:r>
              <a:rPr lang="en-US" sz="3000" dirty="0"/>
              <a:t>Find the shortest route that visits each city and</a:t>
            </a:r>
            <a:br>
              <a:rPr lang="en-US" sz="3000" dirty="0"/>
            </a:br>
            <a:r>
              <a:rPr lang="en-US" sz="3000" dirty="0"/>
              <a:t>returns to the origin city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690F93-53F7-40BC-B99A-B6A654A5B1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0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7DFB69-19CD-40AA-BAC2-FB44594725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A0CA699-F527-4C60-A93E-6E55041A740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Greedy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21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486" y="1196125"/>
            <a:ext cx="11301283" cy="5201066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program, which gathers a sum of money, </a:t>
            </a:r>
            <a:br>
              <a:rPr lang="en-US" sz="3200" dirty="0"/>
            </a:br>
            <a:r>
              <a:rPr lang="en-US" sz="3200" dirty="0"/>
              <a:t>using the least possible number of coins</a:t>
            </a:r>
          </a:p>
          <a:p>
            <a:r>
              <a:rPr lang="en-US" sz="3200" dirty="0"/>
              <a:t>Consider the US </a:t>
            </a:r>
            <a:r>
              <a:rPr lang="en-US" sz="3200" b="1" dirty="0">
                <a:solidFill>
                  <a:schemeClr val="bg1"/>
                </a:solidFill>
              </a:rPr>
              <a:t>currency coins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0.01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0.02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0.05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0.10 </a:t>
            </a:r>
            <a:endParaRPr lang="en-US" sz="30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Greedy algorithm </a:t>
            </a:r>
            <a:r>
              <a:rPr lang="en-US" sz="3200" dirty="0"/>
              <a:t>for "Sum of Coins":</a:t>
            </a:r>
          </a:p>
          <a:p>
            <a:pPr lvl="1"/>
            <a:r>
              <a:rPr lang="en-US" sz="3000" dirty="0"/>
              <a:t>Take the largest coin while possible</a:t>
            </a:r>
          </a:p>
          <a:p>
            <a:pPr lvl="1"/>
            <a:r>
              <a:rPr lang="en-US" sz="3000" dirty="0"/>
              <a:t>Then take the second largest</a:t>
            </a:r>
          </a:p>
          <a:p>
            <a:pPr lvl="1"/>
            <a:r>
              <a:rPr lang="en-US" sz="3000" dirty="0"/>
              <a:t>Etc.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Coins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81015" y="2286000"/>
            <a:ext cx="3429000" cy="3276600"/>
            <a:chOff x="4529567" y="1214512"/>
            <a:chExt cx="3229698" cy="3040480"/>
          </a:xfrm>
        </p:grpSpPr>
        <p:sp>
          <p:nvSpPr>
            <p:cNvPr id="5" name="TextBox 28">
              <a:extLst>
                <a:ext uri="{FF2B5EF4-FFF2-40B4-BE49-F238E27FC236}">
                  <a16:creationId xmlns:a16="http://schemas.microsoft.com/office/drawing/2014/main" id="{A2F042AC-6CAC-44D4-BD1D-16687E107AB7}"/>
                </a:ext>
              </a:extLst>
            </p:cNvPr>
            <p:cNvSpPr txBox="1"/>
            <p:nvPr/>
          </p:nvSpPr>
          <p:spPr>
            <a:xfrm>
              <a:off x="4529567" y="250878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5¢</a:t>
              </a:r>
            </a:p>
          </p:txBody>
        </p:sp>
        <p:sp>
          <p:nvSpPr>
            <p:cNvPr id="6" name="TextBox 28">
              <a:extLst>
                <a:ext uri="{FF2B5EF4-FFF2-40B4-BE49-F238E27FC236}">
                  <a16:creationId xmlns:a16="http://schemas.microsoft.com/office/drawing/2014/main" id="{ED6BDF5F-0F17-4342-B2AB-89298BEBC1B6}"/>
                </a:ext>
              </a:extLst>
            </p:cNvPr>
            <p:cNvSpPr txBox="1"/>
            <p:nvPr/>
          </p:nvSpPr>
          <p:spPr>
            <a:xfrm>
              <a:off x="5276027" y="3373514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bg-BG" sz="2799" dirty="0">
                  <a:solidFill>
                    <a:schemeClr val="tx1"/>
                  </a:solidFill>
                  <a:effectLst/>
                </a:rPr>
                <a:t>4</a:t>
              </a:r>
              <a:r>
                <a:rPr lang="en-US" sz="2799" dirty="0">
                  <a:solidFill>
                    <a:schemeClr val="tx1"/>
                  </a:solidFill>
                  <a:effectLst/>
                </a:rPr>
                <a:t>¢</a:t>
              </a:r>
            </a:p>
          </p:txBody>
        </p:sp>
        <p:sp>
          <p:nvSpPr>
            <p:cNvPr id="8" name="TextBox 28">
              <a:extLst>
                <a:ext uri="{FF2B5EF4-FFF2-40B4-BE49-F238E27FC236}">
                  <a16:creationId xmlns:a16="http://schemas.microsoft.com/office/drawing/2014/main" id="{C8799BA4-F4A1-44C5-A9ED-5B9BE616B020}"/>
                </a:ext>
              </a:extLst>
            </p:cNvPr>
            <p:cNvSpPr txBox="1"/>
            <p:nvPr/>
          </p:nvSpPr>
          <p:spPr>
            <a:xfrm>
              <a:off x="4796210" y="1358815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1¢</a:t>
              </a: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03977CAF-923F-412B-B01F-D2C42FEB55F5}"/>
                </a:ext>
              </a:extLst>
            </p:cNvPr>
            <p:cNvSpPr txBox="1"/>
            <p:nvPr/>
          </p:nvSpPr>
          <p:spPr>
            <a:xfrm>
              <a:off x="5755844" y="2294013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50¢</a:t>
              </a:r>
            </a:p>
          </p:txBody>
        </p:sp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37F4D815-8BEF-4AB0-8F2D-DCAB3E75AB6E}"/>
                </a:ext>
              </a:extLst>
            </p:cNvPr>
            <p:cNvSpPr txBox="1"/>
            <p:nvPr/>
          </p:nvSpPr>
          <p:spPr>
            <a:xfrm>
              <a:off x="6799630" y="2761480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25¢</a:t>
              </a:r>
            </a:p>
          </p:txBody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CF9ACAC6-772E-4D6A-8C94-6A6C677EAB23}"/>
                </a:ext>
              </a:extLst>
            </p:cNvPr>
            <p:cNvSpPr txBox="1"/>
            <p:nvPr/>
          </p:nvSpPr>
          <p:spPr>
            <a:xfrm>
              <a:off x="6094412" y="121451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1$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8DADF86D-B913-453F-A734-DC5EF9B36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44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6576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7" y="472440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  <a:endParaRPr lang="bg-BG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C8592-A1B1-4D5E-87FF-5A6FFDEA1972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1B810F7C-8C5A-442A-9830-69EBADD5B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905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5183C-C636-44B6-98CD-E373511E9F9B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46EC755-1F1C-4A59-BA4D-A7BF8A9E7CCF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49D3BF3A-F7F0-451C-8698-A5457BD2F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95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noProof="1"/>
              <a:t>#csharp-advanced</a:t>
            </a:r>
            <a:endParaRPr lang="en-US" sz="11497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186483-B9C2-42BB-93D9-EA5F3EEF65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63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ED37D0C-86DB-4C0B-82A0-E6AD202B5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95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F7258DF-CCC4-4DD3-950E-88E810825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8195749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621EC3E-24B6-48A5-9252-0F7EC0CA4D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01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(1)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1146000" y="1719000"/>
            <a:ext cx="9900000" cy="416156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 finalSum = 18;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 currentSum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int[] </a:t>
            </a:r>
            <a:r>
              <a:rPr lang="en-US" sz="2799" noProof="1">
                <a:solidFill>
                  <a:schemeClr val="bg1"/>
                </a:solidFill>
                <a:effectLst/>
              </a:rPr>
              <a:t>coins</a:t>
            </a:r>
            <a:r>
              <a:rPr lang="en-US" sz="2799" noProof="1">
                <a:solidFill>
                  <a:schemeClr val="tx1"/>
                </a:solidFill>
                <a:effectLst/>
              </a:rPr>
              <a:t> = { 10, 10, 5, 5, 2, 2, 1, 1 };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Queue&lt;int&gt; </a:t>
            </a:r>
            <a:r>
              <a:rPr lang="en-US" sz="2799" noProof="1">
                <a:solidFill>
                  <a:schemeClr val="bg1"/>
                </a:solidFill>
                <a:effectLst/>
              </a:rPr>
              <a:t>resultCoins</a:t>
            </a:r>
            <a:r>
              <a:rPr lang="en-US" sz="2799" noProof="1">
                <a:solidFill>
                  <a:schemeClr val="tx1"/>
                </a:solidFill>
                <a:effectLst/>
              </a:rPr>
              <a:t> = new Queue&lt;int&gt;();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accent2"/>
                </a:solidFill>
                <a:effectLst/>
              </a:rPr>
              <a:t>// Next Slide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Console.WriteLine("Sum not found");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F6D3060-38ED-463D-B644-54CDF3567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374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(2)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14400" y="1317511"/>
            <a:ext cx="10498346" cy="510562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for (int i = 0; i &lt; coins.Length; i++)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if (currentSum + coins[i] &gt; finalSum) continue;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currentSum += coins[i];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resultCoins.Enqueue(coins[i]);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if (</a:t>
            </a:r>
            <a:r>
              <a:rPr lang="en-US" sz="2799" noProof="1">
                <a:solidFill>
                  <a:schemeClr val="bg1"/>
                </a:solidFill>
                <a:effectLst/>
              </a:rPr>
              <a:t>currentSum</a:t>
            </a:r>
            <a:r>
              <a:rPr lang="en-US" sz="2799" noProof="1">
                <a:solidFill>
                  <a:schemeClr val="tx1"/>
                </a:solidFill>
                <a:effectLst/>
              </a:rPr>
              <a:t> </a:t>
            </a:r>
            <a:r>
              <a:rPr lang="en-US" sz="2799" noProof="1">
                <a:solidFill>
                  <a:schemeClr val="bg1"/>
                </a:solidFill>
                <a:effectLst/>
              </a:rPr>
              <a:t>==</a:t>
            </a:r>
            <a:r>
              <a:rPr lang="en-US" sz="2799" noProof="1">
                <a:solidFill>
                  <a:schemeClr val="tx1"/>
                </a:solidFill>
                <a:effectLst/>
              </a:rPr>
              <a:t> </a:t>
            </a:r>
            <a:r>
              <a:rPr lang="en-US" sz="2799" noProof="1">
                <a:solidFill>
                  <a:schemeClr val="bg1"/>
                </a:solidFill>
                <a:effectLst/>
              </a:rPr>
              <a:t>finalSum</a:t>
            </a:r>
            <a:r>
              <a:rPr lang="en-US" sz="2799" noProof="1">
                <a:solidFill>
                  <a:schemeClr val="tx1"/>
                </a:solidFill>
                <a:effectLst/>
              </a:rPr>
              <a:t>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  </a:t>
            </a:r>
            <a:r>
              <a:rPr lang="en-US" sz="2799" noProof="1">
                <a:solidFill>
                  <a:schemeClr val="accent2"/>
                </a:solidFill>
                <a:effectLst/>
              </a:rPr>
              <a:t>// Sum Found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B958BF-20A0-4D26-BFA6-9F3C6306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903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that finds the smallest subset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, the union </a:t>
            </a:r>
            <a:br>
              <a:rPr lang="en-US" dirty="0"/>
            </a:br>
            <a:r>
              <a:rPr lang="en-US" dirty="0"/>
              <a:t>of which =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 (if it exists)</a:t>
            </a:r>
          </a:p>
          <a:p>
            <a:r>
              <a:rPr lang="en-US" dirty="0"/>
              <a:t>You will be given a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of integers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 called "</a:t>
            </a:r>
            <a:r>
              <a:rPr lang="en-US" b="1" dirty="0">
                <a:solidFill>
                  <a:schemeClr val="bg1"/>
                </a:solidFill>
              </a:rPr>
              <a:t>the Universe</a:t>
            </a:r>
            <a:r>
              <a:rPr lang="en-US" dirty="0"/>
              <a:t>"</a:t>
            </a:r>
          </a:p>
          <a:p>
            <a:r>
              <a:rPr lang="en-US" dirty="0"/>
              <a:t>And a set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integer sets whose union = </a:t>
            </a:r>
            <a:r>
              <a:rPr lang="en-US" b="1" dirty="0">
                <a:solidFill>
                  <a:schemeClr val="bg1"/>
                </a:solidFill>
              </a:rPr>
              <a:t>U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Set Cover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762001" y="3886200"/>
            <a:ext cx="4881913" cy="2586777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Universe: 1, 2, 3, 4, 5</a:t>
            </a:r>
            <a:endParaRPr lang="bg-BG" dirty="0"/>
          </a:p>
          <a:p>
            <a:r>
              <a:rPr lang="en-US" dirty="0"/>
              <a:t>Number of sets: 4</a:t>
            </a:r>
            <a:endParaRPr lang="bg-BG" dirty="0"/>
          </a:p>
          <a:p>
            <a:r>
              <a:rPr lang="en-US" dirty="0"/>
              <a:t>1</a:t>
            </a:r>
            <a:endParaRPr lang="bg-BG" dirty="0"/>
          </a:p>
          <a:p>
            <a:r>
              <a:rPr lang="en-US" dirty="0"/>
              <a:t>2, 4</a:t>
            </a:r>
            <a:endParaRPr lang="bg-BG" dirty="0"/>
          </a:p>
          <a:p>
            <a:r>
              <a:rPr lang="en-US" dirty="0"/>
              <a:t>5</a:t>
            </a:r>
            <a:endParaRPr lang="bg-BG" dirty="0"/>
          </a:p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6785821" y="4070862"/>
            <a:ext cx="3817065" cy="2217445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Sets to take (4):</a:t>
            </a:r>
            <a:endParaRPr lang="bg-BG" dirty="0"/>
          </a:p>
          <a:p>
            <a:r>
              <a:rPr lang="en-US" dirty="0"/>
              <a:t>{ 2, 4 }</a:t>
            </a:r>
            <a:endParaRPr lang="bg-BG" dirty="0"/>
          </a:p>
          <a:p>
            <a:r>
              <a:rPr lang="en-US" dirty="0"/>
              <a:t>{ 1 }</a:t>
            </a:r>
            <a:endParaRPr lang="bg-BG" dirty="0"/>
          </a:p>
          <a:p>
            <a:r>
              <a:rPr lang="en-US" dirty="0"/>
              <a:t>{ 5 }</a:t>
            </a:r>
            <a:endParaRPr lang="bg-BG" dirty="0"/>
          </a:p>
          <a:p>
            <a:r>
              <a:rPr lang="en-US" dirty="0"/>
              <a:t>{ 3 }</a:t>
            </a:r>
            <a:endParaRPr lang="en-GB" dirty="0"/>
          </a:p>
        </p:txBody>
      </p:sp>
      <p:sp>
        <p:nvSpPr>
          <p:cNvPr id="8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5948795" y="4922664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A7A344-F556-4870-BDFC-5A7AF571C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74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(1)</a:t>
            </a:r>
            <a:endParaRPr lang="bg-BG" dirty="0"/>
          </a:p>
        </p:txBody>
      </p:sp>
      <p:sp>
        <p:nvSpPr>
          <p:cNvPr id="5" name="Text Placeholder 7"/>
          <p:cNvSpPr txBox="1">
            <a:spLocks noGrp="1"/>
          </p:cNvSpPr>
          <p:nvPr>
            <p:ph type="body" sz="quarter" idx="10"/>
          </p:nvPr>
        </p:nvSpPr>
        <p:spPr>
          <a:xfrm>
            <a:off x="291373" y="1388198"/>
            <a:ext cx="11461657" cy="5110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static 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ChooseSets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, </a:t>
            </a:r>
            <a:br>
              <a:rPr lang="en-GB" sz="2800" b="1" noProof="1">
                <a:latin typeface="Consolas" pitchFamily="49" charset="0"/>
                <a:cs typeface="Consolas" pitchFamily="49" charset="0"/>
              </a:rPr>
            </a:br>
            <a:r>
              <a:rPr lang="en-GB" sz="2800" b="1" noProof="1">
                <a:latin typeface="Consolas" pitchFamily="49" charset="0"/>
                <a:cs typeface="Consolas" pitchFamily="49" charset="0"/>
              </a:rPr>
              <a:t> List&lt;int&gt;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universe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= new List&lt;int[]&gt;();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while (universe.Count &gt; 0)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  {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Next Slide</a:t>
            </a:r>
            <a:endParaRPr lang="bg-BG" sz="2800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C527361-69DC-45FD-BFEC-890C8689D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4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(2)</a:t>
            </a:r>
            <a:endParaRPr lang="bg-BG" dirty="0"/>
          </a:p>
        </p:txBody>
      </p:sp>
      <p:sp>
        <p:nvSpPr>
          <p:cNvPr id="5" name="Text Placeholder 7"/>
          <p:cNvSpPr txBox="1">
            <a:spLocks noGrp="1"/>
          </p:cNvSpPr>
          <p:nvPr>
            <p:ph type="body" sz="quarter" idx="10"/>
          </p:nvPr>
        </p:nvSpPr>
        <p:spPr>
          <a:xfrm>
            <a:off x="966000" y="1396455"/>
            <a:ext cx="10210800" cy="5110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sets.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OrderByDescending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(set =&gt;           set.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(universe.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selectedSets.Add(current);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sets.Remove(current);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universe.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5132EC-1081-4153-8FC2-D409D5FE06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80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55B9BD-6DE9-4382-8BBE-7C9F07C236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16" y="1012250"/>
            <a:ext cx="3003502" cy="3003500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EC3B934-51D3-4322-AC98-9634A55BE9E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Failure Cases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781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471" y="4724062"/>
            <a:ext cx="1638163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Actual:</a:t>
            </a:r>
            <a:endParaRPr lang="bg-BG" sz="39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0633" y="4724062"/>
            <a:ext cx="444236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0</a:t>
            </a:r>
            <a:endParaRPr lang="bg-BG" sz="39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905" y="1499433"/>
            <a:ext cx="2245992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Target: 18</a:t>
            </a:r>
            <a:endParaRPr lang="bg-BG" sz="3999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311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943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00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4072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1303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053664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43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8793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16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521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267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032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136BC62-7C7C-49CC-B823-72D3522211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9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676400"/>
            <a:ext cx="1676400" cy="167640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A9F8A27-96E4-4AEF-8FE9-412CE7C2C8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Recursion?</a:t>
            </a:r>
            <a:endParaRPr lang="bg-BG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FB01C6E-A742-4FBC-9ECF-EB5F0042FE7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Recursion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123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1020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DB450795-F4B9-4DE5-84CF-BBF9F6926A9A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791555B-3837-43B5-945B-BBEB7D4AD7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17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E998FF72-FC28-4937-ADC4-1DCAEB36A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61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16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4906519C-316D-45A3-A9D4-689DB267D3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381DA419-1142-49C0-8390-38C151A7A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72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99495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785EC28D-D22C-4A03-9C7E-E4625612E2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87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3382077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7543249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1021080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874625" y="3928248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212835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8877025" y="392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3993395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4571666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4DFEC5-954E-4C8B-B735-72D63096DFCE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5AE8F9-46EA-494D-BE67-629FAA4F7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51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1674000"/>
            <a:ext cx="2316470" cy="203869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C48B22-64FA-4DAD-A4C7-6DC5DAD393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Sorting Algorithms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763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07503" y="1494000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An algorithm that rearranges elements in a list in </a:t>
            </a:r>
            <a:br>
              <a:rPr lang="en-US" sz="3200" dirty="0"/>
            </a:br>
            <a:r>
              <a:rPr lang="en-US" sz="3200" dirty="0"/>
              <a:t>non-decreasing order</a:t>
            </a:r>
          </a:p>
          <a:p>
            <a:pPr lvl="1"/>
            <a:r>
              <a:rPr lang="en-US" sz="3000" dirty="0"/>
              <a:t>The elements must be </a:t>
            </a:r>
            <a:r>
              <a:rPr lang="en-US" sz="3000" b="1" dirty="0">
                <a:solidFill>
                  <a:schemeClr val="bg1"/>
                </a:solidFill>
              </a:rPr>
              <a:t>comparable</a:t>
            </a:r>
          </a:p>
          <a:p>
            <a:r>
              <a:rPr lang="en-US" sz="3200" dirty="0"/>
              <a:t>More formally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input</a:t>
            </a:r>
            <a:r>
              <a:rPr lang="en-US" sz="3000" dirty="0"/>
              <a:t> is a sequence / list of elements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output</a:t>
            </a:r>
            <a:r>
              <a:rPr lang="en-US" sz="3000" dirty="0"/>
              <a:t> is an rearrangement / </a:t>
            </a:r>
            <a:r>
              <a:rPr lang="en-US" sz="3000" b="1" dirty="0">
                <a:solidFill>
                  <a:schemeClr val="bg1"/>
                </a:solidFill>
              </a:rPr>
              <a:t>permutation</a:t>
            </a:r>
            <a:r>
              <a:rPr lang="en-US" sz="3000" dirty="0"/>
              <a:t> of </a:t>
            </a:r>
            <a:br>
              <a:rPr lang="en-US" sz="3000" dirty="0"/>
            </a:br>
            <a:r>
              <a:rPr lang="en-US" sz="3000" dirty="0"/>
              <a:t>elements in non-decreasing order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3E04501-B311-47A9-A386-03451E034D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446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dirty="0"/>
              <a:t>Efficient sorting algorithms are important for:</a:t>
            </a:r>
          </a:p>
          <a:p>
            <a:pPr lvl="1"/>
            <a:r>
              <a:rPr lang="en-US" sz="3000" dirty="0"/>
              <a:t>Producing human-readable output</a:t>
            </a:r>
          </a:p>
          <a:p>
            <a:pPr lvl="1"/>
            <a:r>
              <a:rPr lang="en-US" sz="3000" noProof="1"/>
              <a:t>Canonicalizing</a:t>
            </a:r>
            <a:r>
              <a:rPr lang="en-US" sz="3000" dirty="0"/>
              <a:t> data – making data uniquely arranged</a:t>
            </a:r>
          </a:p>
          <a:p>
            <a:pPr lvl="1"/>
            <a:r>
              <a:rPr lang="en-US" sz="3000" dirty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Example of sorting: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981200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1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747855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3353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87752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2752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sorting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916EE-EC83-47C1-93CB-69D1ED59E23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27" y="5163758"/>
            <a:ext cx="1086609" cy="1086609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B1695D17-76A3-4821-9D2D-C7EB925932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838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460" y="1211264"/>
            <a:ext cx="11885612" cy="5570537"/>
          </a:xfrm>
        </p:spPr>
        <p:txBody>
          <a:bodyPr>
            <a:normAutofit/>
          </a:bodyPr>
          <a:lstStyle/>
          <a:p>
            <a:r>
              <a:rPr lang="en-US" sz="3200" dirty="0"/>
              <a:t>Sorting algorithms are often classified by</a:t>
            </a:r>
          </a:p>
          <a:p>
            <a:pPr lvl="1"/>
            <a:r>
              <a:rPr lang="en-US" sz="3000" dirty="0"/>
              <a:t>Computational </a:t>
            </a:r>
            <a:r>
              <a:rPr lang="en-US" sz="3000" b="1" dirty="0">
                <a:solidFill>
                  <a:schemeClr val="bg1"/>
                </a:solidFill>
              </a:rPr>
              <a:t>complexity</a:t>
            </a:r>
            <a:r>
              <a:rPr lang="en-US" sz="3000" dirty="0"/>
              <a:t> and memory usage</a:t>
            </a:r>
          </a:p>
          <a:p>
            <a:pPr lvl="2"/>
            <a:r>
              <a:rPr lang="en-US" sz="2800" dirty="0"/>
              <a:t>Worst, average and best case behavior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Recursive</a:t>
            </a:r>
            <a:r>
              <a:rPr lang="en-US" sz="3000" dirty="0"/>
              <a:t> / non-recursive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Stability</a:t>
            </a:r>
            <a:r>
              <a:rPr lang="en-US" sz="3000" dirty="0"/>
              <a:t> – stable / unstable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Comparison-based</a:t>
            </a:r>
            <a:r>
              <a:rPr lang="en-US" sz="3000" dirty="0"/>
              <a:t> sort / non-comparison based</a:t>
            </a:r>
          </a:p>
          <a:p>
            <a:pPr lvl="1"/>
            <a:r>
              <a:rPr lang="en-US" sz="3000" dirty="0"/>
              <a:t>Sorting </a:t>
            </a:r>
            <a:r>
              <a:rPr lang="en-US" sz="3000" b="1" dirty="0">
                <a:solidFill>
                  <a:schemeClr val="bg1"/>
                </a:solidFill>
              </a:rPr>
              <a:t>method</a:t>
            </a:r>
            <a:r>
              <a:rPr lang="en-US" sz="3000" dirty="0"/>
              <a:t>: insertion, exchange (bubble sort and quicksort), selection (heapsort), merging, serial / parallel, etc.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7AE958-A332-49C3-8CFE-3AE911385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5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56709" y="1096282"/>
            <a:ext cx="10129234" cy="5546589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US" dirty="0"/>
              <a:t>function or a method that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times until a specified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met</a:t>
            </a:r>
          </a:p>
          <a:p>
            <a:r>
              <a:rPr lang="en-US" dirty="0"/>
              <a:t>When it is, the rest of </a:t>
            </a:r>
            <a:r>
              <a:rPr lang="en-US" b="1" dirty="0">
                <a:solidFill>
                  <a:schemeClr val="bg1"/>
                </a:solidFill>
              </a:rPr>
              <a:t>each</a:t>
            </a:r>
            <a:r>
              <a:rPr lang="en-US" dirty="0"/>
              <a:t> repetition is processed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one called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bg-BG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4400" y="4038600"/>
            <a:ext cx="3048000" cy="1905000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5D884CE8-8FF0-4DED-B5F4-F6F78EB47D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7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027" y="1150939"/>
            <a:ext cx="8037513" cy="557053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Stable</a:t>
            </a:r>
            <a:r>
              <a:rPr lang="en-US" sz="3500" dirty="0"/>
              <a:t> sorting algorithms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Maintain the order of equal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If two items compare as equal, their </a:t>
            </a:r>
            <a:br>
              <a:rPr lang="en-US" dirty="0"/>
            </a:br>
            <a:r>
              <a:rPr lang="en-US" dirty="0"/>
              <a:t>relative order is preserved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Unstable</a:t>
            </a:r>
            <a:r>
              <a:rPr lang="en-US" sz="3500" dirty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Rearrange the equal elements in </a:t>
            </a:r>
            <a:br>
              <a:rPr lang="en-US" dirty="0"/>
            </a:br>
            <a:r>
              <a:rPr lang="en-US" dirty="0"/>
              <a:t>unpredictable order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sz="3500" dirty="0"/>
              <a:t>Often </a:t>
            </a:r>
            <a:r>
              <a:rPr lang="en-US" sz="3500" b="1" dirty="0">
                <a:solidFill>
                  <a:schemeClr val="bg1"/>
                </a:solidFill>
              </a:rPr>
              <a:t>different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elements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have the </a:t>
            </a:r>
            <a:r>
              <a:rPr lang="en-US" sz="3500" b="1" dirty="0">
                <a:solidFill>
                  <a:schemeClr val="bg1"/>
                </a:solidFill>
              </a:rPr>
              <a:t>same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key</a:t>
            </a:r>
            <a:r>
              <a:rPr lang="en-US" sz="3500" dirty="0"/>
              <a:t> </a:t>
            </a:r>
            <a:br>
              <a:rPr lang="en-US" sz="3500" dirty="0"/>
            </a:br>
            <a:r>
              <a:rPr lang="en-US" sz="3500" dirty="0"/>
              <a:t>used for equality comparing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398494"/>
            <a:ext cx="3220404" cy="5322982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81FD4AD-97E3-4FE6-9CCB-708543356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893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Selection sort</a:t>
            </a:r>
            <a:r>
              <a:rPr lang="en-US" b="1" dirty="0"/>
              <a:t> </a:t>
            </a:r>
            <a:r>
              <a:rPr lang="en-US" dirty="0"/>
              <a:t>– simple, but inefficient algorithm (</a:t>
            </a:r>
            <a:r>
              <a:rPr lang="en-US" b="1" dirty="0">
                <a:hlinkClick r:id="rId3"/>
              </a:rPr>
              <a:t>visualize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Swap the first with the min element on the right, then the </a:t>
            </a:r>
            <a:br>
              <a:rPr lang="en-US" dirty="0"/>
            </a:br>
            <a:r>
              <a:rPr lang="en-US" dirty="0"/>
              <a:t>second, etc.</a:t>
            </a:r>
          </a:p>
          <a:p>
            <a:pPr lvl="1"/>
            <a:r>
              <a:rPr lang="en-US" dirty="0"/>
              <a:t>Memory: O(1)</a:t>
            </a:r>
          </a:p>
          <a:p>
            <a:pPr lvl="1"/>
            <a:r>
              <a:rPr lang="en-US" dirty="0"/>
              <a:t>Stable: No</a:t>
            </a:r>
          </a:p>
          <a:p>
            <a:pPr lvl="1"/>
            <a:r>
              <a:rPr lang="en-US" dirty="0"/>
              <a:t>Method: Selection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49A4054-2B76-4F2C-B8E6-978D6D6D3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007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 Visualization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46D733C-C1A2-49C5-9BFF-6019DBC59968}"/>
              </a:ext>
            </a:extLst>
          </p:cNvPr>
          <p:cNvSpPr txBox="1"/>
          <p:nvPr/>
        </p:nvSpPr>
        <p:spPr>
          <a:xfrm>
            <a:off x="1428061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088F59-B825-467E-AD34-4DB2AE3C05A7}"/>
              </a:ext>
            </a:extLst>
          </p:cNvPr>
          <p:cNvSpPr txBox="1"/>
          <p:nvPr/>
        </p:nvSpPr>
        <p:spPr>
          <a:xfrm>
            <a:off x="5608024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959C4321-0F42-4D78-A8B9-D18C89FA7B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56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2445687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62737" y="244547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9DBC67A-92DE-4407-A4A4-AF2705FBC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93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3441657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622513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D2C55A2-C168-4D2F-9FCA-DDF351AA2F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69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4483828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4592512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79B149E-6C9D-4B92-80CC-5FA12D5E3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396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5500637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5609321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30F09AA-EBD4-4293-BDEB-F76F0FB1F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587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6486882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595566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7B46E7E5-7561-4306-A502-1DF7BA984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078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7526241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47338" y="251460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0EC594A-2073-4A2B-8DB3-1AC39D5B32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83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8531095" y="250000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39779" y="22072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7D7BF91-C432-45A1-9611-6BB464007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498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function or method has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000" y="2590800"/>
            <a:ext cx="7862801" cy="35814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BD207BA-3170-43C5-B62F-6F11AAEB9D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4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9544334" y="247693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53018" y="218416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8F39FDB-6135-4C5C-AFBB-DA5E93417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50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0680B867-6B0F-4188-B372-692C45C1E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339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05FF1261-F34B-4516-981F-B246A7965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898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the "selection sort" is </a:t>
            </a:r>
            <a:r>
              <a:rPr lang="en-US" b="1" dirty="0">
                <a:solidFill>
                  <a:schemeClr val="bg1"/>
                </a:solidFill>
              </a:rPr>
              <a:t>unstable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Swaps the first element with the min element on the right</a:t>
            </a:r>
          </a:p>
          <a:p>
            <a:pPr lvl="1"/>
            <a:r>
              <a:rPr lang="en-US" dirty="0"/>
              <a:t>Swaps the second element with the min element on the right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During the swaps equal elements can jump over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Sort: Why Unstable?</a:t>
            </a:r>
            <a:endParaRPr lang="en-US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28280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419079" y="5181600"/>
            <a:ext cx="0" cy="457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1526" y="4670612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min</a:t>
            </a:r>
            <a:endParaRPr lang="en-US" sz="2800" b="1" dirty="0"/>
          </a:p>
        </p:txBody>
      </p:sp>
      <p:graphicFrame>
        <p:nvGraphicFramePr>
          <p:cNvPr id="13" name="Group 3"/>
          <p:cNvGraphicFramePr>
            <a:graphicFrameLocks noGrp="1"/>
          </p:cNvGraphicFramePr>
          <p:nvPr/>
        </p:nvGraphicFramePr>
        <p:xfrm>
          <a:off x="4648201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Freeform 9"/>
          <p:cNvSpPr>
            <a:spLocks/>
          </p:cNvSpPr>
          <p:nvPr/>
        </p:nvSpPr>
        <p:spPr bwMode="auto">
          <a:xfrm>
            <a:off x="4876800" y="5193833"/>
            <a:ext cx="23622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9342" y="4658380"/>
            <a:ext cx="738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swap</a:t>
            </a:r>
            <a:endParaRPr lang="en-US" sz="2800" b="1" dirty="0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9879106" y="5181600"/>
            <a:ext cx="11430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01017" y="4648200"/>
            <a:ext cx="1853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equal elements</a:t>
            </a:r>
          </a:p>
          <a:p>
            <a:r>
              <a:rPr lang="en-US" sz="2000" b="1" dirty="0"/>
              <a:t>changed order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97220" y="5187717"/>
            <a:ext cx="0" cy="457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0" y="4689157"/>
            <a:ext cx="545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left</a:t>
            </a:r>
            <a:endParaRPr lang="en-US" sz="2800" b="1" dirty="0"/>
          </a:p>
        </p:txBody>
      </p:sp>
      <p:graphicFrame>
        <p:nvGraphicFramePr>
          <p:cNvPr id="21" name="Group 3"/>
          <p:cNvGraphicFramePr>
            <a:graphicFrameLocks noGrp="1"/>
          </p:cNvGraphicFramePr>
          <p:nvPr/>
        </p:nvGraphicFramePr>
        <p:xfrm>
          <a:off x="8458202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962400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72400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F9A78716-86E5-440A-95B4-2E4FDBF212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13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  <p:bldP spid="17" grpId="0" animBg="1"/>
      <p:bldP spid="18" grpId="0"/>
      <p:bldP spid="2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3C25AA-25E6-4AF5-90DB-AFBACFF6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 Code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DECC26-AAE3-45A1-AC6A-4814B38042C1}"/>
              </a:ext>
            </a:extLst>
          </p:cNvPr>
          <p:cNvSpPr/>
          <p:nvPr/>
        </p:nvSpPr>
        <p:spPr>
          <a:xfrm>
            <a:off x="291594" y="1271662"/>
            <a:ext cx="11473093" cy="52459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index = 0; index &lt; collection.Length; index++)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min = index;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curr = index + 1; curr &lt; collection.Length; curr++) 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(Less(collection[curr], collection[min]))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min = curr;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Swap(collection, index, min);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353F8D-0F40-4A1F-991C-DE182FED7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051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035" y="1151122"/>
            <a:ext cx="10847960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hlinkClick r:id="rId3"/>
              </a:rPr>
              <a:t>Bubble sort</a:t>
            </a:r>
            <a:r>
              <a:rPr lang="en-US" sz="3200" b="1" dirty="0"/>
              <a:t> </a:t>
            </a:r>
            <a:r>
              <a:rPr lang="en-US" sz="3200" dirty="0"/>
              <a:t>– simple, but inefficient algorithm (</a:t>
            </a:r>
            <a:r>
              <a:rPr lang="en-US" sz="3200" b="1" dirty="0">
                <a:hlinkClick r:id="rId4"/>
              </a:rPr>
              <a:t>visualize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Swaps to neighbor elements when not in order until sorted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Memory: </a:t>
            </a:r>
            <a:r>
              <a:rPr lang="en-US" sz="30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Stable: Yes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Method: Exchanging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71800"/>
            <a:ext cx="2743200" cy="239577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1101AEF-75BA-4E23-8346-90B2A66F6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41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521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762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5AF73FE-5BD6-494E-9AF6-E9F92A7335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7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5728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814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7C451B36-CDE1-4218-9243-7F166D3D3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360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2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4166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54080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5F00420-C190-466C-A6F0-9B1157D10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8921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0A5A7ED8-D6BF-45F6-A4E0-4B82A55912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0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Array Sum</a:t>
            </a:r>
            <a:endParaRPr lang="bg-BG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/>
        </p:nvGraphicFramePr>
        <p:xfrm>
          <a:off x="585891" y="4065013"/>
          <a:ext cx="219456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2362644"/>
          <a:ext cx="164592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2362644"/>
          <a:ext cx="54864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5151120" y="247694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026B6CC-1F04-4141-8A3D-223A3B147F33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4042661"/>
          <a:ext cx="109728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926E08F-A811-4534-8E05-AFE560F97B67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7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5151120" y="4162823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01923B5-052A-4B52-80A2-A6D1D08D02CE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E4DF916-571D-486F-BA40-3A1153FE5B9C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0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5151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12AE9A13-440A-4C07-B2DA-B91A76DD4095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1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6294120" y="416575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B796AAF-F5A5-4577-B5C2-364D291CE240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13ED9F4-882E-4949-9BDF-AA93343E1BE8}"/>
              </a:ext>
            </a:extLst>
          </p:cNvPr>
          <p:cNvGraphicFramePr>
            <a:graphicFrameLocks noGrp="1"/>
          </p:cNvGraphicFramePr>
          <p:nvPr/>
        </p:nvGraphicFramePr>
        <p:xfrm>
          <a:off x="7799358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4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6294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7437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3374812" y="4126472"/>
            <a:ext cx="548639" cy="333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066656" y="3029641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58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1567774" y="2668429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5573060" y="1312005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60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6298558" y="1274151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6600383" y="3132682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62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7181515" y="327831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7992859" y="5257343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7721487" y="4831109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sp>
        <p:nvSpPr>
          <p:cNvPr id="65" name="AutoShape 7"/>
          <p:cNvSpPr>
            <a:spLocks noChangeArrowheads="1"/>
          </p:cNvSpPr>
          <p:nvPr/>
        </p:nvSpPr>
        <p:spPr bwMode="auto">
          <a:xfrm>
            <a:off x="8893117" y="5728317"/>
            <a:ext cx="1725963" cy="564912"/>
          </a:xfrm>
          <a:prstGeom prst="wedgeRoundRectCallout">
            <a:avLst>
              <a:gd name="adj1" fmla="val -70127"/>
              <a:gd name="adj2" fmla="val -475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4835CEFE-7CE4-4CED-B2C8-18056204C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22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40" grpId="0" animBg="1"/>
      <p:bldP spid="51" grpId="0" animBg="1"/>
      <p:bldP spid="54" grpId="0" animBg="1"/>
      <p:bldP spid="55" grpId="0" animBg="1"/>
      <p:bldP spid="56" grpId="0" animBg="1"/>
      <p:bldP spid="59" grpId="0"/>
      <p:bldP spid="60" grpId="0" animBg="1"/>
      <p:bldP spid="61" grpId="0"/>
      <p:bldP spid="62" grpId="0" animBg="1"/>
      <p:bldP spid="63" grpId="0" animBg="1"/>
      <p:bldP spid="64" grpId="0"/>
      <p:bldP spid="6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791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AD4C0AC-998E-4241-BFFE-11EAB048F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32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33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697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82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70831CFE-B1A0-4152-8D06-1D1280F888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86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8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8247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9489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81CBC4D-822D-4509-815A-40B8FD6E4A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79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88392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981619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914B2094-DA22-42F4-94CD-859F9B8F6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8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9799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401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16F15248-F546-4260-A0AE-A5E432DEA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44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8608F4C0-9BB8-4C0B-9125-FDE88CA21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2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5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0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6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3F0EF20F-89F1-4EC7-A135-EDCA79696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72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72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FE6BE6DC-29A5-4942-A9DF-4C6634C95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236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67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63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5015EE8-0676-4804-9E5F-026738CE5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896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D137DE94-2F0A-4A20-9A02-0D65BD2B5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320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Recursive definition of n! (n factorial):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Pseudocode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Factorial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4694" y="4682008"/>
            <a:ext cx="5138906" cy="110919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noProof="1"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noProof="1">
                <a:latin typeface="Consolas" pitchFamily="49" charset="0"/>
                <a:cs typeface="Consolas" pitchFamily="49" charset="0"/>
              </a:rPr>
              <a:t>0! = 1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262" y="3048100"/>
            <a:ext cx="11122303" cy="3504287"/>
          </a:xfrm>
          <a:prstGeom prst="rect">
            <a:avLst/>
          </a:prstGeom>
        </p:spPr>
        <p:txBody>
          <a:bodyPr/>
          <a:lstStyle/>
          <a:p>
            <a:pPr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sz="3199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7F0AD39-1784-428E-A1EE-3CE19A5315BE}"/>
              </a:ext>
            </a:extLst>
          </p:cNvPr>
          <p:cNvSpPr txBox="1">
            <a:spLocks/>
          </p:cNvSpPr>
          <p:nvPr/>
        </p:nvSpPr>
        <p:spPr>
          <a:xfrm>
            <a:off x="804694" y="1905000"/>
            <a:ext cx="643106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5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8547542-B5DA-4D62-851F-AA78BF7F7E6D}"/>
              </a:ext>
            </a:extLst>
          </p:cNvPr>
          <p:cNvSpPr txBox="1">
            <a:spLocks/>
          </p:cNvSpPr>
          <p:nvPr/>
        </p:nvSpPr>
        <p:spPr>
          <a:xfrm>
            <a:off x="3241136" y="1905000"/>
            <a:ext cx="1407065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120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41F7842-8E60-454C-B267-B1BAC929F63B}"/>
              </a:ext>
            </a:extLst>
          </p:cNvPr>
          <p:cNvSpPr txBox="1">
            <a:spLocks/>
          </p:cNvSpPr>
          <p:nvPr/>
        </p:nvSpPr>
        <p:spPr>
          <a:xfrm>
            <a:off x="804695" y="2895600"/>
            <a:ext cx="1206110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10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BA08FA9-6C88-43D5-9291-1F3B8787968C}"/>
              </a:ext>
            </a:extLst>
          </p:cNvPr>
          <p:cNvSpPr txBox="1">
            <a:spLocks/>
          </p:cNvSpPr>
          <p:nvPr/>
        </p:nvSpPr>
        <p:spPr>
          <a:xfrm>
            <a:off x="3241136" y="2895600"/>
            <a:ext cx="2094767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3628800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7804DA4F-63EC-4B67-BA66-A28D3C2CEEE5}"/>
              </a:ext>
            </a:extLst>
          </p:cNvPr>
          <p:cNvSpPr/>
          <p:nvPr/>
        </p:nvSpPr>
        <p:spPr>
          <a:xfrm>
            <a:off x="2303363" y="2053665"/>
            <a:ext cx="532145" cy="4843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rrow: Right 13">
            <a:extLst>
              <a:ext uri="{FF2B5EF4-FFF2-40B4-BE49-F238E27FC236}">
                <a16:creationId xmlns:a16="http://schemas.microsoft.com/office/drawing/2014/main" id="{A0E07078-5648-4DB1-9158-73CABCE6B6B6}"/>
              </a:ext>
            </a:extLst>
          </p:cNvPr>
          <p:cNvSpPr/>
          <p:nvPr/>
        </p:nvSpPr>
        <p:spPr>
          <a:xfrm>
            <a:off x="2303363" y="2971801"/>
            <a:ext cx="532145" cy="4770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08C3EE-8B2A-4525-8041-E3C79A8498AA}"/>
              </a:ext>
            </a:extLst>
          </p:cNvPr>
          <p:cNvSpPr/>
          <p:nvPr/>
        </p:nvSpPr>
        <p:spPr>
          <a:xfrm>
            <a:off x="6856100" y="1504846"/>
            <a:ext cx="3810000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dirty="0">
                <a:ln w="0"/>
              </a:rPr>
              <a:t>N!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46E98E55-E7DC-46F2-97A7-D71F61A44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01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76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72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57E7C2DB-EE8C-4435-A07A-82D79EF6A4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24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7980004D-409A-41C5-95DE-E34A56E896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155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9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D59EB33A-FF36-41FB-AE23-475868D695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711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476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1078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5FD0F13-B715-4206-A4DD-5115EF9FBC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75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E6AF5762-A4E6-446B-986B-559F635409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69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19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15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669E1AC-FE51-4E33-A431-65FD383C7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548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17089429-849E-406E-8187-81C7DC6C0A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783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9B0E1984-D7EC-4DCC-92A9-EE1C9525F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738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96E4D9AA-8979-4D2A-A3C7-D6788BBE4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29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F8EE2BDF-BFFD-4593-A240-919C1B9CB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969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1196126"/>
            <a:ext cx="8915400" cy="2766275"/>
          </a:xfrm>
        </p:spPr>
        <p:txBody>
          <a:bodyPr>
            <a:normAutofit/>
          </a:bodyPr>
          <a:lstStyle/>
          <a:p>
            <a:r>
              <a:rPr lang="en-US" sz="3200" dirty="0"/>
              <a:t>Recursive methods have 3 parts: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Pre-actions</a:t>
            </a:r>
            <a:r>
              <a:rPr lang="en-US" sz="3000" dirty="0"/>
              <a:t> (before calling the recursion)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Recursive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calls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(step-in)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Post-actions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(after returning from recursion)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46000" y="3976916"/>
            <a:ext cx="6615000" cy="258600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static void Recursion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{</a:t>
            </a:r>
            <a:br>
              <a:rPr lang="pt-BR" sz="2399" b="1" dirty="0">
                <a:latin typeface="Consolas" pitchFamily="49" charset="0"/>
                <a:cs typeface="Consolas" pitchFamily="49" charset="0"/>
              </a:rPr>
            </a:br>
            <a:r>
              <a:rPr lang="pt-BR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2399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Pre-actions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  Recursion();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2399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Post-actions</a:t>
            </a:r>
            <a:br>
              <a:rPr lang="pt-BR" sz="2399" b="1" dirty="0">
                <a:latin typeface="Consolas" pitchFamily="49" charset="0"/>
                <a:cs typeface="Consolas" pitchFamily="49" charset="0"/>
              </a:rPr>
            </a:br>
            <a:r>
              <a:rPr lang="pt-BR" sz="2399" b="1" dirty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EF35BCA-5905-48BF-A844-7C1973BB0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9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8658098B-C85A-454B-8765-D79F47C2F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882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955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A76391D1-938A-4973-9E0D-F5499A8A3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978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1634992-0CF3-4F4B-92A2-B7D03BE21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037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5764D1D3-A42B-4D90-A678-8291EA7C88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603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D2AF026-3F2D-4EB2-A568-233802D3F6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565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9049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9009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58EF493-B1AF-444E-AF5C-91AD43E64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75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828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824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42484C4-DC5F-47C8-8AD3-49853BB919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53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11E9C19-2A05-4924-8DD4-7DD2A2BC5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52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FFA6F2E6-396C-44E5-9712-819C200A73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37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56BA232-6427-484A-9A12-EF22D24843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75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3735</TotalTime>
  <Words>2894</Words>
  <Application>Microsoft Office PowerPoint</Application>
  <PresentationFormat>Widescreen</PresentationFormat>
  <Paragraphs>835</Paragraphs>
  <Slides>112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8" baseType="lpstr">
      <vt:lpstr>Arial</vt:lpstr>
      <vt:lpstr>Calibri</vt:lpstr>
      <vt:lpstr>Consolas</vt:lpstr>
      <vt:lpstr>Wingdings</vt:lpstr>
      <vt:lpstr>Wingdings 2</vt:lpstr>
      <vt:lpstr>SoftUni</vt:lpstr>
      <vt:lpstr>Basic Algorithms</vt:lpstr>
      <vt:lpstr>Table of Contents</vt:lpstr>
      <vt:lpstr>Have a Question?</vt:lpstr>
      <vt:lpstr>What is Recursion?</vt:lpstr>
      <vt:lpstr>What is Recursion?</vt:lpstr>
      <vt:lpstr>How Does It Work?</vt:lpstr>
      <vt:lpstr>Example: Array Sum</vt:lpstr>
      <vt:lpstr>Example: Recursive Factorial</vt:lpstr>
      <vt:lpstr>Recursion Pre-Actions and Post-Actions</vt:lpstr>
      <vt:lpstr>Direct and Indirect Recursion</vt:lpstr>
      <vt:lpstr>Iterative vs. Recursive Approach</vt:lpstr>
      <vt:lpstr>Live Demo</vt:lpstr>
      <vt:lpstr>Problem: Recursive Array Sum</vt:lpstr>
      <vt:lpstr>Solution: Recursive Array Sum</vt:lpstr>
      <vt:lpstr>Problem: Recursive Factorial</vt:lpstr>
      <vt:lpstr>Solution: Recursive Factorial</vt:lpstr>
      <vt:lpstr>Brute-Force Algorithms</vt:lpstr>
      <vt:lpstr>Brute-Force Algorithms</vt:lpstr>
      <vt:lpstr>Brute-Force Algorithms</vt:lpstr>
      <vt:lpstr>Brute-Force Algorithms</vt:lpstr>
      <vt:lpstr>Brute-Force Algorithms</vt:lpstr>
      <vt:lpstr>Brute-Force Algorithms</vt:lpstr>
      <vt:lpstr>Greedy Algorithms</vt:lpstr>
      <vt:lpstr>Greedy Algorithms</vt:lpstr>
      <vt:lpstr>Optimization Problems</vt:lpstr>
      <vt:lpstr>Live Demo</vt:lpstr>
      <vt:lpstr>Problem: Sum of Coins</vt:lpstr>
      <vt:lpstr>Sum of Coins Visualization</vt:lpstr>
      <vt:lpstr>Sum of Coins Visualization</vt:lpstr>
      <vt:lpstr>Sum of Coins Visualization</vt:lpstr>
      <vt:lpstr>Sum of Coins Visualization</vt:lpstr>
      <vt:lpstr>Sum of Coins Visualization</vt:lpstr>
      <vt:lpstr>Solution: Sum of Coins (1)</vt:lpstr>
      <vt:lpstr>Solution: Sum of Coins (2)</vt:lpstr>
      <vt:lpstr>Problem: Set Cover</vt:lpstr>
      <vt:lpstr>Solution: Set Cover (1)</vt:lpstr>
      <vt:lpstr>Solution: Set Cover (2)</vt:lpstr>
      <vt:lpstr>Greedy Failure Cases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Simple Sorting Algorithms</vt:lpstr>
      <vt:lpstr>What is a Sorting Algorithm?</vt:lpstr>
      <vt:lpstr>Example: Sorting</vt:lpstr>
      <vt:lpstr>Classification</vt:lpstr>
      <vt:lpstr>Stability of Sorting</vt:lpstr>
      <vt:lpstr>Selection Sort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Sort: Why Unstable?</vt:lpstr>
      <vt:lpstr>Selection Sort Code</vt:lpstr>
      <vt:lpstr>Bubble Sort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Example: Bubble Sort</vt:lpstr>
      <vt:lpstr>Live Demo</vt:lpstr>
      <vt:lpstr>Searching Algorithms</vt:lpstr>
      <vt:lpstr>Search Algorithm</vt:lpstr>
      <vt:lpstr>Linear Search</vt:lpstr>
      <vt:lpstr>Binary Search</vt:lpstr>
      <vt:lpstr>Example: Binary Search (Iterative)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Alexandra Miteva</cp:lastModifiedBy>
  <cp:revision>16</cp:revision>
  <dcterms:created xsi:type="dcterms:W3CDTF">2018-05-23T13:08:44Z</dcterms:created>
  <dcterms:modified xsi:type="dcterms:W3CDTF">2023-08-25T19:28:47Z</dcterms:modified>
  <cp:category>programming;education;software engineering;software development</cp:category>
</cp:coreProperties>
</file>