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9"/>
  </p:notesMasterIdLst>
  <p:handoutMasterIdLst>
    <p:handoutMasterId r:id="rId50"/>
  </p:handoutMasterIdLst>
  <p:sldIdLst>
    <p:sldId id="297" r:id="rId2"/>
    <p:sldId id="298" r:id="rId3"/>
    <p:sldId id="299" r:id="rId4"/>
    <p:sldId id="494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496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495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333" r:id="rId35"/>
    <p:sldId id="334" r:id="rId36"/>
    <p:sldId id="335" r:id="rId37"/>
    <p:sldId id="497" r:id="rId38"/>
    <p:sldId id="337" r:id="rId39"/>
    <p:sldId id="338" r:id="rId40"/>
    <p:sldId id="339" r:id="rId41"/>
    <p:sldId id="340" r:id="rId42"/>
    <p:sldId id="498" r:id="rId43"/>
    <p:sldId id="342" r:id="rId44"/>
    <p:sldId id="343" r:id="rId45"/>
    <p:sldId id="401" r:id="rId46"/>
    <p:sldId id="405" r:id="rId47"/>
    <p:sldId id="493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4B0FD76-608E-493D-BAD8-6C664B541162}">
          <p14:sldIdLst>
            <p14:sldId id="297"/>
            <p14:sldId id="298"/>
            <p14:sldId id="299"/>
          </p14:sldIdLst>
        </p14:section>
        <p14:section name="Defining Simple Classes" id="{915B99B5-69C6-46BA-917E-F76BBFB1C0A7}">
          <p14:sldIdLst>
            <p14:sldId id="494"/>
            <p14:sldId id="304"/>
            <p14:sldId id="305"/>
            <p14:sldId id="306"/>
            <p14:sldId id="307"/>
            <p14:sldId id="308"/>
            <p14:sldId id="309"/>
            <p14:sldId id="310"/>
          </p14:sldIdLst>
        </p14:section>
        <p14:section name="Fields and Properties" id="{98DAF176-3CB4-410B-8252-60D43EC21E0E}">
          <p14:sldIdLst>
            <p14:sldId id="496"/>
            <p14:sldId id="312"/>
            <p14:sldId id="313"/>
            <p14:sldId id="314"/>
          </p14:sldIdLst>
        </p14:section>
        <p14:section name="Methods" id="{230E0C7F-60DD-4930-83EF-AD2392825715}">
          <p14:sldIdLst>
            <p14:sldId id="315"/>
            <p14:sldId id="316"/>
            <p14:sldId id="317"/>
            <p14:sldId id="318"/>
            <p14:sldId id="319"/>
            <p14:sldId id="320"/>
          </p14:sldIdLst>
        </p14:section>
        <p14:section name="Constructors" id="{9DBB488D-0934-45C8-B91D-B9089A614C8F}">
          <p14:sldIdLst>
            <p14:sldId id="321"/>
            <p14:sldId id="495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</p14:sldIdLst>
        </p14:section>
        <p14:section name="Enumerations" id="{F76AEA12-F203-4FFF-BBBA-3C5F543F4B53}">
          <p14:sldIdLst>
            <p14:sldId id="333"/>
            <p14:sldId id="334"/>
            <p14:sldId id="335"/>
          </p14:sldIdLst>
        </p14:section>
        <p14:section name="Static Classes" id="{EFD3C989-375D-437A-8A8D-FA311AEDA971}">
          <p14:sldIdLst>
            <p14:sldId id="497"/>
            <p14:sldId id="337"/>
            <p14:sldId id="338"/>
            <p14:sldId id="339"/>
            <p14:sldId id="340"/>
          </p14:sldIdLst>
        </p14:section>
        <p14:section name="Namespaces" id="{F0FFE85A-6BF9-42AD-8634-666A3E233C79}">
          <p14:sldIdLst>
            <p14:sldId id="498"/>
            <p14:sldId id="342"/>
          </p14:sldIdLst>
        </p14:section>
        <p14:section name="Conclusion" id="{8DBC6D3C-BF7C-42C3-8F05-066B494DF484}">
          <p14:sldIdLst>
            <p14:sldId id="343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523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28.4.2021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37076-C007-4F22-A6D3-14CA483120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09828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292A134-09A8-40E2-BE62-F0A1A31FC0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13805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D9B357B-EF6B-4B13-B927-E53FFEB5B9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84660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3912284-DE2B-4222-9405-51466B35A0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40618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CE59960-ED43-41DF-860F-F6EF2A8412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5935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490E3A5-5575-4A69-BFD9-BF8BD3AB78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69490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450E47-CD71-40F9-8366-759C326026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302864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826D8BB-52F7-4B0C-8A10-9019E96AF7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880673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BED0D2C-8442-459F-A8E2-BFF316C24A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810960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FED6720-DED3-4FED-937F-5DE3BB4A2D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689020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584E51A-C940-41EA-85C1-E0D64CDC0C0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4837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F22EB5A-930D-4919-85C9-C253FF9022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81128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1745998-9DDB-4EF9-93E8-D831FED050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356094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793350-E22E-403C-98FB-5760384FA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88793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1099D72-43C3-4EBD-956E-5D1D66AB46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64092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C4620FB-07BD-4248-85B6-A7519FA52E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97042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924D6E1-64CB-49A3-95FD-4318004990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8672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5879B42-1497-461C-8559-E8B64C98CB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2330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10B50F-0192-4578-B86C-8687331529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5375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8B46313-50B2-4E3C-8585-C9ADAF6AFF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7018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31CB385-99AF-4877-B51C-AE4751E392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71314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FF35B65-EE2A-4C7E-A2B0-E10EA10CCC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37515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judge.softuni.bg/Contests/1478/Defining-Classes-Lab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78/Defining-Classes-Lab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78/Defining-Classes-Lab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Classes, Fields, Constructors, Properties, Methods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Classes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3500" y="2169000"/>
            <a:ext cx="4905000" cy="2800330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06408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356616"/>
            <a:r>
              <a:rPr lang="en-US" dirty="0"/>
              <a:t>Classes provide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 for describing and creating objects</a:t>
            </a:r>
          </a:p>
          <a:p>
            <a:pPr marL="0" indent="-356616"/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is a </a:t>
            </a:r>
            <a:r>
              <a:rPr lang="en-US" b="1" dirty="0">
                <a:solidFill>
                  <a:schemeClr val="bg1"/>
                </a:solidFill>
              </a:rPr>
              <a:t>single instance of a class</a:t>
            </a:r>
          </a:p>
        </p:txBody>
      </p:sp>
      <p:sp>
        <p:nvSpPr>
          <p:cNvPr id="9" name="Arrow: Right 20"/>
          <p:cNvSpPr/>
          <p:nvPr/>
        </p:nvSpPr>
        <p:spPr>
          <a:xfrm>
            <a:off x="7543800" y="5504590"/>
            <a:ext cx="685800" cy="65969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: Rounded Corners 22"/>
          <p:cNvSpPr/>
          <p:nvPr/>
        </p:nvSpPr>
        <p:spPr>
          <a:xfrm>
            <a:off x="4750824" y="5357045"/>
            <a:ext cx="2385552" cy="954791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Dice (Class)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: Rounded Corners 23"/>
          <p:cNvSpPr/>
          <p:nvPr/>
        </p:nvSpPr>
        <p:spPr>
          <a:xfrm>
            <a:off x="8610600" y="5357045"/>
            <a:ext cx="2438400" cy="954791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D6 Dice (Object)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Oval 11"/>
          <p:cNvSpPr/>
          <p:nvPr/>
        </p:nvSpPr>
        <p:spPr>
          <a:xfrm>
            <a:off x="1076786" y="2819399"/>
            <a:ext cx="2080752" cy="2080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Dice is…</a:t>
            </a:r>
          </a:p>
        </p:txBody>
      </p:sp>
      <p:sp>
        <p:nvSpPr>
          <p:cNvPr id="13" name="Rectangle: Rounded Corners 31"/>
          <p:cNvSpPr/>
          <p:nvPr/>
        </p:nvSpPr>
        <p:spPr>
          <a:xfrm>
            <a:off x="924386" y="5357045"/>
            <a:ext cx="2385552" cy="954791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Dice ADT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rrow: Right 32"/>
          <p:cNvSpPr/>
          <p:nvPr/>
        </p:nvSpPr>
        <p:spPr>
          <a:xfrm>
            <a:off x="3721325" y="5504590"/>
            <a:ext cx="685800" cy="65969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Oval 15"/>
          <p:cNvSpPr/>
          <p:nvPr/>
        </p:nvSpPr>
        <p:spPr>
          <a:xfrm>
            <a:off x="4853448" y="2819400"/>
            <a:ext cx="2080752" cy="2080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8763000" y="2845783"/>
            <a:ext cx="2027986" cy="2027986"/>
            <a:chOff x="8814219" y="2845783"/>
            <a:chExt cx="2027986" cy="2027986"/>
          </a:xfrm>
        </p:grpSpPr>
        <p:sp>
          <p:nvSpPr>
            <p:cNvPr id="19" name="Oval 18"/>
            <p:cNvSpPr/>
            <p:nvPr/>
          </p:nvSpPr>
          <p:spPr>
            <a:xfrm>
              <a:off x="8814219" y="2845783"/>
              <a:ext cx="2027986" cy="20279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8612" y="3249790"/>
              <a:ext cx="1219200" cy="1219200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790" y="3107577"/>
            <a:ext cx="1690892" cy="1503627"/>
          </a:xfrm>
          <a:prstGeom prst="rect">
            <a:avLst/>
          </a:prstGeom>
        </p:spPr>
      </p:pic>
      <p:sp>
        <p:nvSpPr>
          <p:cNvPr id="21" name="Slide Number">
            <a:extLst>
              <a:ext uri="{FF2B5EF4-FFF2-40B4-BE49-F238E27FC236}">
                <a16:creationId xmlns:a16="http://schemas.microsoft.com/office/drawing/2014/main" id="{96A298A5-4EBC-45DA-B8CD-1CEF4941616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43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 object is a single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instance of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Classes provide structure for creating</a:t>
            </a:r>
            <a:r>
              <a:rPr lang="en-GB" dirty="0"/>
              <a:t> </a:t>
            </a:r>
            <a:r>
              <a:rPr lang="en-US" dirty="0"/>
              <a:t>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895F57-D02F-4EE3-AD4D-1DE16E8F590D}"/>
              </a:ext>
            </a:extLst>
          </p:cNvPr>
          <p:cNvGrpSpPr/>
          <p:nvPr/>
        </p:nvGrpSpPr>
        <p:grpSpPr>
          <a:xfrm>
            <a:off x="400550" y="2627778"/>
            <a:ext cx="2585769" cy="2533843"/>
            <a:chOff x="455612" y="2077297"/>
            <a:chExt cx="2389238" cy="2533843"/>
          </a:xfrm>
        </p:grpSpPr>
        <p:sp>
          <p:nvSpPr>
            <p:cNvPr id="37" name="Rectangle 3">
              <a:extLst>
                <a:ext uri="{FF2B5EF4-FFF2-40B4-BE49-F238E27FC236}">
                  <a16:creationId xmlns:a16="http://schemas.microsoft.com/office/drawing/2014/main" id="{BBD8BC52-6E73-4EA0-B5F3-1FB28FEA2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2077297"/>
              <a:ext cx="2375848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class</a:t>
              </a:r>
            </a:p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Dice</a:t>
              </a:r>
            </a:p>
          </p:txBody>
        </p:sp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59197B43-9E20-4052-9527-37CCE727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3078774"/>
              <a:ext cx="2375848" cy="9348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type: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sides: int</a:t>
              </a:r>
            </a:p>
          </p:txBody>
        </p:sp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D8395426-79BA-4994-845E-6F70F9789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002" y="4015068"/>
              <a:ext cx="2375848" cy="5960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Roll(…)</a:t>
              </a: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id="{5A54C04E-1A44-4870-BF44-9E6A97520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4041" y="4608195"/>
            <a:ext cx="2086370" cy="510778"/>
          </a:xfrm>
          <a:prstGeom prst="wedgeRoundRectCallout">
            <a:avLst>
              <a:gd name="adj1" fmla="val -48600"/>
              <a:gd name="adj2" fmla="val -62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actions</a:t>
            </a:r>
            <a:endParaRPr lang="bg-BG" sz="24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AutoShape 6">
            <a:extLst>
              <a:ext uri="{FF2B5EF4-FFF2-40B4-BE49-F238E27FC236}">
                <a16:creationId xmlns:a16="http://schemas.microsoft.com/office/drawing/2014/main" id="{2715C0C5-9996-4DFD-BD31-B54354521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9956" y="3107485"/>
            <a:ext cx="2019718" cy="510778"/>
          </a:xfrm>
          <a:prstGeom prst="wedgeRoundRectCallout">
            <a:avLst>
              <a:gd name="adj1" fmla="val -46129"/>
              <a:gd name="adj2" fmla="val 268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4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AutoShape 6">
            <a:extLst>
              <a:ext uri="{FF2B5EF4-FFF2-40B4-BE49-F238E27FC236}">
                <a16:creationId xmlns:a16="http://schemas.microsoft.com/office/drawing/2014/main" id="{E22B0B52-7382-4C6B-8CB9-46D5692FD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550" y="3868353"/>
            <a:ext cx="2057400" cy="510778"/>
          </a:xfrm>
          <a:prstGeom prst="wedgeRoundRectCallout">
            <a:avLst>
              <a:gd name="adj1" fmla="val -41246"/>
              <a:gd name="adj2" fmla="val -145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bg-BG" sz="24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90C29E0-9F4A-49B3-8426-92DE60BCAE72}"/>
              </a:ext>
            </a:extLst>
          </p:cNvPr>
          <p:cNvGrpSpPr/>
          <p:nvPr/>
        </p:nvGrpSpPr>
        <p:grpSpPr>
          <a:xfrm>
            <a:off x="7194566" y="3128514"/>
            <a:ext cx="3767791" cy="1897128"/>
            <a:chOff x="9294811" y="1741724"/>
            <a:chExt cx="2705081" cy="1897128"/>
          </a:xfrm>
        </p:grpSpPr>
        <p:sp>
          <p:nvSpPr>
            <p:cNvPr id="49" name="Rectangle 3">
              <a:extLst>
                <a:ext uri="{FF2B5EF4-FFF2-40B4-BE49-F238E27FC236}">
                  <a16:creationId xmlns:a16="http://schemas.microsoft.com/office/drawing/2014/main" id="{E48F9505-A2DF-4CC4-9341-A17A14D07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1" y="1741724"/>
              <a:ext cx="270508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object</a:t>
              </a:r>
              <a:r>
                <a:rPr lang="en-US" sz="2800" noProof="1">
                  <a:latin typeface="Consolas" panose="020B0609020204030204" pitchFamily="49" charset="0"/>
                </a:rPr>
                <a:t/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diceD6</a:t>
              </a:r>
              <a:endParaRPr lang="en-US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50" name="Rectangle 4">
              <a:extLst>
                <a:ext uri="{FF2B5EF4-FFF2-40B4-BE49-F238E27FC236}">
                  <a16:creationId xmlns:a16="http://schemas.microsoft.com/office/drawing/2014/main" id="{A0979492-051C-4873-9AFB-D71CF15B4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1" y="2743200"/>
              <a:ext cx="2705081" cy="8956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type = "six sided"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sides = 6</a:t>
              </a:r>
            </a:p>
          </p:txBody>
        </p:sp>
      </p:grpSp>
      <p:sp>
        <p:nvSpPr>
          <p:cNvPr id="51" name="AutoShape 6">
            <a:extLst>
              <a:ext uri="{FF2B5EF4-FFF2-40B4-BE49-F238E27FC236}">
                <a16:creationId xmlns:a16="http://schemas.microsoft.com/office/drawing/2014/main" id="{A1BF36D3-4E75-4694-85F5-57C66BCD7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1864" y="2932885"/>
            <a:ext cx="1524001" cy="919401"/>
          </a:xfrm>
          <a:prstGeom prst="wedgeRoundRectCallout">
            <a:avLst>
              <a:gd name="adj1" fmla="val -44503"/>
              <a:gd name="adj2" fmla="val -246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4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AutoShape 6">
            <a:extLst>
              <a:ext uri="{FF2B5EF4-FFF2-40B4-BE49-F238E27FC236}">
                <a16:creationId xmlns:a16="http://schemas.microsoft.com/office/drawing/2014/main" id="{2E58BB50-BA66-4FF7-8A4D-A0BD48C94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1864" y="4705098"/>
            <a:ext cx="1524001" cy="919401"/>
          </a:xfrm>
          <a:prstGeom prst="wedgeRoundRectCallout">
            <a:avLst>
              <a:gd name="adj1" fmla="val -36797"/>
              <a:gd name="adj2" fmla="val -128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bg-BG" sz="24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AAF34636-ED86-4E7A-80F5-883841ECA9F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74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51" grpId="0" animBg="1"/>
      <p:bldP spid="5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253" y="1261980"/>
            <a:ext cx="2760313" cy="277107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52E9D7C-19CF-4944-BDA7-511ED8F2B77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Fields and Properties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DD37687-EA17-474C-88C9-C83FB5E16AD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Storing Data Inside a Class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8770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 and Modifiers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56616"/>
            <a:r>
              <a:rPr lang="en-US" dirty="0"/>
              <a:t>Class fields have type and name</a:t>
            </a:r>
          </a:p>
          <a:p>
            <a:pPr indent="-356616"/>
            <a:r>
              <a:rPr lang="en-US" dirty="0"/>
              <a:t>Modifiers define accessibility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3213228" y="2707694"/>
            <a:ext cx="5762368" cy="35597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public class Dice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private string type;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private </a:t>
            </a:r>
            <a:r>
              <a:rPr lang="en-US" sz="2600" noProof="1">
                <a:solidFill>
                  <a:schemeClr val="bg1"/>
                </a:solidFill>
              </a:rPr>
              <a:t>int</a:t>
            </a:r>
            <a:r>
              <a:rPr lang="en-US" sz="2600" noProof="1">
                <a:solidFill>
                  <a:schemeClr val="tx1"/>
                </a:solidFill>
              </a:rPr>
              <a:t> sides;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tx1"/>
                </a:solidFill>
              </a:rPr>
              <a:t>  private </a:t>
            </a:r>
            <a:r>
              <a:rPr lang="en-US" sz="2600" noProof="1">
                <a:solidFill>
                  <a:schemeClr val="bg1"/>
                </a:solidFill>
              </a:rPr>
              <a:t>int[]</a:t>
            </a:r>
            <a:r>
              <a:rPr lang="en-US" sz="2600" noProof="1">
                <a:solidFill>
                  <a:schemeClr val="tx1"/>
                </a:solidFill>
              </a:rPr>
              <a:t> rollFrequency;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tx1"/>
                </a:solidFill>
              </a:rPr>
              <a:t>  private </a:t>
            </a:r>
            <a:r>
              <a:rPr lang="en-US" sz="2600" noProof="1">
                <a:solidFill>
                  <a:schemeClr val="bg1"/>
                </a:solidFill>
              </a:rPr>
              <a:t>Person</a:t>
            </a:r>
            <a:r>
              <a:rPr lang="en-US" sz="2600" noProof="1">
                <a:solidFill>
                  <a:schemeClr val="tx1"/>
                </a:solidFill>
              </a:rPr>
              <a:t> owner;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tx1"/>
                </a:solidFill>
              </a:rPr>
              <a:t>  public void Roll </a:t>
            </a:r>
            <a:r>
              <a:rPr lang="en-US" sz="2600" dirty="0">
                <a:solidFill>
                  <a:schemeClr val="tx1"/>
                </a:solidFill>
              </a:rPr>
              <a:t>() 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746880" y="4644000"/>
            <a:ext cx="2024545" cy="919401"/>
          </a:xfrm>
          <a:prstGeom prst="wedgeRoundRectCallout">
            <a:avLst>
              <a:gd name="adj1" fmla="val 67781"/>
              <a:gd name="adj2" fmla="val 165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Fields can be of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type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701652" y="2780562"/>
            <a:ext cx="2115000" cy="510778"/>
          </a:xfrm>
          <a:prstGeom prst="wedgeRoundRectCallout">
            <a:avLst>
              <a:gd name="adj1" fmla="val 62703"/>
              <a:gd name="adj2" fmla="val 161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modifier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182037" y="3459058"/>
            <a:ext cx="2603088" cy="919401"/>
          </a:xfrm>
          <a:prstGeom prst="wedgeRoundRectCallout">
            <a:avLst>
              <a:gd name="adj1" fmla="val 63322"/>
              <a:gd name="adj2" fmla="val 422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Fields should </a:t>
            </a:r>
            <a:b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always be private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7644F42-015A-4C12-9424-69CA980B8FF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91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Properties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Used to create </a:t>
            </a:r>
            <a:r>
              <a:rPr lang="en-US" b="1" dirty="0">
                <a:solidFill>
                  <a:schemeClr val="bg1"/>
                </a:solidFill>
              </a:rPr>
              <a:t>accessors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mutators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getters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setters</a:t>
            </a:r>
            <a:r>
              <a:rPr lang="en-US" dirty="0"/>
              <a:t>)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886774" y="1980796"/>
            <a:ext cx="6415277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public class Dice 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private int sides;</a:t>
            </a:r>
          </a:p>
          <a:p>
            <a:r>
              <a:rPr lang="en-US" dirty="0">
                <a:solidFill>
                  <a:schemeClr val="tx1"/>
                </a:solidFill>
              </a:rPr>
              <a:t>  public int Sides</a:t>
            </a:r>
          </a:p>
          <a:p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</a:rPr>
              <a:t>    public </a:t>
            </a:r>
            <a:r>
              <a:rPr lang="en-US" dirty="0">
                <a:solidFill>
                  <a:schemeClr val="bg1"/>
                </a:solidFill>
              </a:rPr>
              <a:t>get { return this.sides; }</a:t>
            </a:r>
          </a:p>
          <a:p>
            <a:r>
              <a:rPr lang="en-US" dirty="0">
                <a:solidFill>
                  <a:schemeClr val="tx1"/>
                </a:solidFill>
              </a:rPr>
              <a:t>    public </a:t>
            </a:r>
            <a:r>
              <a:rPr lang="en-US" dirty="0">
                <a:solidFill>
                  <a:schemeClr val="bg1"/>
                </a:solidFill>
              </a:rPr>
              <a:t>set { this.sides = value; }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405767" y="2490643"/>
            <a:ext cx="2760233" cy="510778"/>
          </a:xfrm>
          <a:prstGeom prst="wedgeRoundRectCallout">
            <a:avLst>
              <a:gd name="adj1" fmla="val -56407"/>
              <a:gd name="adj2" fmla="val 440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field</a:t>
            </a:r>
            <a:r>
              <a:rPr lang="bg-BG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hidden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5943600" y="3624363"/>
            <a:ext cx="2760233" cy="919401"/>
          </a:xfrm>
          <a:prstGeom prst="wedgeRoundRectCallout">
            <a:avLst>
              <a:gd name="adj1" fmla="val -56826"/>
              <a:gd name="adj2" fmla="val 447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getter provides access to the field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5128412" y="5404937"/>
            <a:ext cx="2760233" cy="919401"/>
          </a:xfrm>
          <a:prstGeom prst="wedgeRoundRectCallout">
            <a:avLst>
              <a:gd name="adj1" fmla="val -57732"/>
              <a:gd name="adj2" fmla="val -476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setter provides field change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DC61D8A-52FD-4A49-BEB0-BE7DC5A2E6F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15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b="1" noProof="1">
                <a:solidFill>
                  <a:schemeClr val="bg1"/>
                </a:solidFill>
              </a:rPr>
              <a:t>Car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13" name="Right Arrow 7"/>
          <p:cNvSpPr/>
          <p:nvPr/>
        </p:nvSpPr>
        <p:spPr>
          <a:xfrm>
            <a:off x="3962401" y="3749066"/>
            <a:ext cx="644955" cy="56185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4681517" y="2184723"/>
            <a:ext cx="7269298" cy="36905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private string make;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private string model;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private int year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public string Make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  </a:t>
            </a:r>
            <a:r>
              <a:rPr lang="en-GB" sz="2400" noProof="1">
                <a:solidFill>
                  <a:schemeClr val="tx1"/>
                </a:solidFill>
              </a:rPr>
              <a:t>get { return this.make;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noProof="1">
                <a:solidFill>
                  <a:schemeClr val="tx1"/>
                </a:solidFill>
              </a:rPr>
              <a:t>  set { this.make = value;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noProof="1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chemeClr val="accent2"/>
                </a:solidFill>
              </a:rPr>
              <a:t>// TODO: </a:t>
            </a:r>
            <a:r>
              <a:rPr lang="en-GB" sz="2400" i="1" dirty="0">
                <a:solidFill>
                  <a:schemeClr val="accent2"/>
                </a:solidFill>
              </a:rPr>
              <a:t>Balance and Year Getter &amp; Setter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C0D0C5-DE50-42F5-BB3E-238186673420}"/>
              </a:ext>
            </a:extLst>
          </p:cNvPr>
          <p:cNvGrpSpPr/>
          <p:nvPr/>
        </p:nvGrpSpPr>
        <p:grpSpPr>
          <a:xfrm>
            <a:off x="381000" y="2743201"/>
            <a:ext cx="3409452" cy="2746931"/>
            <a:chOff x="398960" y="3005693"/>
            <a:chExt cx="3409452" cy="1925579"/>
          </a:xfrm>
        </p:grpSpPr>
        <p:sp>
          <p:nvSpPr>
            <p:cNvPr id="17" name="Rectangle 3">
              <a:extLst>
                <a:ext uri="{FF2B5EF4-FFF2-40B4-BE49-F238E27FC236}">
                  <a16:creationId xmlns:a16="http://schemas.microsoft.com/office/drawing/2014/main" id="{54F06C81-BE70-48FD-805E-47C47FB1F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3005693"/>
              <a:ext cx="3409452" cy="39321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Car</a:t>
              </a:r>
            </a:p>
          </p:txBody>
        </p:sp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D1337F06-B251-4184-8310-AF4038DD9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3398904"/>
              <a:ext cx="3409452" cy="9348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-make:string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-model:string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-year:int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400" b="1" noProof="1">
                <a:latin typeface="Consolas" panose="020B0609020204030204" pitchFamily="49" charset="0"/>
              </a:endParaRPr>
            </a:p>
          </p:txBody>
        </p:sp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C3C8D661-6035-4BFC-9C09-FF603A4B0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4335200"/>
              <a:ext cx="3409452" cy="5960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(no actions)</a:t>
              </a:r>
            </a:p>
          </p:txBody>
        </p:sp>
      </p:grpSp>
      <p:sp>
        <p:nvSpPr>
          <p:cNvPr id="11" name="Oval 10"/>
          <p:cNvSpPr/>
          <p:nvPr/>
        </p:nvSpPr>
        <p:spPr>
          <a:xfrm>
            <a:off x="2863476" y="1779997"/>
            <a:ext cx="1393951" cy="1450016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61367" y="2005922"/>
            <a:ext cx="998167" cy="998167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0FD41942-938F-4002-9AF6-0F6C5B54302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84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1" y="1524001"/>
            <a:ext cx="3164951" cy="227250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2BBAA18-210B-4A76-B37A-08184D5B43F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5E96F05-8CE8-4C65-8658-3CBACB20905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Defining a Class </a:t>
            </a:r>
            <a:r>
              <a:rPr lang="en-US" noProof="1" smtClean="0"/>
              <a:t>Behaviour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19440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Store </a:t>
            </a:r>
            <a:r>
              <a:rPr lang="en-US" b="1" dirty="0">
                <a:solidFill>
                  <a:schemeClr val="bg1"/>
                </a:solidFill>
              </a:rPr>
              <a:t>executable code </a:t>
            </a:r>
            <a:r>
              <a:rPr lang="en-US" dirty="0"/>
              <a:t>(an algorithm)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696000" y="1856198"/>
            <a:ext cx="10072260" cy="4269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public class Dice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private int sides;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private Random rnd = new Random();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  </a:t>
            </a:r>
            <a:r>
              <a:rPr lang="en-US" sz="2800" dirty="0">
                <a:solidFill>
                  <a:schemeClr val="bg1"/>
                </a:solidFill>
              </a:rPr>
              <a:t>public int Roll()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     </a:t>
            </a:r>
            <a:r>
              <a:rPr lang="en-US" sz="2800" dirty="0">
                <a:solidFill>
                  <a:schemeClr val="tx1"/>
                </a:solidFill>
              </a:rPr>
              <a:t>int rollResult = rnd.Next(1, </a:t>
            </a:r>
            <a:r>
              <a:rPr lang="en-US" sz="2800" dirty="0">
                <a:solidFill>
                  <a:schemeClr val="bg1"/>
                </a:solidFill>
              </a:rPr>
              <a:t>this</a:t>
            </a:r>
            <a:r>
              <a:rPr lang="en-US" sz="2800" dirty="0">
                <a:solidFill>
                  <a:schemeClr val="tx1"/>
                </a:solidFill>
              </a:rPr>
              <a:t>.sides + 1);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   return rollResult;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  </a:t>
            </a:r>
            <a:r>
              <a:rPr lang="en-US" sz="2800" dirty="0">
                <a:solidFill>
                  <a:schemeClr val="bg1"/>
                </a:solidFill>
              </a:rPr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8286733" y="4685515"/>
            <a:ext cx="2985525" cy="1055608"/>
          </a:xfrm>
          <a:prstGeom prst="wedgeRoundRectCallout">
            <a:avLst>
              <a:gd name="adj1" fmla="val -62482"/>
              <a:gd name="adj2" fmla="val -442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</a:t>
            </a:r>
            <a:r>
              <a:rPr lang="en-GB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points to the current instance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07D0C4D-3120-4D8C-99B2-4866D0E9FFE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99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 Extension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092378"/>
            <a:ext cx="11804650" cy="55705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b="1" noProof="1">
                <a:solidFill>
                  <a:schemeClr val="bg1"/>
                </a:solidFill>
              </a:rPr>
              <a:t>Car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27545" y="1850959"/>
            <a:ext cx="5424506" cy="4368514"/>
            <a:chOff x="-306388" y="2240208"/>
            <a:chExt cx="3137848" cy="3270950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240208"/>
              <a:ext cx="3137848" cy="43985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Car</a:t>
              </a: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72637"/>
              <a:ext cx="3137848" cy="20069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-make:string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-model:string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-year:int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-fuelQuantity:double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-fuelConsumption:double</a:t>
              </a:r>
              <a:endParaRPr lang="en-US" dirty="0"/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679544"/>
              <a:ext cx="3137848" cy="8316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+Drive(double distance):void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+WhoAmI():string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478" y="2286001"/>
            <a:ext cx="4696051" cy="46960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DC4F05E-C0F0-44B7-8F26-8B963B2AB6A7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4"/>
              </a:rPr>
              <a:t>https://judge.softuni.bg/Contests/1478/Defining-Classes-Lab</a:t>
            </a:r>
            <a:endParaRPr lang="en-US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4A3BCD9E-F29B-4631-B82F-B1A193B6970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3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333"/>
            <a:ext cx="9503571" cy="882654"/>
          </a:xfrm>
        </p:spPr>
        <p:txBody>
          <a:bodyPr/>
          <a:lstStyle/>
          <a:p>
            <a:r>
              <a:rPr lang="en-US" dirty="0"/>
              <a:t>Solution: Car Extension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95400" y="1328831"/>
            <a:ext cx="9601200" cy="51940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400" i="1" dirty="0">
                <a:solidFill>
                  <a:schemeClr val="accent2"/>
                </a:solidFill>
              </a:rPr>
              <a:t>// </a:t>
            </a:r>
            <a:r>
              <a:rPr lang="en-GB" sz="2400" dirty="0">
                <a:solidFill>
                  <a:schemeClr val="accent2"/>
                </a:solidFill>
              </a:rPr>
              <a:t>TODO:</a:t>
            </a:r>
            <a:r>
              <a:rPr lang="en-GB" sz="2400" i="1" dirty="0">
                <a:solidFill>
                  <a:schemeClr val="accent2"/>
                </a:solidFill>
              </a:rPr>
              <a:t> Get the other fields from previous problem</a:t>
            </a:r>
          </a:p>
          <a:p>
            <a:pPr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400" dirty="0">
                <a:solidFill>
                  <a:schemeClr val="tx1"/>
                </a:solidFill>
              </a:rPr>
              <a:t>private </a:t>
            </a:r>
            <a:r>
              <a:rPr lang="en-GB" sz="2400" dirty="0">
                <a:solidFill>
                  <a:schemeClr val="bg1"/>
                </a:solidFill>
              </a:rPr>
              <a:t>double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US" sz="2400" noProof="1">
                <a:solidFill>
                  <a:schemeClr val="bg1"/>
                </a:solidFill>
              </a:rPr>
              <a:t>fuelQuantity</a:t>
            </a:r>
            <a:r>
              <a:rPr lang="en-US" sz="2400" noProof="1">
                <a:solidFill>
                  <a:schemeClr val="tx1"/>
                </a:solidFill>
              </a:rPr>
              <a:t>;</a:t>
            </a:r>
            <a:endParaRPr lang="en-GB" sz="2400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400" dirty="0">
                <a:solidFill>
                  <a:schemeClr val="tx1"/>
                </a:solidFill>
              </a:rPr>
              <a:t>private </a:t>
            </a:r>
            <a:r>
              <a:rPr lang="en-GB" sz="2400" dirty="0">
                <a:solidFill>
                  <a:schemeClr val="bg1"/>
                </a:solidFill>
              </a:rPr>
              <a:t>double </a:t>
            </a:r>
            <a:r>
              <a:rPr lang="en-GB" sz="2400" noProof="1">
                <a:solidFill>
                  <a:schemeClr val="bg1"/>
                </a:solidFill>
              </a:rPr>
              <a:t>fuelConsumption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400" i="1" dirty="0">
                <a:solidFill>
                  <a:schemeClr val="accent2"/>
                </a:solidFill>
              </a:rPr>
              <a:t>// </a:t>
            </a:r>
            <a:r>
              <a:rPr lang="en-GB" sz="2400" dirty="0">
                <a:solidFill>
                  <a:schemeClr val="accent2"/>
                </a:solidFill>
              </a:rPr>
              <a:t>TODO:</a:t>
            </a:r>
            <a:r>
              <a:rPr lang="en-GB" sz="2400" i="1" dirty="0">
                <a:solidFill>
                  <a:schemeClr val="accent2"/>
                </a:solidFill>
              </a:rPr>
              <a:t> Get the other properties from previous problem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</a:rPr>
              <a:t>public </a:t>
            </a:r>
            <a:r>
              <a:rPr lang="en-GB" sz="2400" dirty="0">
                <a:solidFill>
                  <a:schemeClr val="bg1"/>
                </a:solidFill>
              </a:rPr>
              <a:t>double </a:t>
            </a:r>
            <a:r>
              <a:rPr lang="en-US" sz="2400" noProof="1">
                <a:solidFill>
                  <a:schemeClr val="bg1"/>
                </a:solidFill>
              </a:rPr>
              <a:t>FuelQuantity </a:t>
            </a:r>
            <a:r>
              <a:rPr lang="en-GB" sz="24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</a:rPr>
              <a:t>  get { return this.</a:t>
            </a:r>
            <a:r>
              <a:rPr lang="en-US" sz="2400" noProof="1">
                <a:solidFill>
                  <a:schemeClr val="tx1"/>
                </a:solidFill>
              </a:rPr>
              <a:t>fuelQuantity</a:t>
            </a:r>
            <a:r>
              <a:rPr lang="en-GB" sz="2400" dirty="0">
                <a:solidFill>
                  <a:schemeClr val="tx1"/>
                </a:solidFill>
              </a:rPr>
              <a:t>; }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</a:rPr>
              <a:t>  set { this.</a:t>
            </a:r>
            <a:r>
              <a:rPr lang="en-US" sz="2400" noProof="1">
                <a:solidFill>
                  <a:schemeClr val="tx1"/>
                </a:solidFill>
              </a:rPr>
              <a:t>fuelQuantity</a:t>
            </a:r>
            <a:r>
              <a:rPr lang="en-GB" sz="2400" dirty="0">
                <a:solidFill>
                  <a:schemeClr val="tx1"/>
                </a:solidFill>
              </a:rPr>
              <a:t> = value; }}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</a:rPr>
              <a:t>public </a:t>
            </a:r>
            <a:r>
              <a:rPr lang="en-GB" sz="2400" dirty="0">
                <a:solidFill>
                  <a:schemeClr val="bg1"/>
                </a:solidFill>
              </a:rPr>
              <a:t>double </a:t>
            </a:r>
            <a:r>
              <a:rPr lang="en-GB" sz="2400" noProof="1">
                <a:solidFill>
                  <a:schemeClr val="bg1"/>
                </a:solidFill>
              </a:rPr>
              <a:t>FuelConsumption </a:t>
            </a:r>
            <a:r>
              <a:rPr lang="en-GB" sz="24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</a:rPr>
              <a:t>  get { return </a:t>
            </a:r>
            <a:r>
              <a:rPr lang="en-GB" sz="2400" noProof="1">
                <a:solidFill>
                  <a:schemeClr val="tx1"/>
                </a:solidFill>
              </a:rPr>
              <a:t>this.fuelConsumption</a:t>
            </a:r>
            <a:r>
              <a:rPr lang="en-GB" sz="2400" dirty="0">
                <a:solidFill>
                  <a:schemeClr val="tx1"/>
                </a:solidFill>
              </a:rPr>
              <a:t>; }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</a:rPr>
              <a:t>  set { </a:t>
            </a:r>
            <a:r>
              <a:rPr lang="en-GB" sz="2400" noProof="1">
                <a:solidFill>
                  <a:schemeClr val="tx1"/>
                </a:solidFill>
              </a:rPr>
              <a:t>this.fuelConsumption</a:t>
            </a:r>
            <a:r>
              <a:rPr lang="en-GB" sz="2400" dirty="0">
                <a:solidFill>
                  <a:schemeClr val="tx1"/>
                </a:solidFill>
              </a:rPr>
              <a:t> = value; }}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5BEFA13-F981-4DD7-8AC4-D091765AEEB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8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Defining Simple Classes</a:t>
            </a:r>
            <a:endParaRPr lang="bg-BG" dirty="0"/>
          </a:p>
          <a:p>
            <a:pPr lvl="1"/>
            <a:r>
              <a:rPr lang="en-GB" dirty="0"/>
              <a:t>Fields and Properties</a:t>
            </a:r>
          </a:p>
          <a:p>
            <a:pPr lvl="1"/>
            <a:r>
              <a:rPr lang="en-GB" dirty="0"/>
              <a:t>Methods</a:t>
            </a:r>
            <a:endParaRPr lang="en-US" dirty="0"/>
          </a:p>
          <a:p>
            <a:pPr lvl="1"/>
            <a:r>
              <a:rPr lang="en-US" dirty="0"/>
              <a:t>Constructors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Enumerations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Static Classes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Namespaces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2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32470" y="2214000"/>
            <a:ext cx="10927059" cy="368771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public </a:t>
            </a:r>
            <a:r>
              <a:rPr lang="en-US" sz="2400" dirty="0">
                <a:solidFill>
                  <a:schemeClr val="bg1"/>
                </a:solidFill>
              </a:rPr>
              <a:t>void Drive(double distance)</a:t>
            </a:r>
          </a:p>
          <a:p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bg-BG" sz="2400" dirty="0"/>
              <a:t>  </a:t>
            </a:r>
            <a:r>
              <a:rPr lang="en-US" sz="2400" dirty="0">
                <a:solidFill>
                  <a:schemeClr val="tx1"/>
                </a:solidFill>
              </a:rPr>
              <a:t>bool canContinue = this.FuelQuantity – (distance *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			        this.FuelConsumption) &gt;= 0;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if(canContionue)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bg-BG" sz="2400" dirty="0">
                <a:solidFill>
                  <a:schemeClr val="tx1"/>
                </a:solidFill>
              </a:rPr>
              <a:t>  </a:t>
            </a:r>
            <a:r>
              <a:rPr lang="en-US" sz="2400" dirty="0" smtClean="0">
                <a:solidFill>
                  <a:schemeClr val="tx1"/>
                </a:solidFill>
              </a:rPr>
              <a:t>this.FuelQuantity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-= distance * this.FuelConsumption;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else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bg-BG" sz="2400" dirty="0">
                <a:solidFill>
                  <a:schemeClr val="tx1"/>
                </a:solidFill>
              </a:rPr>
              <a:t>  </a:t>
            </a:r>
            <a:r>
              <a:rPr lang="en-US" sz="2400" dirty="0" smtClean="0">
                <a:solidFill>
                  <a:schemeClr val="tx1"/>
                </a:solidFill>
              </a:rPr>
              <a:t>Console.WriteLine</a:t>
            </a:r>
            <a:r>
              <a:rPr lang="en-US" sz="2400" dirty="0" smtClean="0">
                <a:solidFill>
                  <a:schemeClr val="tx1"/>
                </a:solidFill>
              </a:rPr>
              <a:t>("</a:t>
            </a:r>
            <a:r>
              <a:rPr lang="en-US" sz="2400" dirty="0">
                <a:solidFill>
                  <a:schemeClr val="tx1"/>
                </a:solidFill>
              </a:rPr>
              <a:t>Not enough fuel to perform this trip!");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Extension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9737742-683D-44D1-B5A3-73E2D373B7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08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Extension (3)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0BB5AAA-78B3-4C80-A307-5C64BF48EB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2F5B726-68EC-423C-91B4-A6A0DE36BB4E}"/>
              </a:ext>
            </a:extLst>
          </p:cNvPr>
          <p:cNvSpPr txBox="1">
            <a:spLocks/>
          </p:cNvSpPr>
          <p:nvPr/>
        </p:nvSpPr>
        <p:spPr>
          <a:xfrm>
            <a:off x="1238202" y="2259000"/>
            <a:ext cx="9715595" cy="36905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public </a:t>
            </a:r>
            <a:r>
              <a:rPr lang="en-US" sz="2400" dirty="0">
                <a:solidFill>
                  <a:schemeClr val="bg1"/>
                </a:solidFill>
              </a:rPr>
              <a:t>string </a:t>
            </a:r>
            <a:r>
              <a:rPr lang="en-US" sz="2400" dirty="0" smtClean="0">
                <a:solidFill>
                  <a:schemeClr val="bg1"/>
                </a:solidFill>
              </a:rPr>
              <a:t>WhoAmI</a:t>
            </a:r>
            <a:r>
              <a:rPr lang="en-US" sz="2400" dirty="0" smtClean="0"/>
              <a:t>()</a:t>
            </a:r>
            <a:endParaRPr lang="en-US" sz="2400" dirty="0"/>
          </a:p>
          <a:p>
            <a:r>
              <a:rPr lang="en-US" sz="2400" dirty="0"/>
              <a:t>{</a:t>
            </a:r>
          </a:p>
          <a:p>
            <a:r>
              <a:rPr lang="en-US" sz="2400" dirty="0" smtClean="0"/>
              <a:t>    StringBuilder sb = new StringBuilder();</a:t>
            </a:r>
          </a:p>
          <a:p>
            <a:r>
              <a:rPr lang="en-US" sz="2400" dirty="0" smtClean="0"/>
              <a:t>    sb.AppendLine($"Make: {this.Make}");</a:t>
            </a:r>
          </a:p>
          <a:p>
            <a:r>
              <a:rPr lang="en-US" sz="2400" dirty="0" smtClean="0"/>
              <a:t>    sb.AppendLine($"Model: {this.Model}");</a:t>
            </a:r>
          </a:p>
          <a:p>
            <a:r>
              <a:rPr lang="en-US" sz="2400" dirty="0" smtClean="0"/>
              <a:t>    sb.AppendLine($"Year: {this.Year}");</a:t>
            </a:r>
          </a:p>
          <a:p>
            <a:r>
              <a:rPr lang="en-US" sz="2400" dirty="0" smtClean="0"/>
              <a:t>    sb.Append($"Fuel: {this.FuelQuantity:F2}L");</a:t>
            </a:r>
          </a:p>
          <a:p>
            <a:r>
              <a:rPr lang="en-US" sz="2400" dirty="0" smtClean="0"/>
              <a:t>    return sb.ToString();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398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749" y="1395069"/>
            <a:ext cx="2970505" cy="22200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730" y="762000"/>
            <a:ext cx="3670540" cy="367054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30474CC-C911-40CF-93A2-91F807D99B7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6FBD7EAD-B03B-4580-9271-EE193D95A2D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Object Initialization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0758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6000" y="1108911"/>
            <a:ext cx="9994234" cy="5546589"/>
          </a:xfrm>
        </p:spPr>
        <p:txBody>
          <a:bodyPr/>
          <a:lstStyle/>
          <a:p>
            <a:r>
              <a:rPr lang="en-GB" dirty="0"/>
              <a:t>When a constructor is invoked, it creates an instance of its class and usually initializes its members</a:t>
            </a:r>
          </a:p>
          <a:p>
            <a:r>
              <a:rPr lang="en-GB" dirty="0"/>
              <a:t>Classes in C# are instantiated with the </a:t>
            </a:r>
            <a:r>
              <a:rPr lang="en-GB" b="1" dirty="0">
                <a:solidFill>
                  <a:schemeClr val="bg1"/>
                </a:solidFill>
              </a:rPr>
              <a:t>keyword new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33600" y="3841984"/>
            <a:ext cx="3962400" cy="1904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367200" tIns="183600" rIns="367200" bIns="1836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public class Dice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public </a:t>
            </a:r>
            <a:r>
              <a:rPr lang="en-US" sz="2400" dirty="0">
                <a:solidFill>
                  <a:schemeClr val="bg1"/>
                </a:solidFill>
              </a:rPr>
              <a:t>Dice() </a:t>
            </a:r>
            <a:r>
              <a:rPr lang="en-US" sz="2400" dirty="0">
                <a:solidFill>
                  <a:schemeClr val="tx1"/>
                </a:solidFill>
              </a:rPr>
              <a:t>{</a:t>
            </a:r>
            <a:r>
              <a:rPr lang="bg-BG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615479" y="3307324"/>
            <a:ext cx="5137551" cy="30676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367200" tIns="183600" rIns="367200" bIns="1836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public class </a:t>
            </a:r>
            <a:r>
              <a:rPr lang="en-US" sz="2400" noProof="1">
                <a:solidFill>
                  <a:schemeClr val="tx1"/>
                </a:solidFill>
              </a:rPr>
              <a:t>StartUp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static void Main()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noProof="1">
                <a:solidFill>
                  <a:schemeClr val="tx1"/>
                </a:solidFill>
              </a:rPr>
              <a:t>var</a:t>
            </a:r>
            <a:r>
              <a:rPr lang="en-US" sz="2400" dirty="0">
                <a:solidFill>
                  <a:schemeClr val="tx1"/>
                </a:solidFill>
              </a:rPr>
              <a:t> dice = </a:t>
            </a:r>
            <a:r>
              <a:rPr lang="en-US" sz="2400" dirty="0">
                <a:solidFill>
                  <a:schemeClr val="bg1"/>
                </a:solidFill>
              </a:rPr>
              <a:t>new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Dice()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} 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9EABDBA-046B-4D75-A35C-D5AFBC6A87B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2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Initial State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371000" y="1933850"/>
            <a:ext cx="8170670" cy="4269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public class Dice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</a:t>
            </a:r>
            <a:r>
              <a:rPr lang="en-US" sz="2800" noProof="1">
                <a:solidFill>
                  <a:schemeClr val="tx1"/>
                </a:solidFill>
              </a:rPr>
              <a:t>int sides;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int[] rollFrequency;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public </a:t>
            </a:r>
            <a:r>
              <a:rPr lang="en-US" sz="2800" noProof="1">
                <a:solidFill>
                  <a:schemeClr val="bg1"/>
                </a:solidFill>
              </a:rPr>
              <a:t>Dice(</a:t>
            </a:r>
            <a:r>
              <a:rPr lang="en-US" sz="2800" noProof="1">
                <a:solidFill>
                  <a:schemeClr val="tx1"/>
                </a:solidFill>
              </a:rPr>
              <a:t>int sides</a:t>
            </a:r>
            <a:r>
              <a:rPr lang="en-US" sz="2800" noProof="1">
                <a:solidFill>
                  <a:schemeClr val="bg1"/>
                </a:solidFill>
              </a:rPr>
              <a:t>) </a:t>
            </a:r>
            <a:r>
              <a:rPr lang="en-US" sz="2800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this.sides = sides;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this.rollFrequency =</a:t>
            </a:r>
            <a:r>
              <a:rPr lang="en-US" sz="2800" noProof="1"/>
              <a:t> </a:t>
            </a:r>
            <a:r>
              <a:rPr lang="en-US" sz="2800" noProof="1">
                <a:solidFill>
                  <a:schemeClr val="bg1"/>
                </a:solidFill>
              </a:rPr>
              <a:t>new int[</a:t>
            </a:r>
            <a:r>
              <a:rPr lang="en-US" sz="2800" noProof="1">
                <a:solidFill>
                  <a:schemeClr val="tx1"/>
                </a:solidFill>
              </a:rPr>
              <a:t>sides</a:t>
            </a:r>
            <a:r>
              <a:rPr lang="en-US" sz="2800" noProof="1">
                <a:solidFill>
                  <a:schemeClr val="bg1"/>
                </a:solidFill>
              </a:rPr>
              <a:t>]</a:t>
            </a:r>
            <a:r>
              <a:rPr lang="en-US" sz="2800" noProof="1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Constructors </a:t>
            </a:r>
            <a:r>
              <a:rPr lang="en-GB" b="1" dirty="0">
                <a:solidFill>
                  <a:schemeClr val="bg1"/>
                </a:solidFill>
              </a:rPr>
              <a:t>set object's initial state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4C8CAFC6-6E07-470E-897F-17B6522DC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1000" y="3646309"/>
            <a:ext cx="2790000" cy="1055608"/>
          </a:xfrm>
          <a:prstGeom prst="wedgeRoundRectCallout">
            <a:avLst>
              <a:gd name="adj1" fmla="val -60817"/>
              <a:gd name="adj2" fmla="val 502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Always ensure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 state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5ACBC04-E8DA-4D52-924F-64392B0F3C0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81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B3006CF-4481-40D3-8844-B75642BAB0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have multiple constructors in the same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Constructors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09908" y="2034000"/>
            <a:ext cx="5356201" cy="4269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public class Dice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private </a:t>
            </a:r>
            <a:r>
              <a:rPr lang="en-US" sz="2800" noProof="1">
                <a:solidFill>
                  <a:schemeClr val="tx1"/>
                </a:solidFill>
              </a:rPr>
              <a:t>int</a:t>
            </a:r>
            <a:r>
              <a:rPr lang="en-US" sz="2800" dirty="0">
                <a:solidFill>
                  <a:schemeClr val="tx1"/>
                </a:solidFill>
              </a:rPr>
              <a:t> sides;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public </a:t>
            </a:r>
            <a:r>
              <a:rPr lang="en-US" sz="2800" dirty="0">
                <a:solidFill>
                  <a:schemeClr val="bg1"/>
                </a:solidFill>
              </a:rPr>
              <a:t>Dice() </a:t>
            </a:r>
            <a:r>
              <a:rPr lang="en-US" sz="2800" dirty="0">
                <a:solidFill>
                  <a:schemeClr val="tx1"/>
                </a:solidFill>
              </a:rPr>
              <a:t>{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 public </a:t>
            </a:r>
            <a:r>
              <a:rPr lang="en-US" sz="2800" dirty="0">
                <a:solidFill>
                  <a:schemeClr val="bg1"/>
                </a:solidFill>
              </a:rPr>
              <a:t>Dice(</a:t>
            </a:r>
            <a:r>
              <a:rPr lang="en-US" sz="2800" dirty="0">
                <a:solidFill>
                  <a:schemeClr val="tx1"/>
                </a:solidFill>
              </a:rPr>
              <a:t>int sides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</a:rPr>
              <a:t>  </a:t>
            </a:r>
            <a:r>
              <a:rPr lang="en-US" sz="28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  this.sides = sides;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851000" y="3958678"/>
            <a:ext cx="2790000" cy="1055608"/>
          </a:xfrm>
          <a:prstGeom prst="wedgeRoundRectCallout">
            <a:avLst>
              <a:gd name="adj1" fmla="val -59999"/>
              <a:gd name="adj2" fmla="val -230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Constructor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parameters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104204" y="2798245"/>
            <a:ext cx="3281411" cy="1055608"/>
          </a:xfrm>
          <a:prstGeom prst="wedgeRoundRectCallout">
            <a:avLst>
              <a:gd name="adj1" fmla="val -58777"/>
              <a:gd name="adj2" fmla="val 415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Constructor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without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parameters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8E0BC23-C2D8-48E3-880A-49CA1993C2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888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494331-CA81-4B33-B639-B062DD5D6F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en-GB" dirty="0"/>
              <a:t>Constructors can call each other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Chaining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14638" y="1985964"/>
            <a:ext cx="6562724" cy="446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public class Person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private string name;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private </a:t>
            </a:r>
            <a:r>
              <a:rPr lang="en-US" sz="2400" noProof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age;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public </a:t>
            </a:r>
            <a:r>
              <a:rPr lang="en-US" sz="2400" dirty="0">
                <a:solidFill>
                  <a:schemeClr val="bg1"/>
                </a:solidFill>
              </a:rPr>
              <a:t>Person()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    this.age = 18;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public Person(string name) : </a:t>
            </a:r>
            <a:r>
              <a:rPr lang="en-US" sz="2400" dirty="0">
                <a:solidFill>
                  <a:schemeClr val="bg1"/>
                </a:solidFill>
              </a:rPr>
              <a:t>this()</a:t>
            </a:r>
            <a:r>
              <a:rPr lang="bg-BG" sz="2400" dirty="0">
                <a:solidFill>
                  <a:schemeClr val="bg1"/>
                </a:solidFill>
              </a:rPr>
              <a:t/>
            </a:r>
            <a:br>
              <a:rPr lang="bg-BG" sz="2400" dirty="0">
                <a:solidFill>
                  <a:schemeClr val="bg1"/>
                </a:solidFill>
              </a:rPr>
            </a:br>
            <a:r>
              <a:rPr lang="bg-BG" sz="2400" dirty="0">
                <a:solidFill>
                  <a:schemeClr val="bg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  this.name = name;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211000" y="4883281"/>
            <a:ext cx="2250000" cy="1055608"/>
          </a:xfrm>
          <a:prstGeom prst="wedgeRoundRectCallout">
            <a:avLst>
              <a:gd name="adj1" fmla="val -59723"/>
              <a:gd name="adj2" fmla="val -394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Calls default constructor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2F0A22B-3B9C-4173-9A64-7C164F62E6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628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287464"/>
            <a:ext cx="10818812" cy="4427537"/>
          </a:xfrm>
        </p:spPr>
        <p:txBody>
          <a:bodyPr>
            <a:noAutofit/>
          </a:bodyPr>
          <a:lstStyle/>
          <a:p>
            <a:r>
              <a:rPr lang="en-US" sz="3500" dirty="0"/>
              <a:t>Extend the previous problem and </a:t>
            </a:r>
            <a:r>
              <a:rPr lang="en-US" sz="3500" b="1" dirty="0">
                <a:solidFill>
                  <a:schemeClr val="bg1"/>
                </a:solidFill>
              </a:rPr>
              <a:t>create 3 constructors</a:t>
            </a:r>
          </a:p>
          <a:p>
            <a:r>
              <a:rPr lang="en-US" sz="3500" dirty="0"/>
              <a:t>Default values are:</a:t>
            </a:r>
          </a:p>
          <a:p>
            <a:pPr lvl="1"/>
            <a:r>
              <a:rPr lang="en-US" sz="3300" dirty="0"/>
              <a:t>Make - VW</a:t>
            </a:r>
          </a:p>
          <a:p>
            <a:pPr lvl="1"/>
            <a:r>
              <a:rPr lang="en-US" sz="3300" dirty="0"/>
              <a:t>Model - Golf</a:t>
            </a:r>
          </a:p>
          <a:p>
            <a:pPr lvl="1"/>
            <a:r>
              <a:rPr lang="en-US" sz="3300" dirty="0"/>
              <a:t>Year - 2025</a:t>
            </a:r>
          </a:p>
          <a:p>
            <a:pPr lvl="1"/>
            <a:r>
              <a:rPr lang="en-US" sz="3300" noProof="1"/>
              <a:t>FuelQuantity = 200</a:t>
            </a:r>
          </a:p>
          <a:p>
            <a:pPr lvl="1"/>
            <a:r>
              <a:rPr lang="en-US" sz="3300" noProof="1"/>
              <a:t>FuelConsumption = 10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008077" y="2569496"/>
            <a:ext cx="5679524" cy="3104669"/>
            <a:chOff x="-306388" y="2240208"/>
            <a:chExt cx="3137848" cy="2324639"/>
          </a:xfrm>
        </p:grpSpPr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-306388" y="2240208"/>
              <a:ext cx="3137848" cy="43985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Car</a:t>
              </a:r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-306388" y="2672637"/>
              <a:ext cx="3137848" cy="189221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400" b="1" dirty="0">
                  <a:latin typeface="Consolas" panose="020B0609020204030204" pitchFamily="49" charset="0"/>
                </a:rPr>
                <a:t>+Car()</a:t>
              </a:r>
            </a:p>
            <a:p>
              <a:pPr>
                <a:lnSpc>
                  <a:spcPct val="105000"/>
                </a:lnSpc>
              </a:pPr>
              <a:r>
                <a:rPr lang="en-US" sz="2400" b="1" dirty="0">
                  <a:latin typeface="Consolas" panose="020B0609020204030204" pitchFamily="49" charset="0"/>
                </a:rPr>
                <a:t>+Car(string make, string model, int year)</a:t>
              </a:r>
            </a:p>
            <a:p>
              <a:pPr>
                <a:lnSpc>
                  <a:spcPct val="105000"/>
                </a:lnSpc>
              </a:pPr>
              <a:r>
                <a:rPr lang="en-US" sz="2400" b="1" dirty="0">
                  <a:latin typeface="Consolas" panose="020B0609020204030204" pitchFamily="49" charset="0"/>
                </a:rPr>
                <a:t>+Car(string make, string model, </a:t>
              </a:r>
              <a:r>
                <a:rPr lang="en-US" sz="2400" b="1" noProof="1">
                  <a:latin typeface="Consolas" panose="020B0609020204030204" pitchFamily="49" charset="0"/>
                </a:rPr>
                <a:t>int</a:t>
              </a:r>
              <a:r>
                <a:rPr lang="en-US" sz="2400" b="1" dirty="0">
                  <a:latin typeface="Consolas" panose="020B0609020204030204" pitchFamily="49" charset="0"/>
                </a:rPr>
                <a:t> year</a:t>
              </a:r>
              <a:r>
                <a:rPr lang="en-US" sz="2400" b="1" noProof="1">
                  <a:latin typeface="Consolas" panose="020B0609020204030204" pitchFamily="49" charset="0"/>
                </a:rPr>
                <a:t>, double fuelQuantity, double fuelConsumption)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47257C6-1F5B-40A5-9DCB-454C403C65A7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3"/>
              </a:rPr>
              <a:t>https://judge.softuni.bg/Contests/1478/Defining-Classes-Lab</a:t>
            </a: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3832421-E046-4B3D-B8EB-4ED008233D0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29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Constructors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52500" y="1719000"/>
            <a:ext cx="10287000" cy="446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public Car()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  this.Make = "VW";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  this.Model = "Golf";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  this.Year = 2025;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  this.FuelQuantity = 200;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  this.FuelConsumption = 10;}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  public Car(string make, string model, int year) : this()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      this.Make = make;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      this.Model = model;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      this.Year = year;} 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E8253D2-3F3C-452A-8223-98B289581F4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97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81000" y="2259000"/>
            <a:ext cx="9630000" cy="3364355"/>
          </a:xfrm>
        </p:spPr>
        <p:txBody>
          <a:bodyPr/>
          <a:lstStyle/>
          <a:p>
            <a:r>
              <a:rPr lang="en-US" sz="2800" dirty="0" smtClean="0"/>
              <a:t>public Car(string make, string model, int year, </a:t>
            </a:r>
            <a:br>
              <a:rPr lang="en-US" sz="2800" dirty="0" smtClean="0"/>
            </a:br>
            <a:r>
              <a:rPr lang="en-US" sz="2800" dirty="0" smtClean="0"/>
              <a:t>double fuelQuantity, double fuelConsumption)</a:t>
            </a:r>
          </a:p>
          <a:p>
            <a:r>
              <a:rPr lang="en-US" sz="2800" dirty="0" smtClean="0"/>
              <a:t>    : this(make, model, year)</a:t>
            </a:r>
          </a:p>
          <a:p>
            <a:r>
              <a:rPr lang="en-US" sz="2800" dirty="0" smtClean="0"/>
              <a:t>{</a:t>
            </a:r>
          </a:p>
          <a:p>
            <a:r>
              <a:rPr lang="en-US" sz="2800" dirty="0" smtClean="0"/>
              <a:t>    this.FuelQuantity = fuelQuantity;</a:t>
            </a:r>
          </a:p>
          <a:p>
            <a:r>
              <a:rPr lang="en-US" sz="2800" dirty="0" smtClean="0"/>
              <a:t>    this.FuelConsumption = fuelConsumption;</a:t>
            </a:r>
          </a:p>
          <a:p>
            <a:r>
              <a:rPr lang="en-US" sz="2800" dirty="0" smtClean="0"/>
              <a:t>}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Constructors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8F9069C-C1D3-44C6-8398-F60B831CCA8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2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A6425CF-0F9D-451F-BBEF-09D2D1175D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418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1942" y="1196126"/>
            <a:ext cx="11161859" cy="785075"/>
          </a:xfrm>
        </p:spPr>
        <p:txBody>
          <a:bodyPr>
            <a:normAutofit/>
          </a:bodyPr>
          <a:lstStyle/>
          <a:p>
            <a:r>
              <a:rPr lang="en-US" dirty="0"/>
              <a:t>Create the two classes  and extend the Car class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 Engine and Tires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600200" y="1809000"/>
            <a:ext cx="4495800" cy="2658118"/>
            <a:chOff x="-306388" y="2240208"/>
            <a:chExt cx="3137848" cy="1983451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-306388" y="2240208"/>
              <a:ext cx="3137848" cy="43985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Engine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-306388" y="2672637"/>
              <a:ext cx="3137848" cy="8425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-horsePower:int</a:t>
              </a:r>
            </a:p>
            <a:p>
              <a:pPr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-cubicCapacity:double</a:t>
              </a:r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-306388" y="3495422"/>
              <a:ext cx="3137848" cy="72823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+Engine(int horsePower, </a:t>
              </a:r>
              <a:br>
                <a:rPr lang="en-US" sz="2400" b="1" noProof="1">
                  <a:latin typeface="Consolas" pitchFamily="49" charset="0"/>
                </a:rPr>
              </a:br>
              <a:r>
                <a:rPr lang="en-US" sz="2400" b="1" noProof="1">
                  <a:latin typeface="Consolas" pitchFamily="49" charset="0"/>
                </a:rPr>
                <a:t>double cubicCapacity)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172200" y="1809000"/>
            <a:ext cx="4495800" cy="2661413"/>
            <a:chOff x="-306388" y="2240208"/>
            <a:chExt cx="3137848" cy="1992749"/>
          </a:xfrm>
        </p:grpSpPr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-306388" y="2240208"/>
              <a:ext cx="3137848" cy="43985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Tire</a:t>
              </a: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-306388" y="2672637"/>
              <a:ext cx="3137848" cy="845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-year:int</a:t>
              </a:r>
            </a:p>
            <a:p>
              <a:pPr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-pressure:double</a:t>
              </a: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-306388" y="3502212"/>
              <a:ext cx="3137848" cy="73074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+Engine(int year, </a:t>
              </a:r>
              <a:br>
                <a:rPr lang="en-US" sz="2400" b="1" noProof="1">
                  <a:latin typeface="Consolas" pitchFamily="49" charset="0"/>
                </a:rPr>
              </a:br>
              <a:r>
                <a:rPr lang="en-US" sz="2400" b="1" noProof="1">
                  <a:latin typeface="Consolas" pitchFamily="49" charset="0"/>
                </a:rPr>
                <a:t>double pressure)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86000" y="4550644"/>
            <a:ext cx="7772400" cy="1819206"/>
            <a:chOff x="-306388" y="2240207"/>
            <a:chExt cx="3935606" cy="1727208"/>
          </a:xfrm>
        </p:grpSpPr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-306388" y="2240207"/>
              <a:ext cx="3935606" cy="55773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Car</a:t>
              </a:r>
            </a:p>
          </p:txBody>
        </p:sp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-306388" y="2672636"/>
              <a:ext cx="3935606" cy="129477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400" b="1" dirty="0">
                  <a:latin typeface="Consolas" panose="020B0609020204030204" pitchFamily="49" charset="0"/>
                </a:rPr>
                <a:t>+Car(string make, string model, int year, </a:t>
              </a:r>
              <a:br>
                <a:rPr lang="en-US" sz="2400" b="1" dirty="0">
                  <a:latin typeface="Consolas" panose="020B0609020204030204" pitchFamily="49" charset="0"/>
                </a:rPr>
              </a:br>
              <a:r>
                <a:rPr lang="en-US" sz="2400" b="1" noProof="1">
                  <a:latin typeface="Consolas" panose="020B0609020204030204" pitchFamily="49" charset="0"/>
                </a:rPr>
                <a:t>double fuelQuantity, double fuelConsumption, Engine engine, Tire[] tires</a:t>
              </a:r>
              <a:r>
                <a:rPr lang="en-US" sz="2400" b="1" dirty="0">
                  <a:latin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47257C6-1F5B-40A5-9DCB-454C403C65A7}"/>
              </a:ext>
            </a:extLst>
          </p:cNvPr>
          <p:cNvSpPr txBox="1"/>
          <p:nvPr/>
        </p:nvSpPr>
        <p:spPr>
          <a:xfrm>
            <a:off x="762001" y="6434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3"/>
              </a:rPr>
              <a:t>https://judge.softuni.bg/Contests/1478/Defining-Classes-Lab</a:t>
            </a:r>
            <a:endParaRPr lang="en-US" dirty="0"/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4E47C186-415C-4B24-9D26-D62911F6CE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755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Engine and Tires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6000" y="1344862"/>
            <a:ext cx="10665000" cy="5297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private int horsePower;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private double cubicCapacity;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public Engine(int horsePower, double cubicCapacity) {   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    this.HorsePower = horsePower;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    this.CubicCapacity = cubicCapacity; }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public int HorsePower {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    get { return this.horsePower; }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    set { this.horsePower = value; }}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public double CubicCapacity {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    get { return this.cubicCapacity; }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    set { this.cubicCapacity = value; }}</a:t>
            </a:r>
            <a:endParaRPr lang="en-US" sz="2200" noProof="1">
              <a:solidFill>
                <a:schemeClr val="tx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D72627D-AAF5-4EB9-B7C8-CC4DD5286C6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57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Engine and Tires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86000" y="1359000"/>
            <a:ext cx="10485000" cy="52355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private int year;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private double pressure;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public Tire(int year, double pressure) {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    this.Year = year;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    this.Pressure = pressure; }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public int Year {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    get { return this.year; }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    set { this.year = value; }}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public double Pressure {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    get { return this.pressure; }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    set { this.pressure = value; }}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4BAAEE0-2F89-43C2-A5C3-C7238B11C82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45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83500" y="2349000"/>
            <a:ext cx="11024999" cy="3302736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public Car(string make, string model, int year,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double fuelQuantity, double fuelConsumption, Engine engine,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Tire[] tires)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: this(make, model, year, fuelQuantity, fuelConsumption)</a:t>
            </a:r>
          </a:p>
          <a:p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this.Engine = engine;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this.Tires = tires;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Engine and Tires (3)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7C34B4E-F466-4976-92CA-BCFF727B715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69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092" y="1332412"/>
            <a:ext cx="2557838" cy="255783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22BA0E4-8AF8-43AE-B9BC-E5F6CB1B14B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5003616"/>
            <a:ext cx="10961783" cy="768084"/>
          </a:xfrm>
        </p:spPr>
        <p:txBody>
          <a:bodyPr/>
          <a:lstStyle/>
          <a:p>
            <a:r>
              <a:rPr lang="en-US" dirty="0"/>
              <a:t>Enumerations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4A4E602-43DB-4A66-B449-151C077897F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769000"/>
            <a:ext cx="10961783" cy="768084"/>
          </a:xfrm>
        </p:spPr>
        <p:txBody>
          <a:bodyPr/>
          <a:lstStyle/>
          <a:p>
            <a:r>
              <a:rPr lang="en-US" dirty="0"/>
              <a:t>Syntax and Usage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2797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75410" y="1075712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noProof="1"/>
              <a:t>Represent a numeric value from a fixed set as a text</a:t>
            </a:r>
          </a:p>
          <a:p>
            <a:r>
              <a:rPr lang="en-GB" dirty="0">
                <a:solidFill>
                  <a:schemeClr val="tx2"/>
                </a:solidFill>
              </a:rPr>
              <a:t>We can use them to pass </a:t>
            </a:r>
            <a:r>
              <a:rPr lang="en-GB" b="1" dirty="0">
                <a:solidFill>
                  <a:schemeClr val="bg1"/>
                </a:solidFill>
              </a:rPr>
              <a:t>arguments</a:t>
            </a:r>
            <a:r>
              <a:rPr lang="en-GB" dirty="0">
                <a:solidFill>
                  <a:schemeClr val="tx2"/>
                </a:solidFill>
              </a:rPr>
              <a:t> to </a:t>
            </a:r>
            <a:r>
              <a:rPr lang="en-GB" b="1" dirty="0">
                <a:solidFill>
                  <a:schemeClr val="bg1"/>
                </a:solidFill>
              </a:rPr>
              <a:t>methods</a:t>
            </a:r>
            <a:r>
              <a:rPr lang="en-GB" dirty="0">
                <a:solidFill>
                  <a:schemeClr val="tx2"/>
                </a:solidFill>
              </a:rPr>
              <a:t> </a:t>
            </a:r>
            <a:br>
              <a:rPr lang="en-GB" dirty="0">
                <a:solidFill>
                  <a:schemeClr val="tx2"/>
                </a:solidFill>
              </a:rPr>
            </a:br>
            <a:r>
              <a:rPr lang="en-GB" dirty="0">
                <a:solidFill>
                  <a:schemeClr val="tx2"/>
                </a:solidFill>
              </a:rPr>
              <a:t>without making code confusing</a:t>
            </a:r>
          </a:p>
          <a:p>
            <a:endParaRPr lang="en-GB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2"/>
              </a:solidFill>
            </a:endParaRPr>
          </a:p>
          <a:p>
            <a:r>
              <a:rPr lang="en-GB" dirty="0">
                <a:solidFill>
                  <a:schemeClr val="tx2"/>
                </a:solidFill>
              </a:rPr>
              <a:t>By default </a:t>
            </a:r>
            <a:r>
              <a:rPr lang="en-GB" b="1" dirty="0">
                <a:solidFill>
                  <a:schemeClr val="bg1"/>
                </a:solidFill>
              </a:rPr>
              <a:t>enums</a:t>
            </a:r>
            <a:r>
              <a:rPr lang="en-GB" dirty="0">
                <a:solidFill>
                  <a:schemeClr val="tx2"/>
                </a:solidFill>
              </a:rPr>
              <a:t> start at 0</a:t>
            </a:r>
          </a:p>
          <a:p>
            <a:r>
              <a:rPr lang="en-GB" dirty="0">
                <a:solidFill>
                  <a:schemeClr val="tx2"/>
                </a:solidFill>
              </a:rPr>
              <a:t>Every next value is incremented by 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Enumerations (1)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7E18205-E734-49BD-AE50-6A4ED592564E}"/>
              </a:ext>
            </a:extLst>
          </p:cNvPr>
          <p:cNvSpPr txBox="1">
            <a:spLocks/>
          </p:cNvSpPr>
          <p:nvPr/>
        </p:nvSpPr>
        <p:spPr>
          <a:xfrm>
            <a:off x="2361000" y="3759168"/>
            <a:ext cx="3569433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GetDailySchedule(0)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19962D1-8EB2-4464-9D3A-53AC2D32BCE4}"/>
              </a:ext>
            </a:extLst>
          </p:cNvPr>
          <p:cNvSpPr txBox="1">
            <a:spLocks/>
          </p:cNvSpPr>
          <p:nvPr/>
        </p:nvSpPr>
        <p:spPr>
          <a:xfrm>
            <a:off x="6577922" y="3759168"/>
            <a:ext cx="4577487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GetDailySchedule(Day.Mon)</a:t>
            </a:r>
          </a:p>
        </p:txBody>
      </p:sp>
      <p:sp>
        <p:nvSpPr>
          <p:cNvPr id="10" name="Right Arrow 7">
            <a:extLst>
              <a:ext uri="{FF2B5EF4-FFF2-40B4-BE49-F238E27FC236}">
                <a16:creationId xmlns:a16="http://schemas.microsoft.com/office/drawing/2014/main" id="{E766B31E-7580-49C4-8F51-B3586C5101EC}"/>
              </a:ext>
            </a:extLst>
          </p:cNvPr>
          <p:cNvSpPr/>
          <p:nvPr/>
        </p:nvSpPr>
        <p:spPr>
          <a:xfrm>
            <a:off x="6114856" y="3941955"/>
            <a:ext cx="296309" cy="2213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565E40D0-F959-4A7A-B8A1-0BFCB25B0F41}"/>
              </a:ext>
            </a:extLst>
          </p:cNvPr>
          <p:cNvSpPr txBox="1">
            <a:spLocks/>
          </p:cNvSpPr>
          <p:nvPr/>
        </p:nvSpPr>
        <p:spPr>
          <a:xfrm>
            <a:off x="2361000" y="2951022"/>
            <a:ext cx="8400863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enum Day { Mon, Tue, Wed, Thu, Fri, Sat, Sun }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7057B74-5A99-43FA-A504-3444B37DEEA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58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noProof="1">
                <a:solidFill>
                  <a:schemeClr val="tx2"/>
                </a:solidFill>
              </a:rPr>
              <a:t>We can </a:t>
            </a:r>
            <a:r>
              <a:rPr lang="en-GB" b="1" noProof="1">
                <a:solidFill>
                  <a:schemeClr val="bg1"/>
                </a:solidFill>
              </a:rPr>
              <a:t>customize</a:t>
            </a:r>
            <a:r>
              <a:rPr lang="en-GB" noProof="1">
                <a:solidFill>
                  <a:schemeClr val="tx2"/>
                </a:solidFill>
              </a:rPr>
              <a:t> enum </a:t>
            </a:r>
            <a:r>
              <a:rPr lang="en-GB" b="1" noProof="1">
                <a:solidFill>
                  <a:schemeClr val="bg1"/>
                </a:solidFill>
              </a:rPr>
              <a:t>values</a:t>
            </a:r>
            <a:endParaRPr lang="en-GB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Enumerations (2)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822923" y="2007157"/>
            <a:ext cx="3026266" cy="4769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 smtClean="0">
                <a:solidFill>
                  <a:schemeClr val="bg1"/>
                </a:solidFill>
              </a:rPr>
              <a:t>enum</a:t>
            </a:r>
            <a:r>
              <a:rPr lang="en-US" dirty="0" smtClean="0"/>
              <a:t> </a:t>
            </a:r>
            <a:r>
              <a:rPr lang="en-US" dirty="0"/>
              <a:t>Day</a:t>
            </a:r>
            <a:r>
              <a:rPr lang="bg-BG" dirty="0"/>
              <a:t> </a:t>
            </a:r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Mon = 1</a:t>
            </a:r>
            <a:r>
              <a:rPr lang="en-US" dirty="0"/>
              <a:t>, </a:t>
            </a:r>
          </a:p>
          <a:p>
            <a:r>
              <a:rPr lang="en-US" dirty="0"/>
              <a:t>  Tue,  </a:t>
            </a:r>
            <a:r>
              <a:rPr lang="en-US" i="1" dirty="0">
                <a:solidFill>
                  <a:schemeClr val="accent2"/>
                </a:solidFill>
              </a:rPr>
              <a:t>// 2</a:t>
            </a:r>
          </a:p>
          <a:p>
            <a:r>
              <a:rPr lang="en-US" dirty="0"/>
              <a:t>  Wed,  </a:t>
            </a:r>
            <a:r>
              <a:rPr lang="en-US" i="1" dirty="0">
                <a:solidFill>
                  <a:schemeClr val="accent2"/>
                </a:solidFill>
              </a:rPr>
              <a:t>// 3</a:t>
            </a:r>
          </a:p>
          <a:p>
            <a:r>
              <a:rPr lang="en-US" dirty="0"/>
              <a:t>  Thu,  </a:t>
            </a:r>
            <a:r>
              <a:rPr lang="en-US" i="1" dirty="0">
                <a:solidFill>
                  <a:schemeClr val="accent2"/>
                </a:solidFill>
              </a:rPr>
              <a:t>// 4 </a:t>
            </a:r>
          </a:p>
          <a:p>
            <a:r>
              <a:rPr lang="en-US" dirty="0"/>
              <a:t>  Fri,  </a:t>
            </a:r>
            <a:r>
              <a:rPr lang="en-US" i="1" dirty="0">
                <a:solidFill>
                  <a:schemeClr val="accent2"/>
                </a:solidFill>
              </a:rPr>
              <a:t>// 5 </a:t>
            </a:r>
          </a:p>
          <a:p>
            <a:r>
              <a:rPr lang="en-US" dirty="0"/>
              <a:t>  Sat,  </a:t>
            </a:r>
            <a:r>
              <a:rPr lang="en-US" i="1" dirty="0">
                <a:solidFill>
                  <a:schemeClr val="accent2"/>
                </a:solidFill>
              </a:rPr>
              <a:t>// 6 </a:t>
            </a:r>
          </a:p>
          <a:p>
            <a:r>
              <a:rPr lang="en-US" dirty="0"/>
              <a:t>  Sun   </a:t>
            </a:r>
            <a:r>
              <a:rPr lang="en-US" i="1" dirty="0">
                <a:solidFill>
                  <a:schemeClr val="accent2"/>
                </a:solidFill>
              </a:rPr>
              <a:t>// 7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BE20CFD-D283-4ABE-8EA2-75AFDB1C5460}"/>
              </a:ext>
            </a:extLst>
          </p:cNvPr>
          <p:cNvSpPr txBox="1">
            <a:spLocks/>
          </p:cNvSpPr>
          <p:nvPr/>
        </p:nvSpPr>
        <p:spPr>
          <a:xfrm>
            <a:off x="6767507" y="2007157"/>
            <a:ext cx="3941952" cy="320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enum</a:t>
            </a:r>
            <a:r>
              <a:rPr lang="en-US" dirty="0">
                <a:solidFill>
                  <a:schemeClr val="tx1"/>
                </a:solidFill>
              </a:rPr>
              <a:t> CoffeeSize </a:t>
            </a:r>
          </a:p>
          <a:p>
            <a:r>
              <a:rPr lang="en-US" dirty="0">
                <a:solidFill>
                  <a:schemeClr val="tx1"/>
                </a:solidFill>
              </a:rPr>
              <a:t>{ 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altLang="ko-KR" dirty="0"/>
              <a:t>Small = 100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Normal = 150,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Double = 300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10" name="Picture 3" descr="C:\Documents\Courses\OOP\OOP Images\cup_PNG2002.png">
            <a:extLst>
              <a:ext uri="{FF2B5EF4-FFF2-40B4-BE49-F238E27FC236}">
                <a16:creationId xmlns:a16="http://schemas.microsoft.com/office/drawing/2014/main" id="{B2242A04-2E7D-401E-8E7A-51130451A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438" y="3436200"/>
            <a:ext cx="2155910" cy="269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3167318" y="5207949"/>
            <a:ext cx="3026988" cy="1531548"/>
            <a:chOff x="5757212" y="1301668"/>
            <a:chExt cx="3516604" cy="1897433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C98F160-CC72-4F8D-B929-A86F8419F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3570" y="1676550"/>
              <a:ext cx="1660246" cy="1460114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6B24934-469B-4F75-85ED-88D701D05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7212" y="1738987"/>
              <a:ext cx="1679700" cy="146011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F9F5CAC-E162-4FBF-84A4-8822FE27E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2412" y="1301668"/>
              <a:ext cx="1654428" cy="1460114"/>
            </a:xfrm>
            <a:prstGeom prst="rect">
              <a:avLst/>
            </a:prstGeom>
          </p:spPr>
        </p:pic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28CC3E2F-09B7-4E84-A09A-E78373F6F3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686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962" y="1334282"/>
            <a:ext cx="2076076" cy="257524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F661D06-CFCD-44AE-AD17-971E10D1C04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Static Classes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7D21F11-D16E-419F-9050-7E1BE4269A8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Static Class Members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0392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2766" y="1121143"/>
            <a:ext cx="10129234" cy="5546589"/>
          </a:xfrm>
        </p:spPr>
        <p:txBody>
          <a:bodyPr/>
          <a:lstStyle/>
          <a:p>
            <a:r>
              <a:rPr lang="en-US" dirty="0"/>
              <a:t>A static class is declared by the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keyword</a:t>
            </a:r>
            <a:endParaRPr lang="bg-BG" dirty="0"/>
          </a:p>
          <a:p>
            <a:r>
              <a:rPr lang="en-US" dirty="0"/>
              <a:t>It </a:t>
            </a: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be </a:t>
            </a:r>
            <a:r>
              <a:rPr lang="en-US" b="1" dirty="0">
                <a:solidFill>
                  <a:schemeClr val="bg1"/>
                </a:solidFill>
              </a:rPr>
              <a:t>instantiated</a:t>
            </a:r>
          </a:p>
          <a:p>
            <a:r>
              <a:rPr lang="en-US" dirty="0"/>
              <a:t>You </a:t>
            </a: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declare</a:t>
            </a:r>
            <a:r>
              <a:rPr lang="en-US" dirty="0"/>
              <a:t> variables from its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</a:p>
          <a:p>
            <a:r>
              <a:rPr lang="en-US" dirty="0"/>
              <a:t> You access its </a:t>
            </a:r>
            <a:r>
              <a:rPr lang="en-US" b="1" dirty="0">
                <a:solidFill>
                  <a:schemeClr val="bg1"/>
                </a:solidFill>
              </a:rPr>
              <a:t>members</a:t>
            </a:r>
            <a:r>
              <a:rPr lang="en-US" dirty="0"/>
              <a:t> by using the </a:t>
            </a:r>
            <a:r>
              <a:rPr lang="en-US" b="1" dirty="0">
                <a:solidFill>
                  <a:schemeClr val="bg1"/>
                </a:solidFill>
              </a:rPr>
              <a:t>its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Class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000" y="4196822"/>
            <a:ext cx="8010000" cy="15545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roundedNumber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.Round(num);</a:t>
            </a:r>
          </a:p>
          <a:p>
            <a:pPr defTabSz="1218438" latinLnBrk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absoluteValue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.Abs(num);</a:t>
            </a:r>
          </a:p>
          <a:p>
            <a:pPr defTabSz="1218438" latinLnBrk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pi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.PI;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935EBEB-674B-4247-9E15-6B99C747A99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6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Members (1)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798769" y="1121143"/>
            <a:ext cx="10321675" cy="5546589"/>
          </a:xfrm>
        </p:spPr>
        <p:txBody>
          <a:bodyPr/>
          <a:lstStyle/>
          <a:p>
            <a:r>
              <a:rPr lang="en-US" dirty="0"/>
              <a:t>Both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non-static</a:t>
            </a:r>
            <a:r>
              <a:rPr lang="en-US" dirty="0"/>
              <a:t> classes can contain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members:</a:t>
            </a:r>
          </a:p>
          <a:p>
            <a:pPr lvl="1"/>
            <a:r>
              <a:rPr lang="en-US" dirty="0"/>
              <a:t> Methods, fields, properties, etc.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static member </a:t>
            </a: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</a:rPr>
              <a:t>callable</a:t>
            </a:r>
            <a:r>
              <a:rPr lang="en-US" dirty="0"/>
              <a:t> on a class even when no instance of the class has been created</a:t>
            </a:r>
            <a:endParaRPr lang="bg-BG" dirty="0"/>
          </a:p>
          <a:p>
            <a:r>
              <a:rPr lang="bg-BG" dirty="0"/>
              <a:t>А</a:t>
            </a:r>
            <a:r>
              <a:rPr lang="en-US" noProof="1"/>
              <a:t>ccessed</a:t>
            </a:r>
            <a:r>
              <a:rPr lang="en-US" dirty="0"/>
              <a:t> by the </a:t>
            </a:r>
            <a:r>
              <a:rPr lang="en-US" b="1" dirty="0">
                <a:solidFill>
                  <a:schemeClr val="bg1"/>
                </a:solidFill>
              </a:rPr>
              <a:t>class' </a:t>
            </a:r>
            <a:r>
              <a:rPr lang="en-US" dirty="0"/>
              <a:t>name, not the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name</a:t>
            </a:r>
            <a:endParaRPr lang="bg-BG" dirty="0"/>
          </a:p>
          <a:p>
            <a:r>
              <a:rPr lang="en-US" dirty="0"/>
              <a:t>Only </a:t>
            </a:r>
            <a:r>
              <a:rPr lang="en-US" b="1" dirty="0">
                <a:solidFill>
                  <a:schemeClr val="bg1"/>
                </a:solidFill>
              </a:rPr>
              <a:t>one copy </a:t>
            </a:r>
            <a:r>
              <a:rPr lang="en-US" dirty="0"/>
              <a:t>of a static member </a:t>
            </a:r>
            <a:r>
              <a:rPr lang="en-US" sz="3400" b="1" dirty="0">
                <a:solidFill>
                  <a:schemeClr val="bg1"/>
                </a:solidFill>
              </a:rPr>
              <a:t>exists</a:t>
            </a:r>
            <a:r>
              <a:rPr lang="en-US" dirty="0"/>
              <a:t>, regardless of how many </a:t>
            </a:r>
            <a:r>
              <a:rPr lang="en-US" b="1" dirty="0">
                <a:solidFill>
                  <a:schemeClr val="bg1"/>
                </a:solidFill>
              </a:rPr>
              <a:t>instances</a:t>
            </a:r>
            <a:r>
              <a:rPr lang="en-US" dirty="0"/>
              <a:t> of the class are created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FB08E7B-B2CB-47DD-B633-1EB89CA492A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81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FA2951B-AB40-4AB4-936F-6F699870A6E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842" y="1524000"/>
            <a:ext cx="2404316" cy="240431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2332014-3B44-496C-98A8-E6F9714BB2E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Defining Simple Classes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DBA51AD-ABD3-4126-A3B3-530C22971D8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Class for an ADT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0749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Static methods can be overloaded but not overridden</a:t>
            </a:r>
          </a:p>
          <a:p>
            <a:r>
              <a:rPr lang="en-US" dirty="0"/>
              <a:t>A </a:t>
            </a:r>
            <a:r>
              <a:rPr lang="en-US" b="1" noProof="1">
                <a:solidFill>
                  <a:schemeClr val="bg1"/>
                </a:solidFill>
              </a:rPr>
              <a:t>const</a:t>
            </a:r>
            <a:r>
              <a:rPr lang="en-US" dirty="0"/>
              <a:t> </a:t>
            </a:r>
            <a:r>
              <a:rPr lang="en-US" b="1" dirty="0">
                <a:solidFill>
                  <a:schemeClr val="bg1"/>
                </a:solidFill>
              </a:rPr>
              <a:t>field</a:t>
            </a:r>
            <a:r>
              <a:rPr lang="en-US" dirty="0"/>
              <a:t> is essentially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in its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r>
              <a:rPr lang="en-US" dirty="0"/>
              <a:t> and it </a:t>
            </a:r>
            <a:br>
              <a:rPr lang="en-US" dirty="0"/>
            </a:br>
            <a:r>
              <a:rPr lang="en-US" dirty="0"/>
              <a:t>belongs to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</a:p>
          <a:p>
            <a:r>
              <a:rPr lang="en-US" dirty="0"/>
              <a:t>Static members are initialized 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 the static member </a:t>
            </a:r>
            <a:br>
              <a:rPr lang="en-US" dirty="0"/>
            </a:b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</a:rPr>
              <a:t>accessed</a:t>
            </a:r>
            <a:r>
              <a:rPr lang="en-US" dirty="0"/>
              <a:t> for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time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 the static </a:t>
            </a:r>
            <a:r>
              <a:rPr lang="en-US" b="1" dirty="0">
                <a:solidFill>
                  <a:schemeClr val="bg1"/>
                </a:solidFill>
              </a:rPr>
              <a:t>constructor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Members</a:t>
            </a:r>
            <a:r>
              <a:rPr lang="bg-BG" dirty="0"/>
              <a:t> (2)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812" y="4448678"/>
            <a:ext cx="6588438" cy="11097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Bus.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Drive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int wheels = Human.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NumberOfWheels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8F15173-3F94-496D-99A3-D660BBF9A3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792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Static Members</a:t>
            </a:r>
            <a:endParaRPr lang="bg-B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210" y="1423192"/>
            <a:ext cx="9026807" cy="26780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Engine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static void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</a:t>
            </a:r>
            <a:r>
              <a:rPr lang="bg-BG" sz="2397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Console.WriteLine("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 is a static method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"); }</a:t>
            </a:r>
            <a:endParaRPr lang="bg-BG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209" y="4396368"/>
            <a:ext cx="9026807" cy="21552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static void Main()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Engine.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Output: This is a static method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C4AA9B5-B54D-4905-9FC3-E4553921E0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416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823" y="1384042"/>
            <a:ext cx="2054095" cy="236937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FCB9D8-AD83-43E0-AF31-8141B81A312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0F8CA05-EEFD-479D-8DC0-8D3C2F5B436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Usage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1223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82929" y="960411"/>
            <a:ext cx="10129234" cy="5546589"/>
          </a:xfrm>
        </p:spPr>
        <p:txBody>
          <a:bodyPr/>
          <a:lstStyle/>
          <a:p>
            <a:r>
              <a:rPr lang="en-US" dirty="0"/>
              <a:t>Used to organize classes</a:t>
            </a:r>
          </a:p>
          <a:p>
            <a:r>
              <a:rPr lang="en-US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using</a:t>
            </a:r>
            <a:r>
              <a:rPr lang="en-US" dirty="0"/>
              <a:t> keyword allows us not to write </a:t>
            </a:r>
            <a:br>
              <a:rPr lang="en-US" dirty="0"/>
            </a:br>
            <a:r>
              <a:rPr lang="en-US" dirty="0"/>
              <a:t>their names</a:t>
            </a:r>
          </a:p>
          <a:p>
            <a:r>
              <a:rPr lang="en-US" dirty="0"/>
              <a:t>Declaring your own namespaces can help you </a:t>
            </a:r>
            <a:br>
              <a:rPr lang="en-US" dirty="0"/>
            </a:br>
            <a:r>
              <a:rPr lang="en-US" dirty="0"/>
              <a:t>control the scope of class and method names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000" y="4323641"/>
            <a:ext cx="8730000" cy="15545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.Console.WriteLine("Hello world!");</a:t>
            </a:r>
          </a:p>
          <a:p>
            <a:pPr defTabSz="1218438" latinLnBrk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var </a:t>
            </a:r>
            <a:r>
              <a:rPr lang="en-GB" sz="2800" b="1" dirty="0">
                <a:latin typeface="Consolas" pitchFamily="49" charset="0"/>
                <a:cs typeface="Consolas" pitchFamily="49" charset="0"/>
              </a:rPr>
              <a:t>list = new  </a:t>
            </a:r>
          </a:p>
          <a:p>
            <a:pPr defTabSz="1218438" latinLnBrk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Collections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Generic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.List&lt;int&gt;();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C7555A7-0E71-4CD8-8932-2C5FC047AF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63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Classes define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structure</a:t>
            </a:r>
            <a:r>
              <a:rPr lang="en-US" sz="3600" dirty="0">
                <a:solidFill>
                  <a:schemeClr val="bg2"/>
                </a:solidFill>
              </a:rPr>
              <a:t> for objects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Objects are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instances of a class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Classes define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fields</a:t>
            </a:r>
            <a:r>
              <a:rPr lang="en-US" sz="3600" dirty="0">
                <a:solidFill>
                  <a:schemeClr val="bg2"/>
                </a:solidFill>
              </a:rPr>
              <a:t>,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methods</a:t>
            </a:r>
            <a:r>
              <a:rPr lang="en-US" sz="3600" dirty="0">
                <a:solidFill>
                  <a:schemeClr val="bg2"/>
                </a:solidFill>
              </a:rPr>
              <a:t>,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constructors</a:t>
            </a:r>
            <a:r>
              <a:rPr lang="en-US" sz="3600" dirty="0">
                <a:solidFill>
                  <a:schemeClr val="bg2"/>
                </a:solidFill>
              </a:rPr>
              <a:t> and other members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Constructors: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Invoked</a:t>
            </a:r>
            <a:r>
              <a:rPr lang="en-US" sz="3400" dirty="0">
                <a:solidFill>
                  <a:schemeClr val="bg2"/>
                </a:solidFill>
              </a:rPr>
              <a:t> when creating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new instances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Initialize</a:t>
            </a:r>
            <a:r>
              <a:rPr lang="en-US" sz="3400" dirty="0">
                <a:solidFill>
                  <a:schemeClr val="bg2"/>
                </a:solidFill>
              </a:rPr>
              <a:t> the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object's state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61451DFD-FD44-4E13-B2E9-FE3B84E502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154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72773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5A93F9A-6F6E-47D6-B5FF-A31B53C8A3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92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EBB631D-AD41-4747-9B2F-360E02BCC1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768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6659" y="1247495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dirty="0"/>
              <a:t>Class is a </a:t>
            </a:r>
            <a:r>
              <a:rPr lang="en-US" b="1" dirty="0">
                <a:solidFill>
                  <a:schemeClr val="bg1"/>
                </a:solidFill>
              </a:rPr>
              <a:t>concrete implementation </a:t>
            </a:r>
            <a:r>
              <a:rPr lang="en-US" dirty="0"/>
              <a:t>of an </a:t>
            </a:r>
            <a:r>
              <a:rPr lang="en-US" dirty="0" smtClean="0"/>
              <a:t>ADT</a:t>
            </a:r>
            <a:endParaRPr lang="en-US" dirty="0"/>
          </a:p>
          <a:p>
            <a:pPr>
              <a:buClr>
                <a:srgbClr val="234465"/>
              </a:buClr>
            </a:pPr>
            <a:r>
              <a:rPr lang="en-US" dirty="0"/>
              <a:t>Classes provide </a:t>
            </a:r>
            <a:r>
              <a:rPr lang="en-US" b="1" dirty="0">
                <a:solidFill>
                  <a:schemeClr val="bg1"/>
                </a:solidFill>
              </a:rPr>
              <a:t>structure </a:t>
            </a:r>
            <a:r>
              <a:rPr lang="en-US" dirty="0"/>
              <a:t>for</a:t>
            </a:r>
            <a:r>
              <a:rPr lang="en-US" b="1" dirty="0">
                <a:solidFill>
                  <a:schemeClr val="bg1"/>
                </a:solidFill>
              </a:rPr>
              <a:t> describing </a:t>
            </a:r>
            <a:r>
              <a:rPr lang="en-US" dirty="0"/>
              <a:t>and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creating </a:t>
            </a:r>
            <a:r>
              <a:rPr lang="en-US" dirty="0"/>
              <a:t>objects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Simple Classes</a:t>
            </a:r>
            <a:endParaRPr lang="bg-BG" dirty="0"/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3974237" y="3845078"/>
            <a:ext cx="3092175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/>
              <a:t>class Dice 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…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5956390" y="3407191"/>
            <a:ext cx="1905000" cy="510778"/>
          </a:xfrm>
          <a:prstGeom prst="wedgeRoundRectCallout">
            <a:avLst>
              <a:gd name="adj1" fmla="val -58231"/>
              <a:gd name="adj2" fmla="val 506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name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5018061" y="5641991"/>
            <a:ext cx="1905000" cy="510778"/>
          </a:xfrm>
          <a:prstGeom prst="wedgeRoundRectCallout">
            <a:avLst>
              <a:gd name="adj1" fmla="val -58872"/>
              <a:gd name="adj2" fmla="val -465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body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2438400" y="3432761"/>
            <a:ext cx="1905000" cy="510778"/>
          </a:xfrm>
          <a:prstGeom prst="wedgeRoundRectCallout">
            <a:avLst>
              <a:gd name="adj1" fmla="val 55948"/>
              <a:gd name="adj2" fmla="val 509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7A64089-9D4E-4496-8621-248927DB7A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75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2069439" y="1121143"/>
            <a:ext cx="10039234" cy="5546589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GB" dirty="0"/>
              <a:t>Name classes with nouns using </a:t>
            </a:r>
            <a:r>
              <a:rPr lang="en-GB" b="1" noProof="1">
                <a:solidFill>
                  <a:schemeClr val="bg1"/>
                </a:solidFill>
              </a:rPr>
              <a:t>PascalCasing</a:t>
            </a:r>
          </a:p>
          <a:p>
            <a:pPr>
              <a:buClr>
                <a:srgbClr val="234465"/>
              </a:buClr>
            </a:pPr>
            <a:r>
              <a:rPr lang="en-US" dirty="0"/>
              <a:t>Use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descriptive nouns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Avoid abbreviations </a:t>
            </a:r>
            <a:r>
              <a:rPr lang="en-US" dirty="0"/>
              <a:t>(except widely known, </a:t>
            </a:r>
            <a:br>
              <a:rPr lang="en-US" dirty="0"/>
            </a:br>
            <a:r>
              <a:rPr lang="en-US" dirty="0"/>
              <a:t>e.g. URL, HTTP, etc.)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Classes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90800" y="3707437"/>
            <a:ext cx="6563174" cy="9759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class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Dice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class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BankAccount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{ … 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90800" y="4855645"/>
            <a:ext cx="6563174" cy="13637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class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TPMF </a:t>
            </a:r>
            <a:r>
              <a:rPr lang="en-US" sz="2400" dirty="0">
                <a:solidFill>
                  <a:schemeClr val="tx1"/>
                </a:solidFill>
              </a:rPr>
              <a:t>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class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bankaccount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class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intcalc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{ … 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259" y="3810001"/>
            <a:ext cx="836357" cy="8363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258" y="5201287"/>
            <a:ext cx="850262" cy="850262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B388F9FD-E0AF-4CB6-841B-6D5B9F6157A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66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Members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Members are </a:t>
            </a:r>
            <a:r>
              <a:rPr lang="en-US" sz="3600" b="1" dirty="0">
                <a:solidFill>
                  <a:schemeClr val="bg1"/>
                </a:solidFill>
              </a:rPr>
              <a:t>declared</a:t>
            </a:r>
            <a:r>
              <a:rPr lang="en-US" sz="3600" dirty="0"/>
              <a:t> in the class and they have certain</a:t>
            </a:r>
            <a:br>
              <a:rPr lang="en-US" sz="3600" dirty="0"/>
            </a:br>
            <a:r>
              <a:rPr lang="en-US" sz="3600" dirty="0"/>
              <a:t>accessibility, which can be specified</a:t>
            </a:r>
            <a:endParaRPr lang="bg-BG" sz="3600" b="1" dirty="0"/>
          </a:p>
          <a:p>
            <a:r>
              <a:rPr lang="en-GB" sz="3600" dirty="0"/>
              <a:t>They can be:</a:t>
            </a:r>
          </a:p>
          <a:p>
            <a:pPr lvl="1"/>
            <a:r>
              <a:rPr lang="en-GB" sz="3400" dirty="0"/>
              <a:t>Fields</a:t>
            </a:r>
          </a:p>
          <a:p>
            <a:pPr lvl="1"/>
            <a:r>
              <a:rPr lang="en-GB" sz="3400" dirty="0"/>
              <a:t>Properties</a:t>
            </a:r>
          </a:p>
          <a:p>
            <a:pPr lvl="1"/>
            <a:r>
              <a:rPr lang="en-GB" sz="3400" dirty="0"/>
              <a:t>Methods, etc.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18659" y="2672729"/>
            <a:ext cx="4864137" cy="25271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class Dice </a:t>
            </a:r>
            <a:endParaRPr lang="bg-BG" sz="2400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</a:t>
            </a:r>
            <a:r>
              <a:rPr lang="en-US" sz="2400" dirty="0">
                <a:solidFill>
                  <a:schemeClr val="bg1"/>
                </a:solidFill>
              </a:rPr>
              <a:t>int sides;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  string </a:t>
            </a:r>
            <a:r>
              <a:rPr lang="en-US" sz="2400" dirty="0" smtClean="0">
                <a:solidFill>
                  <a:schemeClr val="bg1"/>
                </a:solidFill>
              </a:rPr>
              <a:t>Sides {get;}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  void Roll(){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166000" y="3184942"/>
            <a:ext cx="898026" cy="510778"/>
          </a:xfrm>
          <a:prstGeom prst="wedgeRoundRectCallout">
            <a:avLst>
              <a:gd name="adj1" fmla="val -75235"/>
              <a:gd name="adj2" fmla="val 313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9194431" y="4447794"/>
            <a:ext cx="1423138" cy="510778"/>
          </a:xfrm>
          <a:prstGeom prst="wedgeRoundRectCallout">
            <a:avLst>
              <a:gd name="adj1" fmla="val -70519"/>
              <a:gd name="adj2" fmla="val -250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9696000" y="3669185"/>
            <a:ext cx="1423138" cy="510778"/>
          </a:xfrm>
          <a:prstGeom prst="wedgeRoundRectCallout">
            <a:avLst>
              <a:gd name="adj1" fmla="val -75235"/>
              <a:gd name="adj2" fmla="val 313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41F3B55-3570-441C-90A3-90388A91DC2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64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class can have </a:t>
            </a:r>
            <a:r>
              <a:rPr lang="en-US" b="1" dirty="0">
                <a:solidFill>
                  <a:schemeClr val="bg1"/>
                </a:solidFill>
              </a:rPr>
              <a:t>many instances </a:t>
            </a:r>
            <a:r>
              <a:rPr lang="en-US" dirty="0"/>
              <a:t>(objects)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685801" y="1911433"/>
            <a:ext cx="5577077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class Program</a:t>
            </a:r>
          </a:p>
          <a:p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public static void Main() 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Dice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diceD6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new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Dice();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chemeClr val="tx1"/>
                </a:solidFill>
              </a:rPr>
              <a:t>Dice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diceD8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new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Dice();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2743201" y="5134455"/>
            <a:ext cx="2385731" cy="919401"/>
          </a:xfrm>
          <a:prstGeom prst="wedgeRoundRectCallout">
            <a:avLst>
              <a:gd name="adj1" fmla="val -60843"/>
              <a:gd name="adj2" fmla="val -452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variable stores a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</a:t>
            </a:r>
            <a:endParaRPr lang="en-US" sz="24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4738877" y="3510768"/>
            <a:ext cx="3048000" cy="510778"/>
          </a:xfrm>
          <a:prstGeom prst="wedgeRoundRectCallout">
            <a:avLst>
              <a:gd name="adj1" fmla="val -61874"/>
              <a:gd name="adj2" fmla="val 512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the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keyword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9F4352-EA21-48E7-8588-D1D1315F1FB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987" y="2362201"/>
            <a:ext cx="3799215" cy="3799215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11407193-D217-4C5D-86BC-6164BEB3533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71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2C6F2A-6923-4AEB-9946-172C8FCC99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/>
            <a:r>
              <a:rPr lang="en-GB" dirty="0"/>
              <a:t>Declaring a variable creates a </a:t>
            </a:r>
            <a:r>
              <a:rPr lang="en-GB" b="1" dirty="0">
                <a:solidFill>
                  <a:schemeClr val="bg1"/>
                </a:solidFill>
              </a:rPr>
              <a:t>reference</a:t>
            </a:r>
            <a:r>
              <a:rPr lang="en-GB" dirty="0"/>
              <a:t> in the stack</a:t>
            </a:r>
          </a:p>
          <a:p>
            <a:pPr marL="0"/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new</a:t>
            </a:r>
            <a:r>
              <a:rPr lang="en-GB" dirty="0"/>
              <a:t> keyword allocates memory on the heap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7F15D21-5529-40B4-9291-188B5C8B6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Reference</a:t>
            </a:r>
            <a:endParaRPr lang="en-GB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7BD68F0-758B-4163-A837-7D5EC2E3C43F}"/>
              </a:ext>
            </a:extLst>
          </p:cNvPr>
          <p:cNvSpPr txBox="1">
            <a:spLocks/>
          </p:cNvSpPr>
          <p:nvPr/>
        </p:nvSpPr>
        <p:spPr>
          <a:xfrm>
            <a:off x="2667000" y="2590801"/>
            <a:ext cx="4845052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Dice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bg1"/>
                </a:solidFill>
              </a:rPr>
              <a:t>diceD6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=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bg1"/>
                </a:solidFill>
              </a:rPr>
              <a:t>new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Dice();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C62C54C-D5DC-4428-A5D5-C276FE740010}"/>
              </a:ext>
            </a:extLst>
          </p:cNvPr>
          <p:cNvGrpSpPr/>
          <p:nvPr/>
        </p:nvGrpSpPr>
        <p:grpSpPr>
          <a:xfrm>
            <a:off x="2664100" y="3455363"/>
            <a:ext cx="6041546" cy="1905000"/>
            <a:chOff x="693282" y="3505200"/>
            <a:chExt cx="6041546" cy="1905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3151D2A-9670-4778-AA2E-3E5751AB9E40}"/>
                </a:ext>
              </a:extLst>
            </p:cNvPr>
            <p:cNvSpPr/>
            <p:nvPr/>
          </p:nvSpPr>
          <p:spPr bwMode="auto">
            <a:xfrm>
              <a:off x="3727416" y="3505692"/>
              <a:ext cx="3007412" cy="190450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8F683C-6834-4508-82E0-3F2EED68AC86}"/>
                </a:ext>
              </a:extLst>
            </p:cNvPr>
            <p:cNvSpPr/>
            <p:nvPr/>
          </p:nvSpPr>
          <p:spPr bwMode="auto">
            <a:xfrm>
              <a:off x="3829482" y="3572002"/>
              <a:ext cx="2819400" cy="6096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</a:rPr>
                <a:t>HEAP</a:t>
              </a:r>
              <a:endParaRPr lang="en-US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1E95FC-7CD2-4290-85A8-A030D230C470}"/>
                </a:ext>
              </a:extLst>
            </p:cNvPr>
            <p:cNvSpPr/>
            <p:nvPr/>
          </p:nvSpPr>
          <p:spPr bwMode="auto">
            <a:xfrm>
              <a:off x="720662" y="3505200"/>
              <a:ext cx="3007412" cy="1905000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97C3D8-362F-4C40-B485-2C8013A01888}"/>
                </a:ext>
              </a:extLst>
            </p:cNvPr>
            <p:cNvSpPr/>
            <p:nvPr/>
          </p:nvSpPr>
          <p:spPr bwMode="auto">
            <a:xfrm>
              <a:off x="822728" y="3571509"/>
              <a:ext cx="2819400" cy="6096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</a:rPr>
                <a:t>STACK</a:t>
              </a:r>
              <a:endParaRPr lang="en-US" sz="2800" b="1" dirty="0">
                <a:solidFill>
                  <a:srgbClr val="FFFFFF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16D9F11-A45E-49B9-A380-F140072BD888}"/>
                </a:ext>
              </a:extLst>
            </p:cNvPr>
            <p:cNvGrpSpPr/>
            <p:nvPr/>
          </p:nvGrpSpPr>
          <p:grpSpPr>
            <a:xfrm>
              <a:off x="693282" y="4149121"/>
              <a:ext cx="5708936" cy="1093943"/>
              <a:chOff x="5838432" y="1938829"/>
              <a:chExt cx="5708936" cy="1093943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9F71EB8-FE14-4A73-B05F-AC2923500C4E}"/>
                  </a:ext>
                </a:extLst>
              </p:cNvPr>
              <p:cNvSpPr/>
              <p:nvPr/>
            </p:nvSpPr>
            <p:spPr bwMode="auto">
              <a:xfrm>
                <a:off x="6116493" y="2394668"/>
                <a:ext cx="1952991" cy="605189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</a:rPr>
                  <a:t>diceD6</a:t>
                </a:r>
              </a:p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</a:rPr>
                  <a:t>(1540e19d)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F7D310-CAC6-46A2-9711-5AAC39E0D43B}"/>
                  </a:ext>
                </a:extLst>
              </p:cNvPr>
              <p:cNvSpPr txBox="1"/>
              <p:nvPr/>
            </p:nvSpPr>
            <p:spPr>
              <a:xfrm>
                <a:off x="5838432" y="1938829"/>
                <a:ext cx="952823" cy="55666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000" b="1" dirty="0"/>
                  <a:t>obj</a:t>
                </a:r>
                <a:endParaRPr lang="en-US" sz="2000" b="1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1D39D34-16BE-44E5-B67D-FF1F573C2C80}"/>
                  </a:ext>
                </a:extLst>
              </p:cNvPr>
              <p:cNvSpPr/>
              <p:nvPr/>
            </p:nvSpPr>
            <p:spPr bwMode="auto">
              <a:xfrm>
                <a:off x="9741966" y="2361751"/>
                <a:ext cx="1805402" cy="671021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</a:rPr>
                  <a:t>type = null</a:t>
                </a:r>
              </a:p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</a:rPr>
                  <a:t>sides = 0</a:t>
                </a:r>
                <a:endParaRPr lang="en-US" sz="20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Right Arrow 7">
                <a:extLst>
                  <a:ext uri="{FF2B5EF4-FFF2-40B4-BE49-F238E27FC236}">
                    <a16:creationId xmlns:a16="http://schemas.microsoft.com/office/drawing/2014/main" id="{731541BC-4068-4708-9C69-AA2C883CB3E5}"/>
                  </a:ext>
                </a:extLst>
              </p:cNvPr>
              <p:cNvSpPr/>
              <p:nvPr/>
            </p:nvSpPr>
            <p:spPr>
              <a:xfrm>
                <a:off x="8347545" y="2538434"/>
                <a:ext cx="1121412" cy="381000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</p:txBody>
          </p:sp>
        </p:grp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4689127E-9E6A-43FD-A66D-D6536526B3A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80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3948</TotalTime>
  <Words>2204</Words>
  <Application>Microsoft Office PowerPoint</Application>
  <PresentationFormat>Widescreen</PresentationFormat>
  <Paragraphs>509</Paragraphs>
  <Slides>47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Defining Classes</vt:lpstr>
      <vt:lpstr>Table of Contents</vt:lpstr>
      <vt:lpstr>Have a Question?</vt:lpstr>
      <vt:lpstr>Defining Simple Classes</vt:lpstr>
      <vt:lpstr>Defining Simple Classes</vt:lpstr>
      <vt:lpstr>Naming Classes</vt:lpstr>
      <vt:lpstr>Class Members</vt:lpstr>
      <vt:lpstr>Creating an Object</vt:lpstr>
      <vt:lpstr>Object Reference</vt:lpstr>
      <vt:lpstr>Classes vs. Objects</vt:lpstr>
      <vt:lpstr>Classes vs. Objects</vt:lpstr>
      <vt:lpstr>Fields and Properties</vt:lpstr>
      <vt:lpstr>Fields and Modifiers</vt:lpstr>
      <vt:lpstr>Properties</vt:lpstr>
      <vt:lpstr>Problem: Car</vt:lpstr>
      <vt:lpstr>Methods</vt:lpstr>
      <vt:lpstr>Methods</vt:lpstr>
      <vt:lpstr>Problem: Car Extension</vt:lpstr>
      <vt:lpstr>Solution: Car Extension (1)</vt:lpstr>
      <vt:lpstr>Solution: Car Extension (2)</vt:lpstr>
      <vt:lpstr>Solution: Car Extension (3)</vt:lpstr>
      <vt:lpstr>Constructors</vt:lpstr>
      <vt:lpstr>Constructors</vt:lpstr>
      <vt:lpstr>Object Initial State</vt:lpstr>
      <vt:lpstr>Multiple Constructors</vt:lpstr>
      <vt:lpstr>Constructor Chaining</vt:lpstr>
      <vt:lpstr>Problem: Car Constructors</vt:lpstr>
      <vt:lpstr>Solution: Car Constructors (1)</vt:lpstr>
      <vt:lpstr>Solution: Car Constructors (2)</vt:lpstr>
      <vt:lpstr>Problem: Car Engine and Tires</vt:lpstr>
      <vt:lpstr>Solution: Car Engine and Tires (1)</vt:lpstr>
      <vt:lpstr>Solution: Car Engine and Tires (2)</vt:lpstr>
      <vt:lpstr>Solution: Car Engine and Tires (3)</vt:lpstr>
      <vt:lpstr>Enumerations</vt:lpstr>
      <vt:lpstr>Enumerations (1)</vt:lpstr>
      <vt:lpstr>Enumerations (2)</vt:lpstr>
      <vt:lpstr>Static Classes</vt:lpstr>
      <vt:lpstr>Static Class</vt:lpstr>
      <vt:lpstr>Static Members (1)</vt:lpstr>
      <vt:lpstr>Static Members (2)</vt:lpstr>
      <vt:lpstr>Example: Static Members</vt:lpstr>
      <vt:lpstr>Namespaces</vt:lpstr>
      <vt:lpstr>Namespaces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Advanced Defining Classes</dc:title>
  <dc:subject>C# Advanced – Practical Training Course @ SoftUni</dc:subject>
  <dc:creator>Software University</dc:creator>
  <cp:keywords>C# Advanced; C#; Advanced;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Kristiqn Ivanov</cp:lastModifiedBy>
  <cp:revision>30</cp:revision>
  <dcterms:created xsi:type="dcterms:W3CDTF">2018-05-23T13:08:44Z</dcterms:created>
  <dcterms:modified xsi:type="dcterms:W3CDTF">2021-04-28T10:40:11Z</dcterms:modified>
  <cp:category>programming;education;software engineering;software development</cp:category>
</cp:coreProperties>
</file>