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3" r:id="rId3"/>
    <p:sldId id="508" r:id="rId4"/>
    <p:sldId id="473" r:id="rId5"/>
    <p:sldId id="550" r:id="rId6"/>
    <p:sldId id="551" r:id="rId7"/>
    <p:sldId id="552" r:id="rId8"/>
    <p:sldId id="580" r:id="rId9"/>
    <p:sldId id="553" r:id="rId10"/>
    <p:sldId id="554" r:id="rId11"/>
    <p:sldId id="555" r:id="rId12"/>
    <p:sldId id="556" r:id="rId13"/>
    <p:sldId id="480" r:id="rId14"/>
    <p:sldId id="557" r:id="rId15"/>
    <p:sldId id="558" r:id="rId16"/>
    <p:sldId id="560" r:id="rId17"/>
    <p:sldId id="559" r:id="rId18"/>
    <p:sldId id="561" r:id="rId19"/>
    <p:sldId id="562" r:id="rId20"/>
    <p:sldId id="563" r:id="rId21"/>
    <p:sldId id="564" r:id="rId22"/>
    <p:sldId id="565" r:id="rId23"/>
    <p:sldId id="539" r:id="rId24"/>
    <p:sldId id="566" r:id="rId25"/>
    <p:sldId id="567" r:id="rId26"/>
    <p:sldId id="568" r:id="rId27"/>
    <p:sldId id="569" r:id="rId28"/>
    <p:sldId id="570" r:id="rId29"/>
    <p:sldId id="571" r:id="rId30"/>
    <p:sldId id="349" r:id="rId31"/>
    <p:sldId id="401" r:id="rId32"/>
    <p:sldId id="494" r:id="rId33"/>
    <p:sldId id="495" r:id="rId34"/>
    <p:sldId id="405" r:id="rId35"/>
    <p:sldId id="5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7F491F-5882-457B-8410-40135995DF6C}">
          <p14:sldIdLst>
            <p14:sldId id="402"/>
            <p14:sldId id="493"/>
            <p14:sldId id="508"/>
          </p14:sldIdLst>
        </p14:section>
        <p14:section name="ADO.NET" id="{30F33BA1-7E4E-4246-B52B-05EAC6EA3782}">
          <p14:sldIdLst>
            <p14:sldId id="473"/>
            <p14:sldId id="550"/>
            <p14:sldId id="551"/>
            <p14:sldId id="552"/>
            <p14:sldId id="580"/>
            <p14:sldId id="553"/>
            <p14:sldId id="554"/>
            <p14:sldId id="555"/>
            <p14:sldId id="556"/>
          </p14:sldIdLst>
        </p14:section>
        <p14:section name="Accessing SQL Server from ADO.NET" id="{7011A330-3BFD-4B1F-9823-AACA75526DCC}">
          <p14:sldIdLst>
            <p14:sldId id="480"/>
            <p14:sldId id="557"/>
            <p14:sldId id="558"/>
            <p14:sldId id="560"/>
            <p14:sldId id="559"/>
            <p14:sldId id="561"/>
            <p14:sldId id="562"/>
            <p14:sldId id="563"/>
            <p14:sldId id="564"/>
            <p14:sldId id="565"/>
          </p14:sldIdLst>
        </p14:section>
        <p14:section name="SQL Injection" id="{FB9E6B79-2B36-4548-8FF4-8B21A8ABCC72}">
          <p14:sldIdLst>
            <p14:sldId id="539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Conclusion" id="{8B49B01B-FAFC-440E-A6C4-46C59D49C2EC}">
          <p14:sldIdLst>
            <p14:sldId id="349"/>
            <p14:sldId id="401"/>
            <p14:sldId id="494"/>
            <p14:sldId id="495"/>
            <p14:sldId id="405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4" d="100"/>
          <a:sy n="64" d="100"/>
        </p:scale>
        <p:origin x="95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04B48A-483B-454F-B414-6B126BF70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5027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F5DA9C-1047-460F-B6FD-8A407C0E32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0837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A06664-9C0A-40DF-950E-777650B7B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11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7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492D4-B8BB-4670-96F6-AA28468FC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0772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87CB4F-19D0-4392-929F-33701C9D7F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5104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BA489-CB82-4B42-9AF5-0A4B2122BE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638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9BEADF-05B2-4376-93F6-9826E7F23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933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9D379E-916D-46E8-951B-36ABE0568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350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EC87A-2057-4E8F-B09F-247005666D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156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10B338-2596-4EF8-BB75-3B2520A6F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887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2DC07B-7D12-4FF9-BFA7-47EAAA979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6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BFFBB2-2683-4EAD-BFE9-3E39C26E6A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C8AECB-597F-4B78-8D32-2FBBE989A5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246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7EECB2-82E3-47F5-99E8-C27B938D2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49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BEAA3-BA1B-46BF-8018-65D535A292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815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image" Target="../media/image33.jpg"/><Relationship Id="rId19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qlCli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ADO.NET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Image result for ado png">
            <a:extLst>
              <a:ext uri="{FF2B5EF4-FFF2-40B4-BE49-F238E27FC236}">
                <a16:creationId xmlns:a16="http://schemas.microsoft.com/office/drawing/2014/main" id="{1457C9A4-CF11-4122-BE5A-DA47323B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00" y="2889466"/>
            <a:ext cx="4607250" cy="107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data access model </a:t>
            </a:r>
            <a:r>
              <a:rPr lang="en-US" dirty="0"/>
              <a:t>(Entity Framework Core)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Maps </a:t>
            </a: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Objects can be </a:t>
            </a:r>
            <a:r>
              <a:rPr lang="en-US" b="1" dirty="0">
                <a:solidFill>
                  <a:schemeClr val="bg1"/>
                </a:solidFill>
              </a:rPr>
              <a:t>automatically persisted </a:t>
            </a:r>
            <a:r>
              <a:rPr lang="en-US" dirty="0"/>
              <a:t>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operate in both connected and disconnected modes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(Object-relational Mapping)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DDE833-3B63-4CF7-95EB-521A32118FAD}"/>
              </a:ext>
            </a:extLst>
          </p:cNvPr>
          <p:cNvGrpSpPr/>
          <p:nvPr/>
        </p:nvGrpSpPr>
        <p:grpSpPr>
          <a:xfrm>
            <a:off x="3086971" y="3918218"/>
            <a:ext cx="5985000" cy="1440000"/>
            <a:chOff x="2278724" y="4800600"/>
            <a:chExt cx="7855876" cy="16695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345114" y="4800600"/>
              <a:ext cx="2351086" cy="1295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36000" rIns="36000">
              <a:no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Framework</a:t>
              </a:r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2278724" y="4808538"/>
              <a:ext cx="2159000" cy="1287462"/>
            </a:xfrm>
            <a:prstGeom prst="roundRect">
              <a:avLst>
                <a:gd name="adj" fmla="val 385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txBody>
            <a:bodyPr wrap="square">
              <a:no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OO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Programming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Language</a:t>
              </a:r>
            </a:p>
          </p:txBody>
        </p:sp>
        <p:pic>
          <p:nvPicPr>
            <p:cNvPr id="15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8200" y="4800600"/>
              <a:ext cx="1676400" cy="1295400"/>
            </a:xfrm>
            <a:prstGeom prst="rect">
              <a:avLst/>
            </a:prstGeom>
            <a:noFill/>
          </p:spPr>
        </p:pic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8763625" y="6128468"/>
              <a:ext cx="1077987" cy="3416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b="1" dirty="0"/>
                <a:t>Database</a:t>
              </a:r>
              <a:endParaRPr lang="bg-BG" b="1" dirty="0"/>
            </a:p>
          </p:txBody>
        </p:sp>
        <p:sp>
          <p:nvSpPr>
            <p:cNvPr id="11" name="Right Arrow 10"/>
            <p:cNvSpPr/>
            <p:nvPr/>
          </p:nvSpPr>
          <p:spPr bwMode="auto">
            <a:xfrm flipV="1">
              <a:off x="4796523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 rot="10800000" flipV="1">
              <a:off x="4614184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 flipV="1">
              <a:off x="8070165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10800000" flipV="1">
              <a:off x="7887826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EA2C68BB-269D-4FEA-B772-36B8A13D8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161869-C37F-43FB-802C-EF1938A91867}"/>
              </a:ext>
            </a:extLst>
          </p:cNvPr>
          <p:cNvGrpSpPr/>
          <p:nvPr/>
        </p:nvGrpSpPr>
        <p:grpSpPr>
          <a:xfrm>
            <a:off x="3576000" y="5358218"/>
            <a:ext cx="4642245" cy="1366673"/>
            <a:chOff x="2811176" y="3444774"/>
            <a:chExt cx="9184058" cy="278816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EBB2A18-9007-4971-B08F-BD1142213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4386" y="3444774"/>
              <a:ext cx="5770848" cy="2788162"/>
            </a:xfrm>
            <a:prstGeom prst="roundRect">
              <a:avLst>
                <a:gd name="adj" fmla="val 8070"/>
              </a:avLst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36CD8-69A2-4E72-8D2D-2BB2CEDFC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1176" y="3543293"/>
              <a:ext cx="2420391" cy="2591124"/>
            </a:xfrm>
            <a:prstGeom prst="rect">
              <a:avLst/>
            </a:prstGeom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00D28F6-6916-4D1D-945F-77E532D00902}"/>
                </a:ext>
              </a:extLst>
            </p:cNvPr>
            <p:cNvSpPr/>
            <p:nvPr/>
          </p:nvSpPr>
          <p:spPr>
            <a:xfrm>
              <a:off x="5669685" y="4555452"/>
              <a:ext cx="595859" cy="5668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2810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Use objects with </a:t>
            </a:r>
            <a:r>
              <a:rPr lang="da-DK" b="1" dirty="0">
                <a:solidFill>
                  <a:schemeClr val="bg1"/>
                </a:solidFill>
              </a:rPr>
              <a:t>associations</a:t>
            </a:r>
            <a:r>
              <a:rPr lang="da-DK" dirty="0"/>
              <a:t> instead of tables and SQL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Integrated object query mechanism</a:t>
            </a:r>
          </a:p>
          <a:p>
            <a:r>
              <a:rPr lang="en-US" dirty="0"/>
              <a:t>ORM drawbacks:</a:t>
            </a:r>
          </a:p>
          <a:p>
            <a:pPr lvl="1"/>
            <a:r>
              <a:rPr lang="en-US" dirty="0"/>
              <a:t>Less flexibility</a:t>
            </a:r>
          </a:p>
          <a:p>
            <a:pPr lvl="2"/>
            <a:r>
              <a:rPr lang="en-US" dirty="0"/>
              <a:t>SQL is automatically generated</a:t>
            </a:r>
          </a:p>
          <a:p>
            <a:pPr lvl="1"/>
            <a:r>
              <a:rPr lang="en-US" dirty="0"/>
              <a:t>Performance issues (sometimes)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– Benefits and Problems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F99226-D64B-4691-986A-060187009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Core </a:t>
            </a:r>
            <a:r>
              <a:rPr lang="en-US" dirty="0"/>
              <a:t>is a generic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framework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 entity data model mapping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Open an object context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Retrieve data with LINQ / modify the tables in the object </a:t>
            </a:r>
            <a:br>
              <a:rPr lang="en-US" dirty="0"/>
            </a:br>
            <a:r>
              <a:rPr lang="en-US" dirty="0"/>
              <a:t>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Persist the object context changes into the DB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Connection is automatically managed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ADO.NET: Entity Framework Core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A6A4B3-CD4B-4515-B146-08B001299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3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EFEA-18F6-43FD-9840-AE294CA6DE6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Accessing SQL Server from ADO.NET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46B3E3C-0C0D-4D01-BD63-E81C5B5E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9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Establish database connection to</a:t>
            </a:r>
            <a:r>
              <a:rPr lang="bg-BG" dirty="0"/>
              <a:t> SQL Server 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SqlCommand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Executes SQL commands on the</a:t>
            </a:r>
            <a:r>
              <a:rPr lang="bg-BG" dirty="0"/>
              <a:t> SQL Server</a:t>
            </a:r>
            <a:r>
              <a:rPr lang="en-US" dirty="0"/>
              <a:t> through an established </a:t>
            </a:r>
            <a:br>
              <a:rPr lang="en-US" dirty="0"/>
            </a:br>
            <a:r>
              <a:rPr lang="en-US" dirty="0"/>
              <a:t>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Could accept parameters (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en-US" dirty="0"/>
              <a:t>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Retrieves data (record set) from</a:t>
            </a:r>
            <a:r>
              <a:rPr lang="bg-BG" dirty="0"/>
              <a:t> SQL Server</a:t>
            </a:r>
            <a:br>
              <a:rPr lang="en-US" dirty="0"/>
            </a:br>
            <a:r>
              <a:rPr lang="en-US" dirty="0"/>
              <a:t>as a result of SQL query execution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SqlClient Data Provider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D89B2-A883-42FB-B03A-A42A19ECC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1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  <a:r>
              <a:rPr lang="en-US" dirty="0"/>
              <a:t> establishes a connection to SQL Server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a valid connection string</a:t>
            </a:r>
          </a:p>
          <a:p>
            <a:r>
              <a:rPr lang="en-US" dirty="0"/>
              <a:t>Connection string example:</a:t>
            </a:r>
          </a:p>
          <a:p>
            <a:endParaRPr lang="en-US" dirty="0"/>
          </a:p>
          <a:p>
            <a:r>
              <a:rPr lang="en-US" dirty="0"/>
              <a:t>Connecting to SQL Server: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SqlConnection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8863" y="3200401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8624" y="4714204"/>
            <a:ext cx="75310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@"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=.;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Database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=SoftUni;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67F9CA-9633-4784-9AE9-9672AE357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8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connection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the parameters needed to establish</a:t>
            </a:r>
            <a:br>
              <a:rPr lang="en-US" dirty="0"/>
            </a:br>
            <a:r>
              <a:rPr lang="en-US" dirty="0"/>
              <a:t>the connection to the database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Settings for </a:t>
            </a:r>
            <a:r>
              <a:rPr lang="en-US" b="1" dirty="0">
                <a:solidFill>
                  <a:schemeClr val="bg1"/>
                </a:solidFill>
              </a:rPr>
              <a:t>SQL Server connections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Source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Server </a:t>
            </a:r>
            <a:r>
              <a:rPr lang="bg-BG" dirty="0"/>
              <a:t>– </a:t>
            </a:r>
            <a:r>
              <a:rPr lang="en-US" dirty="0"/>
              <a:t>server name / IP address + database </a:t>
            </a:r>
            <a:br>
              <a:rPr lang="en-US" dirty="0"/>
            </a:br>
            <a:r>
              <a:rPr lang="en-US" dirty="0"/>
              <a:t>instance name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Initial Catalog </a:t>
            </a:r>
            <a:r>
              <a:rPr lang="bg-BG" dirty="0"/>
              <a:t>– </a:t>
            </a:r>
            <a:r>
              <a:rPr lang="en-US" dirty="0"/>
              <a:t>database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 ID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bg-BG" dirty="0"/>
              <a:t> – </a:t>
            </a:r>
            <a:r>
              <a:rPr lang="en-US" dirty="0"/>
              <a:t>credentials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Integrated Security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en-US" dirty="0"/>
              <a:t> false if credentials are provided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 Connection</a:t>
            </a:r>
            <a:r>
              <a:rPr lang="bg-BG"/>
              <a:t> </a:t>
            </a:r>
            <a:r>
              <a:rPr lang="en-US"/>
              <a:t>String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80270C-A54C-4EB8-9865-3B0E271D1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4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and opening connection to SQL Server </a:t>
            </a:r>
            <a:br>
              <a:rPr lang="en-US" dirty="0"/>
            </a:br>
            <a:r>
              <a:rPr lang="en-US" dirty="0"/>
              <a:t>(database 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SqlConnection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2575780"/>
            <a:ext cx="91440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Open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//TODO: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Use the connection to execute SQL commands here …</a:t>
            </a:r>
            <a:endParaRPr lang="bg-BG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7710EE-0778-4FA5-91FE-E289D6751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Explicitly opening</a:t>
            </a:r>
            <a:r>
              <a:rPr lang="bg-BG" dirty="0"/>
              <a:t> </a:t>
            </a:r>
            <a:r>
              <a:rPr lang="en-US" dirty="0"/>
              <a:t>and closing a connection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Open()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Close() </a:t>
            </a:r>
            <a:r>
              <a:rPr lang="en-US" dirty="0"/>
              <a:t>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Works through the connection pool</a:t>
            </a:r>
            <a:endParaRPr lang="bg-BG" dirty="0"/>
          </a:p>
          <a:p>
            <a:r>
              <a:rPr lang="en-US" dirty="0"/>
              <a:t>DB connections are </a:t>
            </a:r>
            <a:r>
              <a:rPr lang="en-US" b="1" noProof="1">
                <a:solidFill>
                  <a:schemeClr val="bg1"/>
                </a:solidFill>
              </a:rPr>
              <a:t>IDisposable</a:t>
            </a:r>
            <a:r>
              <a:rPr lang="en-US" dirty="0"/>
              <a:t> objects</a:t>
            </a:r>
            <a:endParaRPr lang="en-US" noProof="1"/>
          </a:p>
          <a:p>
            <a:pPr lvl="1"/>
            <a:r>
              <a:rPr lang="en-US" dirty="0"/>
              <a:t>Always use the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construct in C#!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</a:t>
            </a:r>
            <a:r>
              <a:rPr lang="bg-BG"/>
              <a:t> SqlConnection</a:t>
            </a:r>
            <a:endParaRPr lang="en-US" dirty="0"/>
          </a:p>
        </p:txBody>
      </p:sp>
      <p:pic>
        <p:nvPicPr>
          <p:cNvPr id="2050" name="Picture 2" descr="Image result for sql png">
            <a:extLst>
              <a:ext uri="{FF2B5EF4-FFF2-40B4-BE49-F238E27FC236}">
                <a16:creationId xmlns:a16="http://schemas.microsoft.com/office/drawing/2014/main" id="{FF857C3B-E42E-49B8-A96B-EC782812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968191"/>
            <a:ext cx="2882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C5B03EB-78EC-44D2-AD4F-B2CF13E6A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3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661876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More important methods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ExecuteScalar()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single value</a:t>
            </a:r>
            <a:r>
              <a:rPr lang="bg-BG" dirty="0"/>
              <a:t> </a:t>
            </a:r>
            <a:r>
              <a:rPr lang="en-US" dirty="0"/>
              <a:t>- the value in the first column of the</a:t>
            </a:r>
            <a:r>
              <a:rPr lang="bg-BG" dirty="0"/>
              <a:t> </a:t>
            </a:r>
            <a:r>
              <a:rPr lang="en-US" dirty="0"/>
              <a:t>first row of the</a:t>
            </a:r>
            <a:br>
              <a:rPr lang="en-US" dirty="0"/>
            </a:br>
            <a:r>
              <a:rPr lang="en-US" dirty="0"/>
              <a:t>result set (as </a:t>
            </a:r>
            <a:r>
              <a:rPr lang="en-US" b="1" noProof="1">
                <a:solidFill>
                  <a:schemeClr val="bg1"/>
                </a:solidFill>
              </a:rPr>
              <a:t>System.Object</a:t>
            </a:r>
            <a:r>
              <a:rPr lang="en-US" dirty="0"/>
              <a:t>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ExecuteReader()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It is a cursor over the returned records (result set)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CommandBehavior</a:t>
            </a:r>
            <a:r>
              <a:rPr lang="bg-BG" dirty="0"/>
              <a:t> </a:t>
            </a:r>
            <a:r>
              <a:rPr lang="en-US" dirty="0"/>
              <a:t>– assigns some options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ExecuteNonQuery()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Used for non-query SQL commands, e.g.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the number of affected rows</a:t>
            </a:r>
            <a:r>
              <a:rPr lang="bg-BG" dirty="0"/>
              <a:t> (</a:t>
            </a:r>
            <a:r>
              <a:rPr lang="bg-BG" b="1" dirty="0" err="1">
                <a:solidFill>
                  <a:schemeClr val="bg1"/>
                </a:solidFill>
              </a:rPr>
              <a:t>int</a:t>
            </a:r>
            <a:r>
              <a:rPr lang="bg-BG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/>
              <a:t>SqlCommand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0F4375-A9A1-40F2-B367-6C2F64559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3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ADO.NET</a:t>
            </a:r>
          </a:p>
          <a:p>
            <a:r>
              <a:rPr lang="en-US" sz="3600" dirty="0"/>
              <a:t>Accessing SQL Server from ADO.NET</a:t>
            </a:r>
          </a:p>
          <a:p>
            <a:r>
              <a:rPr lang="en-US" sz="3600" dirty="0"/>
              <a:t>SQL Injection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6A3E22-063D-406C-B612-0E2D817AA7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SqlCommand</a:t>
            </a:r>
            <a:r>
              <a:rPr lang="en-US" dirty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382352"/>
            <a:ext cx="10287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"Server=.;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command = new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command.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274906-3454-468D-A7C8-620D0188E0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  <a:r>
              <a:rPr lang="en-US" dirty="0"/>
              <a:t> retrieves a sequence of records</a:t>
            </a:r>
            <a:r>
              <a:rPr lang="bg-BG" dirty="0"/>
              <a:t> (</a:t>
            </a:r>
            <a:r>
              <a:rPr lang="en-US" dirty="0"/>
              <a:t>cursor</a:t>
            </a:r>
            <a:r>
              <a:rPr lang="bg-BG" dirty="0"/>
              <a:t>) </a:t>
            </a:r>
            <a:r>
              <a:rPr lang="en-US" dirty="0"/>
              <a:t>returned </a:t>
            </a:r>
            <a:br>
              <a:rPr lang="en-US" dirty="0"/>
            </a:br>
            <a:r>
              <a:rPr lang="en-US" dirty="0"/>
              <a:t>as</a:t>
            </a:r>
            <a:r>
              <a:rPr lang="bg-BG" dirty="0"/>
              <a:t> </a:t>
            </a:r>
            <a:r>
              <a:rPr lang="en-US" dirty="0"/>
              <a:t>result of an SQL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Data is available for reading only (can't be changed)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Forward-only row processing (no move back)</a:t>
            </a:r>
          </a:p>
          <a:p>
            <a:pPr>
              <a:buClr>
                <a:schemeClr val="tx1"/>
              </a:buClr>
            </a:pPr>
            <a:r>
              <a:rPr lang="en-US" dirty="0"/>
              <a:t>Important properties and methods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Read() </a:t>
            </a:r>
            <a:r>
              <a:rPr lang="en-US" dirty="0"/>
              <a:t>– moves the cursor forward and returns</a:t>
            </a:r>
            <a:r>
              <a:rPr lang="bg-BG" dirty="0"/>
              <a:t> </a:t>
            </a:r>
            <a:r>
              <a:rPr lang="en-US" dirty="0"/>
              <a:t>false if there is no</a:t>
            </a:r>
            <a:br>
              <a:rPr lang="en-US" dirty="0"/>
            </a:br>
            <a:r>
              <a:rPr lang="en-US" dirty="0"/>
              <a:t>next record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Indexer[]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retrieves the value in the current record by given column name or index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Close() </a:t>
            </a:r>
            <a:r>
              <a:rPr lang="bg-BG" dirty="0"/>
              <a:t>– </a:t>
            </a:r>
            <a:r>
              <a:rPr lang="en-US" dirty="0"/>
              <a:t>closes the cursor</a:t>
            </a:r>
            <a:r>
              <a:rPr lang="bg-BG" dirty="0"/>
              <a:t> </a:t>
            </a:r>
            <a:r>
              <a:rPr lang="en-US" dirty="0"/>
              <a:t>and releases resources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SqlDataReader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06F2C-1605-42CD-ACB2-E6B2670EC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7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SqlDataReader</a:t>
            </a:r>
            <a:r>
              <a:rPr lang="en-US" dirty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84772"/>
            <a:ext cx="111252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1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"SELECT * FROM Employees"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reader = command.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Read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firstName, lastName,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3352800"/>
            <a:ext cx="2819400" cy="868779"/>
          </a:xfrm>
          <a:prstGeom prst="wedgeRoundRectCallout">
            <a:avLst>
              <a:gd name="adj1" fmla="val -60289"/>
              <a:gd name="adj2" fmla="val 23826"/>
              <a:gd name="adj3" fmla="val 16667"/>
            </a:avLst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more rows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finished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F561CF-AF87-417A-8CF3-5C8C127A0A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BE12B3-2385-4013-AA52-26C4940F83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pic>
        <p:nvPicPr>
          <p:cNvPr id="3074" name="Picture 2" descr="Image result for sql injection png">
            <a:extLst>
              <a:ext uri="{FF2B5EF4-FFF2-40B4-BE49-F238E27FC236}">
                <a16:creationId xmlns:a16="http://schemas.microsoft.com/office/drawing/2014/main" id="{2EACDC4C-78C0-417C-BFA5-05D05A78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27251"/>
            <a:ext cx="3505200" cy="21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CBFF34B-E6AB-4199-B9C9-2EF47A1F47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SQL Injection? How to Prevent It?</a:t>
            </a:r>
          </a:p>
        </p:txBody>
      </p:sp>
    </p:spTree>
    <p:extLst>
      <p:ext uri="{BB962C8B-B14F-4D97-AF65-F5344CB8AC3E}">
        <p14:creationId xmlns:p14="http://schemas.microsoft.com/office/powerpoint/2010/main" val="39794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(1)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0600" y="1588930"/>
            <a:ext cx="102108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 $"SELECT COUNT(*) FROM Users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WHERE UserName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'{username}'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AND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PasswordHash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'{CalcSHA1(password)}'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new SqlCommand(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matchedUsersCount = (int)cmd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return matchedUsersCount &gt; 0;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5BB34A-10BF-48A3-9A16-586120A394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(2)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6069" y="2209800"/>
            <a:ext cx="11657012" cy="333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normalLogin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INSERT INTO Users VALUES('hacker','')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A1320F-E407-44FA-B471-0BE3C5303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following SQL commands are executed:</a:t>
            </a:r>
          </a:p>
          <a:p>
            <a:pPr lvl="1"/>
            <a:r>
              <a:rPr lang="en-US" dirty="0"/>
              <a:t>Usual password check (no SQL injection):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password check: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INSERT command: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SQL Injection Work?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253467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6800" y="3845657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6800" y="5288821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Users VALUES('hacker','')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FDA057F-5FBE-44E8-9B3E-19382FA03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7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Ways to prevent the SQL injection:</a:t>
            </a:r>
          </a:p>
          <a:p>
            <a:pPr lvl="1"/>
            <a:r>
              <a:rPr lang="en-US" dirty="0"/>
              <a:t>SQL-escape all data coming from the user: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Not recommended: use as last resort only!</a:t>
            </a:r>
          </a:p>
          <a:p>
            <a:pPr lvl="1"/>
            <a:r>
              <a:rPr lang="en-US" dirty="0"/>
              <a:t>Preferred approach:</a:t>
            </a:r>
          </a:p>
          <a:p>
            <a:pPr lvl="2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parameterized queries</a:t>
            </a:r>
          </a:p>
          <a:p>
            <a:pPr lvl="2"/>
            <a:r>
              <a:rPr lang="en-US" dirty="0"/>
              <a:t>Separate the SQL command from its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6800" y="2351316"/>
            <a:ext cx="9067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PasswordHash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469301-0979-4DF0-8E81-5A2225675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86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</a:rPr>
              <a:t>SqlParameters</a:t>
            </a:r>
            <a:r>
              <a:rPr lang="bg-BG" dirty="0"/>
              <a:t>?</a:t>
            </a:r>
          </a:p>
          <a:p>
            <a:pPr lvl="1"/>
            <a:r>
              <a:rPr lang="bg-BG" dirty="0"/>
              <a:t>SQL </a:t>
            </a:r>
            <a:r>
              <a:rPr lang="en-US" dirty="0"/>
              <a:t>queries and stored procedures</a:t>
            </a:r>
            <a:r>
              <a:rPr lang="bg-BG" dirty="0"/>
              <a:t> </a:t>
            </a:r>
            <a:r>
              <a:rPr lang="en-US" dirty="0"/>
              <a:t>can have input and output </a:t>
            </a:r>
            <a:br>
              <a:rPr lang="en-US" dirty="0"/>
            </a:br>
            <a:r>
              <a:rPr lang="en-US" dirty="0"/>
              <a:t>parameters</a:t>
            </a:r>
            <a:endParaRPr lang="bg-BG" dirty="0"/>
          </a:p>
          <a:p>
            <a:pPr lvl="1"/>
            <a:r>
              <a:rPr lang="en-US" dirty="0"/>
              <a:t>Accessed through the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bg-BG" dirty="0"/>
              <a:t> </a:t>
            </a:r>
            <a:r>
              <a:rPr lang="en-US" dirty="0"/>
              <a:t>property of the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class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Properties of 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ParameterName</a:t>
            </a:r>
            <a:r>
              <a:rPr lang="bg-BG" dirty="0"/>
              <a:t> – </a:t>
            </a:r>
            <a:r>
              <a:rPr lang="en-US" dirty="0"/>
              <a:t>name of the parameter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DbType</a:t>
            </a:r>
            <a:r>
              <a:rPr lang="bg-BG" dirty="0"/>
              <a:t> – </a:t>
            </a:r>
            <a:r>
              <a:rPr lang="en-US" dirty="0"/>
              <a:t>SQL type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NVarChar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Timestamp</a:t>
            </a:r>
            <a:r>
              <a:rPr lang="bg-BG" dirty="0"/>
              <a:t>, …)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Size</a:t>
            </a:r>
            <a:r>
              <a:rPr lang="bg-BG" dirty="0"/>
              <a:t> – </a:t>
            </a:r>
            <a:r>
              <a:rPr lang="en-US" dirty="0"/>
              <a:t>size of the type</a:t>
            </a:r>
            <a:r>
              <a:rPr lang="bg-BG" dirty="0"/>
              <a:t> (</a:t>
            </a:r>
            <a:r>
              <a:rPr lang="en-US" dirty="0"/>
              <a:t>if applicable</a:t>
            </a:r>
            <a:r>
              <a:rPr lang="bg-BG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Direction</a:t>
            </a:r>
            <a:r>
              <a:rPr lang="bg-BG" dirty="0"/>
              <a:t> – </a:t>
            </a:r>
            <a:r>
              <a:rPr lang="en-US" dirty="0"/>
              <a:t>input / output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SqlParameter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BE4BDE3-5B12-4C22-ABE3-3B6908D8E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2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US"/>
              <a:t>Commands – Example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7668" y="1524000"/>
            <a:ext cx="11161858" cy="4713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InsertProject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(string name, string description, DateTime startDate)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@end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4C614F-B089-4F3B-8063-65197F0D05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6FF76F-32B2-4C19-9E22-69BB2135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7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ADO.NET provides an interface between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our apps and the database engine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Different engines can be used with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data providers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SQL commands must be parametrized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to prevent malicious behavior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EE2FB2-D5A6-47A1-A2A4-FD8CFF1E0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6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268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38735D-A106-4E8C-9168-0467D874AC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9501F2-DF30-45EC-BC3C-9D8EF3607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619D-3D3C-4366-BA89-86CFBAF210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ADO.NET</a:t>
            </a:r>
          </a:p>
        </p:txBody>
      </p:sp>
      <p:pic>
        <p:nvPicPr>
          <p:cNvPr id="2050" name="Picture 2" descr="Image result for ado.net archite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69" y="838200"/>
            <a:ext cx="36504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ADO.NET is a standard </a:t>
            </a:r>
            <a:r>
              <a:rPr lang="en-US" b="1" dirty="0">
                <a:solidFill>
                  <a:schemeClr val="bg1"/>
                </a:solidFill>
              </a:rPr>
              <a:t>.NET class library </a:t>
            </a:r>
            <a:r>
              <a:rPr lang="en-US" dirty="0"/>
              <a:t>for accessing </a:t>
            </a:r>
            <a:br>
              <a:rPr lang="en-US" dirty="0"/>
            </a:br>
            <a:r>
              <a:rPr lang="en-US" dirty="0"/>
              <a:t>databases, processing data and XML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package for SQL Server: </a:t>
            </a:r>
            <a:r>
              <a:rPr lang="en-US" b="1" dirty="0" err="1">
                <a:solidFill>
                  <a:schemeClr val="bg1"/>
                </a:solidFill>
              </a:rPr>
              <a:t>Microsoft.Data.SqlClient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https://github.com/dotnet/SqlClient</a:t>
            </a:r>
            <a:endParaRPr lang="en-US" dirty="0"/>
          </a:p>
          <a:p>
            <a:r>
              <a:rPr lang="en-US" dirty="0"/>
              <a:t>Supports connected, disconnected and ORM data access </a:t>
            </a:r>
            <a:br>
              <a:rPr lang="en-US" dirty="0"/>
            </a:br>
            <a:r>
              <a:rPr lang="en-US" dirty="0"/>
              <a:t>models</a:t>
            </a:r>
          </a:p>
          <a:p>
            <a:pPr lvl="1"/>
            <a:r>
              <a:rPr lang="en-US" dirty="0"/>
              <a:t>Excellent integration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</a:p>
          <a:p>
            <a:pPr lvl="1"/>
            <a:r>
              <a:rPr lang="en-US" dirty="0"/>
              <a:t>Allows executing SQL in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Allows accessing data in the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ADO.NET?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04AFF9A-521D-4B10-8593-2BDA26E28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3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Data </a:t>
            </a:r>
            <a:r>
              <a:rPr lang="en-US" dirty="0"/>
              <a:t>Providers are collections of classes that provide access to various databases</a:t>
            </a:r>
            <a:endParaRPr lang="bg-BG" dirty="0"/>
          </a:p>
          <a:p>
            <a:pPr lvl="1"/>
            <a:r>
              <a:rPr lang="en-US" dirty="0"/>
              <a:t>For different </a:t>
            </a:r>
            <a:r>
              <a:rPr lang="bg-BG" dirty="0"/>
              <a:t>RDBMS </a:t>
            </a:r>
            <a:r>
              <a:rPr lang="en-US" dirty="0"/>
              <a:t>systems different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Data Provider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/>
              <a:t>available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Several</a:t>
            </a:r>
            <a:r>
              <a:rPr lang="bg-BG" dirty="0"/>
              <a:t> </a:t>
            </a:r>
            <a:r>
              <a:rPr lang="en-US" dirty="0"/>
              <a:t>common objects are defined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Connection</a:t>
            </a:r>
            <a:r>
              <a:rPr lang="bg-BG" dirty="0"/>
              <a:t> – </a:t>
            </a:r>
            <a:r>
              <a:rPr lang="en-US" dirty="0"/>
              <a:t>to connect to the database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Command</a:t>
            </a:r>
            <a:r>
              <a:rPr lang="bg-BG" dirty="0"/>
              <a:t> – </a:t>
            </a:r>
            <a:r>
              <a:rPr lang="en-US" dirty="0"/>
              <a:t>to run an</a:t>
            </a:r>
            <a:r>
              <a:rPr lang="bg-BG" dirty="0"/>
              <a:t> SQL</a:t>
            </a:r>
            <a:r>
              <a:rPr lang="en-US" dirty="0"/>
              <a:t>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DataReader</a:t>
            </a:r>
            <a:r>
              <a:rPr lang="bg-BG" dirty="0"/>
              <a:t> – </a:t>
            </a:r>
            <a:r>
              <a:rPr lang="en-US" dirty="0"/>
              <a:t>to retrieve data</a:t>
            </a:r>
            <a:endParaRPr lang="bg-BG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Providers in ADO.NET (1)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25A07A-4854-4C6E-A25E-758740B7C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8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Several standard </a:t>
            </a:r>
            <a:r>
              <a:rPr lang="bg-BG" dirty="0"/>
              <a:t>ADO.NET </a:t>
            </a:r>
            <a:r>
              <a:rPr lang="en-US" dirty="0"/>
              <a:t>Data Providers come as part of </a:t>
            </a:r>
            <a:br>
              <a:rPr lang="bg-BG" dirty="0"/>
            </a:br>
            <a:r>
              <a:rPr lang="en-US" dirty="0"/>
              <a:t>.NET Framework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SqlClient</a:t>
            </a:r>
            <a:r>
              <a:rPr lang="bg-BG" dirty="0"/>
              <a:t> –</a:t>
            </a:r>
            <a:r>
              <a:rPr lang="en-US" dirty="0"/>
              <a:t> 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OleDB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OLE DB </a:t>
            </a:r>
            <a:r>
              <a:rPr lang="en-US" dirty="0"/>
              <a:t>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en-US" dirty="0"/>
              <a:t> 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 databases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Third party </a:t>
            </a:r>
            <a:r>
              <a:rPr lang="bg-BG" dirty="0"/>
              <a:t>Data Provider</a:t>
            </a:r>
            <a:r>
              <a:rPr lang="en-US" dirty="0"/>
              <a:t>s are available for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Interbase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DB2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RDBMS systems and data sources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SQL Azure, Salesforce CRM, Amazon </a:t>
            </a:r>
            <a:r>
              <a:rPr lang="en-US" dirty="0" err="1"/>
              <a:t>SimpleDB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</a:t>
            </a:r>
            <a:r>
              <a:rPr lang="bg-BG"/>
              <a:t> </a:t>
            </a:r>
            <a:r>
              <a:rPr lang="en-US"/>
              <a:t>ADO.NET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D579D2-815D-4F89-9096-B4C01A8EA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8D96F7-AEC2-47E7-A66C-0FB4BF2F5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B8C4E-4774-4C3D-A29C-75C21C63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.NET, EF, ADO.NET and Data Providers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3913A-A961-4C91-9541-FF3BB30E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0" y="1288114"/>
            <a:ext cx="8505000" cy="53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Retrieving data in connected model</a:t>
            </a:r>
            <a:endParaRPr lang="bg-BG" dirty="0"/>
          </a:p>
          <a:p>
            <a:pPr lvl="1"/>
            <a:r>
              <a:rPr lang="en-US" dirty="0"/>
              <a:t>Open a connection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SqlConnection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Execute command (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Process the result set of the query by</a:t>
            </a:r>
            <a:br>
              <a:rPr lang="en-US" dirty="0"/>
            </a:br>
            <a:r>
              <a:rPr lang="en-US" dirty="0"/>
              <a:t>using a reader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SqlDataReader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Close the reader</a:t>
            </a:r>
            <a:endParaRPr lang="bg-BG" dirty="0"/>
          </a:p>
          <a:p>
            <a:pPr lvl="1"/>
            <a:r>
              <a:rPr lang="en-US" dirty="0"/>
              <a:t>Close the connection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SqlClient and </a:t>
            </a:r>
            <a:r>
              <a:rPr lang="bg-BG"/>
              <a:t>ADO.NET</a:t>
            </a:r>
            <a:r>
              <a:rPr lang="en-US"/>
              <a:t> Connected Model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448800" y="3777624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53600" y="26997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448800" y="1643065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48006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124592" y="62046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31112" y="22647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20000" y="32251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467600" y="2743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5" name="Right Arrow 4"/>
          <p:cNvSpPr/>
          <p:nvPr/>
        </p:nvSpPr>
        <p:spPr bwMode="auto">
          <a:xfrm flipV="1">
            <a:off x="9415877" y="2944946"/>
            <a:ext cx="366754" cy="1291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9297049">
            <a:off x="9514701" y="3204819"/>
            <a:ext cx="391922" cy="1187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841011">
            <a:off x="9504409" y="2645745"/>
            <a:ext cx="364677" cy="12760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 flipV="1">
            <a:off x="10447563" y="2429329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6200000" flipV="1">
            <a:off x="10441553" y="232961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 flipV="1">
            <a:off x="10441552" y="4555085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 flipV="1">
            <a:off x="10447563" y="3499854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16200000" flipV="1">
            <a:off x="10437303" y="341018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 flipV="1">
            <a:off x="10447564" y="4436227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39654AA1-8BCB-4A4F-96E9-8C77D2BC4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17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16" grpId="0" animBg="1"/>
      <p:bldP spid="5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4228</TotalTime>
  <Words>2160</Words>
  <Application>Microsoft Office PowerPoint</Application>
  <PresentationFormat>Widescreen</PresentationFormat>
  <Paragraphs>340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ADO.NET</vt:lpstr>
      <vt:lpstr>Table of Contents</vt:lpstr>
      <vt:lpstr>Have a Question?</vt:lpstr>
      <vt:lpstr>ADO.NET</vt:lpstr>
      <vt:lpstr>What is ADO.NET?</vt:lpstr>
      <vt:lpstr>Data Providers in ADO.NET (1)</vt:lpstr>
      <vt:lpstr>Data Providers in ADO.NET (2)</vt:lpstr>
      <vt:lpstr>.NET, EF, ADO.NET and Data Providers</vt:lpstr>
      <vt:lpstr>SqlClient and ADO.NET Connected Model</vt:lpstr>
      <vt:lpstr>ORM (Object-relational Mapping)</vt:lpstr>
      <vt:lpstr>ORM – Benefits and Problems</vt:lpstr>
      <vt:lpstr>ADO.NET: Entity Framework Core</vt:lpstr>
      <vt:lpstr>Accessing SQL Server from ADO.NET</vt:lpstr>
      <vt:lpstr>SqlClient Data Provider</vt:lpstr>
      <vt:lpstr>The SqlConnection Class</vt:lpstr>
      <vt:lpstr>DB Connection String</vt:lpstr>
      <vt:lpstr>SqlConnection – Example</vt:lpstr>
      <vt:lpstr>Working with SqlConnection</vt:lpstr>
      <vt:lpstr>The SqlCommand Class</vt:lpstr>
      <vt:lpstr>SqlCommand – Example</vt:lpstr>
      <vt:lpstr>The SqlDataReader Class</vt:lpstr>
      <vt:lpstr>SqlDataReader – Example</vt:lpstr>
      <vt:lpstr>SQL Injection</vt:lpstr>
      <vt:lpstr>What is SQL Injection? (1)</vt:lpstr>
      <vt:lpstr>What is SQL Injection? (2)</vt:lpstr>
      <vt:lpstr>How Does SQL Injection Work?</vt:lpstr>
      <vt:lpstr>Preventing SQL Injection</vt:lpstr>
      <vt:lpstr>The SqlParameter Class</vt:lpstr>
      <vt:lpstr>Parameterized Commands – 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</dc:title>
  <dc:subject>Software Development Course</dc:subject>
  <dc:creator>Software University</dc:creator>
  <cp:keywords>CSharp; Advanced; DB; Apps; Introduction;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35</cp:revision>
  <dcterms:created xsi:type="dcterms:W3CDTF">2018-05-23T13:08:44Z</dcterms:created>
  <dcterms:modified xsi:type="dcterms:W3CDTF">2021-09-28T11:13:39Z</dcterms:modified>
  <cp:category>programming;computer programming;software development;web development</cp:category>
</cp:coreProperties>
</file>