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1373" r:id="rId2"/>
    <p:sldId id="1374" r:id="rId3"/>
    <p:sldId id="1396" r:id="rId4"/>
    <p:sldId id="1403" r:id="rId5"/>
    <p:sldId id="1424" r:id="rId6"/>
    <p:sldId id="1404" r:id="rId7"/>
    <p:sldId id="1405" r:id="rId8"/>
    <p:sldId id="1426" r:id="rId9"/>
    <p:sldId id="1406" r:id="rId10"/>
    <p:sldId id="1407" r:id="rId11"/>
    <p:sldId id="1411" r:id="rId12"/>
    <p:sldId id="1418" r:id="rId13"/>
    <p:sldId id="1428" r:id="rId14"/>
    <p:sldId id="1420" r:id="rId15"/>
    <p:sldId id="1423" r:id="rId16"/>
    <p:sldId id="1422" r:id="rId17"/>
    <p:sldId id="1408" r:id="rId18"/>
    <p:sldId id="1409" r:id="rId19"/>
    <p:sldId id="1410" r:id="rId20"/>
    <p:sldId id="1367" r:id="rId21"/>
    <p:sldId id="401" r:id="rId22"/>
    <p:sldId id="494" r:id="rId23"/>
    <p:sldId id="495" r:id="rId24"/>
    <p:sldId id="49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88B478-8BEE-4370-8CE6-38198B623A64}">
          <p14:sldIdLst>
            <p14:sldId id="1373"/>
            <p14:sldId id="1374"/>
            <p14:sldId id="1396"/>
          </p14:sldIdLst>
        </p14:section>
        <p14:section name="Filtering and Aggregating Tables" id="{87D31D85-983A-4234-BF09-ED8581DE207E}">
          <p14:sldIdLst>
            <p14:sldId id="1403"/>
            <p14:sldId id="1424"/>
            <p14:sldId id="1404"/>
            <p14:sldId id="1405"/>
            <p14:sldId id="1426"/>
            <p14:sldId id="1406"/>
            <p14:sldId id="1407"/>
            <p14:sldId id="1411"/>
            <p14:sldId id="1418"/>
          </p14:sldIdLst>
        </p14:section>
        <p14:section name="IEnumerable vs IQueryable" id="{07F2AF4D-6C3C-4518-81A3-0B3CD6621B99}">
          <p14:sldIdLst>
            <p14:sldId id="1428"/>
            <p14:sldId id="1420"/>
            <p14:sldId id="1423"/>
            <p14:sldId id="1422"/>
          </p14:sldIdLst>
        </p14:section>
        <p14:section name="Result Models" id="{01B0B849-8B21-4224-BFC6-CF39AE8B0CEA}">
          <p14:sldIdLst>
            <p14:sldId id="1408"/>
            <p14:sldId id="1409"/>
            <p14:sldId id="1410"/>
          </p14:sldIdLst>
        </p14:section>
        <p14:section name="Conclusion" id="{E237C64B-9CDE-45B3-8BDF-107145779511}">
          <p14:sldIdLst>
            <p14:sldId id="1367"/>
            <p14:sldId id="401"/>
            <p14:sldId id="494"/>
            <p14:sldId id="49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49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2C83F6-1849-4191-AE5B-8522E1F7B9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9F4507-4FF2-49DE-ACD4-70FB65DCF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C0547-CCC1-46EC-8F9D-C04649DFF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041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7747-A238-4F40-9252-4A0580530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22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448081-89E4-4EE6-91D5-1FCB6EF25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69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5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0FAE64-EDCB-4EF5-8B56-7C105C464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998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A1670-2D37-4A5E-9B7E-830C368C1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66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6FC562-5D13-44A2-9F88-E0CA002CB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79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 in </a:t>
            </a:r>
            <a:r>
              <a:rPr lang="en-US"/>
              <a:t>Entity Framework Core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9911" y="4647884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242" y="3207530"/>
            <a:ext cx="9449515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241" y="5421555"/>
            <a:ext cx="9449515" cy="830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1C41FB-AA68-44F7-B5B0-4B045210E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14" y="1566353"/>
            <a:ext cx="11301316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	public string Number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714" y="3700411"/>
            <a:ext cx="11301316" cy="2085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Person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IEnumerable&lt;PhoneNumber&gt;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PhoneNumbers</a:t>
            </a:r>
            <a:r>
              <a:rPr lang="en-US" sz="2399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string Name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5D330-83CF-41BA-9437-5D5EB2C3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4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264610"/>
            <a:ext cx="11515727" cy="52611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IEnumerable&lt;Person&gt; people = new List&lt;Person&gt;();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"Select" gets a list of lists of phone numbers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IEnumerable&lt;PhoneNumber&gt;</a:t>
            </a:r>
            <a:r>
              <a:rPr lang="en-US" sz="2399" b="1" noProof="1">
                <a:latin typeface="Consolas" pitchFamily="49" charset="0"/>
              </a:rPr>
              <a:t>&gt; phoneLists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SelectMany flattens it to just a list of phone numbers.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PhoneNumber</a:t>
            </a:r>
            <a:r>
              <a:rPr lang="en-US" sz="2399" b="1" noProof="1">
                <a:latin typeface="Consolas" pitchFamily="49" charset="0"/>
              </a:rPr>
              <a:t>&gt; phoneNumbers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To include data from the parent in the result pass an expression // to the second parameter (resultSelector) in the overload:</a:t>
            </a:r>
          </a:p>
          <a:p>
            <a:r>
              <a:rPr lang="en-US" sz="2399" b="1" noProof="1">
                <a:latin typeface="Consolas" pitchFamily="49" charset="0"/>
              </a:rPr>
              <a:t>var directory = 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p.PhoneNumbers,</a:t>
            </a:r>
          </a:p>
          <a:p>
            <a:r>
              <a:rPr lang="en-US" sz="2399" b="1" noProof="1">
                <a:latin typeface="Consolas" pitchFamily="49" charset="0"/>
              </a:rPr>
              <a:t>(parent, child) =&gt; new { parent.Name, child.Number });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3BFA6E-769E-4BA6-A2EE-2D3CA864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is an interface that is available in the </a:t>
            </a:r>
            <a:r>
              <a:rPr lang="en-US" b="1" dirty="0" err="1">
                <a:solidFill>
                  <a:schemeClr val="bg1"/>
                </a:solidFill>
              </a:rPr>
              <a:t>System.Collection.Generic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Implementation of the Iterator design pattern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 or IEnumerable&lt;T&gt;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interface should be used only for </a:t>
            </a:r>
            <a:r>
              <a:rPr lang="en-US" b="1" dirty="0"/>
              <a:t>in-memory data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LINQ methods over </a:t>
            </a:r>
            <a:r>
              <a:rPr lang="en-US" dirty="0" err="1"/>
              <a:t>IEnumerable</a:t>
            </a:r>
            <a:r>
              <a:rPr lang="en-US" dirty="0"/>
              <a:t>&lt;T&gt; use 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08915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is an interface and it is available in </a:t>
            </a:r>
            <a:r>
              <a:rPr lang="en-US" b="1" dirty="0" err="1">
                <a:solidFill>
                  <a:schemeClr val="bg1"/>
                </a:solidFill>
              </a:rPr>
              <a:t>System.Linq</a:t>
            </a:r>
            <a:endParaRPr lang="en-US" dirty="0"/>
          </a:p>
          <a:p>
            <a:r>
              <a:rPr lang="en-US" dirty="0"/>
              <a:t>Provides functionality to evaluate queries against a specific </a:t>
            </a:r>
            <a:r>
              <a:rPr lang="en-US" b="1" dirty="0"/>
              <a:t>data source </a:t>
            </a:r>
            <a:r>
              <a:rPr lang="en-US" dirty="0"/>
              <a:t>where the type of the data may not be specified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IQueryable</a:t>
            </a:r>
            <a:r>
              <a:rPr lang="en-US" dirty="0"/>
              <a:t> interface is intended for implementation by query providers</a:t>
            </a:r>
          </a:p>
          <a:p>
            <a:r>
              <a:rPr lang="en-US" dirty="0"/>
              <a:t>LINQ methods over </a:t>
            </a:r>
            <a:r>
              <a:rPr lang="en-US" dirty="0" err="1"/>
              <a:t>IQueryable</a:t>
            </a:r>
            <a:r>
              <a:rPr lang="en-US" dirty="0"/>
              <a:t>&lt;T&gt; use </a:t>
            </a:r>
            <a:r>
              <a:rPr lang="en-US" b="1" dirty="0">
                <a:solidFill>
                  <a:schemeClr val="bg1"/>
                </a:solidFill>
              </a:rPr>
              <a:t>Expression&lt;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&lt;&gt;&gt; </a:t>
            </a:r>
            <a:r>
              <a:rPr lang="en-US" dirty="0"/>
              <a:t>parameters (expression trees)</a:t>
            </a:r>
          </a:p>
          <a:p>
            <a:pPr lvl="1"/>
            <a:r>
              <a:rPr lang="en-US" dirty="0"/>
              <a:t>Entity Framework can convert expression trees directly into 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27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956C-EE6C-4AF3-972B-523CF1A95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265597" cy="495707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IQueryable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System.Linq</a:t>
            </a:r>
            <a:r>
              <a:rPr lang="en-US" sz="3200" dirty="0"/>
              <a:t> namespace</a:t>
            </a:r>
          </a:p>
          <a:p>
            <a:pPr lvl="1"/>
            <a:r>
              <a:rPr lang="en-US" sz="3200" dirty="0"/>
              <a:t>Derives the base interface from </a:t>
            </a:r>
            <a:r>
              <a:rPr lang="en-US" sz="3200" dirty="0" err="1"/>
              <a:t>IEnumerable</a:t>
            </a:r>
            <a:r>
              <a:rPr lang="en-US" sz="3200" dirty="0"/>
              <a:t>&lt;T&gt;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>
                <a:solidFill>
                  <a:schemeClr val="bg1"/>
                </a:solidFill>
              </a:rPr>
              <a:t>Expression&lt;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&lt;&gt;&gt;</a:t>
            </a:r>
          </a:p>
          <a:p>
            <a:pPr lvl="1"/>
            <a:r>
              <a:rPr lang="en-US" sz="3200" dirty="0"/>
              <a:t>    Good for queries over </a:t>
            </a:r>
            <a:r>
              <a:rPr lang="en-US" sz="3200" b="1" dirty="0">
                <a:solidFill>
                  <a:srgbClr val="F2A40D"/>
                </a:solidFill>
              </a:rPr>
              <a:t>data</a:t>
            </a:r>
            <a:br>
              <a:rPr lang="en-US" sz="3200" b="1" dirty="0">
                <a:solidFill>
                  <a:srgbClr val="F2A40D"/>
                </a:solidFill>
              </a:rPr>
            </a:br>
            <a:r>
              <a:rPr lang="en-US" sz="3200" b="1" dirty="0">
                <a:solidFill>
                  <a:srgbClr val="F2A40D"/>
                </a:solidFill>
              </a:rPr>
              <a:t>      stores </a:t>
            </a:r>
            <a:r>
              <a:rPr lang="en-US" sz="3200" dirty="0"/>
              <a:t>such as databases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E9EAAC-55A0-4840-BD0D-D6C5A1452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System.Collections.Generic</a:t>
            </a:r>
            <a:endParaRPr lang="en-US" sz="3200" dirty="0"/>
          </a:p>
          <a:p>
            <a:pPr lvl="1"/>
            <a:r>
              <a:rPr lang="en-US" sz="3200" dirty="0"/>
              <a:t>Base type for almost all .NET collections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</a:t>
            </a:r>
          </a:p>
          <a:p>
            <a:pPr lvl="1"/>
            <a:r>
              <a:rPr lang="en-US" sz="3200" dirty="0"/>
              <a:t>Good for </a:t>
            </a:r>
            <a:r>
              <a:rPr lang="en-US" sz="3200" b="1" dirty="0">
                <a:solidFill>
                  <a:srgbClr val="F2A40D"/>
                </a:solidFill>
              </a:rPr>
              <a:t>in-memory</a:t>
            </a:r>
            <a:r>
              <a:rPr lang="en-US" sz="3200" dirty="0"/>
              <a:t>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9000"/>
            <a:ext cx="986559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 Differences Between IEnumerable and IQueryable</a:t>
            </a:r>
          </a:p>
        </p:txBody>
      </p:sp>
    </p:spTree>
    <p:extLst>
      <p:ext uri="{BB962C8B-B14F-4D97-AF65-F5344CB8AC3E}">
        <p14:creationId xmlns:p14="http://schemas.microsoft.com/office/powerpoint/2010/main" val="5666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Result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6DE9AB-22D8-4329-8EDF-600E0294BD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Simplifying Models</a:t>
            </a:r>
          </a:p>
        </p:txBody>
      </p:sp>
    </p:spTree>
    <p:extLst>
      <p:ext uri="{BB962C8B-B14F-4D97-AF65-F5344CB8AC3E}">
        <p14:creationId xmlns:p14="http://schemas.microsoft.com/office/powerpoint/2010/main" val="1636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Result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Result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95202" y="4599000"/>
            <a:ext cx="6801596" cy="1938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48CF05-D7DD-486F-87F7-A33B669184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  <a:p>
            <a:pPr>
              <a:lnSpc>
                <a:spcPct val="150000"/>
              </a:lnSpc>
            </a:pPr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621" y="1914965"/>
            <a:ext cx="8324758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r>
              <a:rPr lang="en-US" sz="2399" b="1" noProof="1">
                <a:latin typeface="Consolas" pitchFamily="49" charset="0"/>
              </a:rPr>
              <a:t>  .Where(u =&gt; u.Id == 8)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(u =&gt;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r>
              <a:rPr lang="en-US" sz="2399" b="1" noProof="1">
                <a:latin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r>
              <a:rPr lang="en-US" sz="2399" b="1" noProof="1">
                <a:latin typeface="Consolas" pitchFamily="49" charset="0"/>
              </a:rPr>
              <a:t>  })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3621" y="5814000"/>
            <a:ext cx="832475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>
                <a:latin typeface="Consolas" pitchFamily="49" charset="0"/>
              </a:rPr>
              <a:t> GetUserInfo(int Id) { …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0EA989-5205-4E06-B62D-002DB07D9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9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2028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noProof="1"/>
              <a:t>LINQ</a:t>
            </a:r>
          </a:p>
          <a:p>
            <a:pPr lvl="1"/>
            <a:r>
              <a:rPr lang="en-GB" noProof="1"/>
              <a:t>Filtering</a:t>
            </a:r>
          </a:p>
          <a:p>
            <a:pPr lvl="1"/>
            <a:r>
              <a:rPr lang="en-GB" noProof="1"/>
              <a:t>Select() / Projection</a:t>
            </a:r>
          </a:p>
          <a:p>
            <a:pPr lvl="1"/>
            <a:r>
              <a:rPr lang="en-GB" noProof="1"/>
              <a:t>Aggregation</a:t>
            </a:r>
          </a:p>
          <a:p>
            <a:pPr lvl="1"/>
            <a:r>
              <a:rPr lang="en-GB" noProof="1"/>
              <a:t>Joining</a:t>
            </a:r>
          </a:p>
          <a:p>
            <a:pPr lvl="1"/>
            <a:r>
              <a:rPr lang="en-GB" noProof="1"/>
              <a:t>SelectMany()</a:t>
            </a:r>
          </a:p>
          <a:p>
            <a:r>
              <a:rPr lang="en-GB" noProof="1"/>
              <a:t>IEnumerable vs IQueryable</a:t>
            </a:r>
          </a:p>
          <a:p>
            <a:r>
              <a:rPr lang="en-GB" noProof="1"/>
              <a:t>Result Models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DA7900-5A6A-474D-81B1-FDEAD9251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44638"/>
            <a:ext cx="8632995" cy="5300339"/>
            <a:chOff x="453874" y="148353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53874" y="148353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93874" y="182467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bg2"/>
                </a:solidFill>
                <a:latin typeface="Calibri" panose="020F0502020204030204"/>
              </a:rPr>
              <a:t>LINQ</a:t>
            </a:r>
          </a:p>
          <a:p>
            <a:pPr lvl="1"/>
            <a:r>
              <a:rPr lang="en-GB" sz="2800" dirty="0">
                <a:solidFill>
                  <a:schemeClr val="bg2"/>
                </a:solidFill>
              </a:rPr>
              <a:t>Filtering, Aggregation, SelectMany, Joins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 err="1">
                <a:solidFill>
                  <a:schemeClr val="bg2"/>
                </a:solidFill>
              </a:rPr>
              <a:t>IQueryable</a:t>
            </a:r>
            <a:endParaRPr lang="en-GB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Differences Between </a:t>
            </a:r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dirty="0" err="1">
                <a:solidFill>
                  <a:schemeClr val="bg2"/>
                </a:solidFill>
              </a:rPr>
              <a:t>IQueryable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Result Models</a:t>
            </a:r>
          </a:p>
          <a:p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8EFD01-7C4B-4732-9B36-F6B753EE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1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A682AF0-6748-48FD-9C3B-D1B94650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37D577-BF20-409B-8693-9ACF8441F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9DE251-C5FD-4587-AE48-8B67368B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0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E5B-BB27-48DF-9C59-6E220BB13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82" y="740930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72FC1F5-60C1-44AF-BB4C-6B2490B30C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Select, Join and Group Data Using LINQ</a:t>
            </a:r>
          </a:p>
        </p:txBody>
      </p:sp>
    </p:spTree>
    <p:extLst>
      <p:ext uri="{BB962C8B-B14F-4D97-AF65-F5344CB8AC3E}">
        <p14:creationId xmlns:p14="http://schemas.microsoft.com/office/powerpoint/2010/main" val="5981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bg-BG" dirty="0"/>
          </a:p>
          <a:p>
            <a:pPr lvl="1"/>
            <a:r>
              <a:rPr lang="en-US" dirty="0"/>
              <a:t>Selects values that are based on a predicate function</a:t>
            </a:r>
          </a:p>
          <a:p>
            <a:pPr lvl="1"/>
            <a:r>
              <a:rPr lang="en-US" dirty="0"/>
              <a:t>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7293" y="3294000"/>
            <a:ext cx="10997414" cy="17537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b="1" noProof="1">
                <a:latin typeface="Consolas" pitchFamily="49" charset="0"/>
              </a:rPr>
              <a:t>string[] words = { "the", "quick", "brown", "fox", "jumps" };  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</a:p>
          <a:p>
            <a:r>
              <a:rPr lang="en-US" sz="2399" b="1" noProof="1">
                <a:latin typeface="Consolas" pitchFamily="49" charset="0"/>
              </a:rPr>
              <a:t>IEnumerable&lt;string&gt; query = </a:t>
            </a:r>
          </a:p>
          <a:p>
            <a:r>
              <a:rPr lang="en-US" sz="2399" b="1" noProof="1">
                <a:latin typeface="Consolas" pitchFamily="49" charset="0"/>
              </a:rPr>
              <a:t>	words.Where(word =&gt; word.Length == 3);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A1BBF-F284-4F7A-B9BD-F44450FB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93" y="5184000"/>
            <a:ext cx="10997414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IEnumerable&lt;string&gt; query = from word in words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where word.Length == 3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select word; </a:t>
            </a:r>
          </a:p>
        </p:txBody>
      </p:sp>
    </p:spTree>
    <p:extLst>
      <p:ext uri="{BB962C8B-B14F-4D97-AF65-F5344CB8AC3E}">
        <p14:creationId xmlns:p14="http://schemas.microsoft.com/office/powerpoint/2010/main" val="39821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Server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16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904" y="5319482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4" y="2603915"/>
            <a:ext cx="6204993" cy="152198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5AAB09-C7C7-44A0-AC2A-2ED49C46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AB3A3-CA91-4F78-A5CB-12E19626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BA7-97F9-43A2-8FC8-625E48F86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641" y="1243942"/>
            <a:ext cx="11818096" cy="55600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Aggregate functions perform calculations on a set of input values and return a value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- Calculates the average value of a collection of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- Counts the elements in a collection, optionally only those elements that satisfy a predicate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- Determine the maximum and the minimum value in a collection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- Calculates the sum of the values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F19F0-389A-4F0B-84FA-3C42DD6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2463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69B9E-11E6-4BCC-A9AA-D4397DA3B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1514</Words>
  <Application>Microsoft Office PowerPoint</Application>
  <PresentationFormat>Widescreen</PresentationFormat>
  <Paragraphs>237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LINQ</vt:lpstr>
      <vt:lpstr>Table of Contents</vt:lpstr>
      <vt:lpstr>Have a Question?</vt:lpstr>
      <vt:lpstr>Filtering and Aggregating Tables</vt:lpstr>
      <vt:lpstr>Filtering</vt:lpstr>
      <vt:lpstr>Good Reasons to Use Select</vt:lpstr>
      <vt:lpstr>Good Reasons Not to Use Select </vt:lpstr>
      <vt:lpstr>Aggregation</vt:lpstr>
      <vt:lpstr>Joining Tables in EF: Using Join()</vt:lpstr>
      <vt:lpstr>Grouping Tables in EF</vt:lpstr>
      <vt:lpstr>SelectMany - Example (1)</vt:lpstr>
      <vt:lpstr>SelectMany - Example (2)</vt:lpstr>
      <vt:lpstr>IEnumerable vs IQueryable</vt:lpstr>
      <vt:lpstr>IEnumerable&lt;T&gt;</vt:lpstr>
      <vt:lpstr>IQueryable&lt;T&gt;  </vt:lpstr>
      <vt:lpstr> Differences Between IEnumerable and IQueryable</vt:lpstr>
      <vt:lpstr>Result Models</vt:lpstr>
      <vt:lpstr>Result Models</vt:lpstr>
      <vt:lpstr>Result Models (2)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61</cp:revision>
  <dcterms:created xsi:type="dcterms:W3CDTF">2018-05-23T13:08:44Z</dcterms:created>
  <dcterms:modified xsi:type="dcterms:W3CDTF">2021-09-28T07:43:52Z</dcterms:modified>
  <cp:category>programming;computer programming;software development; databases</cp:category>
</cp:coreProperties>
</file>