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1493" r:id="rId2"/>
    <p:sldId id="1494" r:id="rId3"/>
    <p:sldId id="1520" r:id="rId4"/>
    <p:sldId id="1496" r:id="rId5"/>
    <p:sldId id="1497" r:id="rId6"/>
    <p:sldId id="1498" r:id="rId7"/>
    <p:sldId id="1499" r:id="rId8"/>
    <p:sldId id="1500" r:id="rId9"/>
    <p:sldId id="1501" r:id="rId10"/>
    <p:sldId id="1502" r:id="rId11"/>
    <p:sldId id="1503" r:id="rId12"/>
    <p:sldId id="1504" r:id="rId13"/>
    <p:sldId id="1505" r:id="rId14"/>
    <p:sldId id="1506" r:id="rId15"/>
    <p:sldId id="1507" r:id="rId16"/>
    <p:sldId id="1508" r:id="rId17"/>
    <p:sldId id="1509" r:id="rId18"/>
    <p:sldId id="1510" r:id="rId19"/>
    <p:sldId id="1511" r:id="rId20"/>
    <p:sldId id="1512" r:id="rId21"/>
    <p:sldId id="1513" r:id="rId22"/>
    <p:sldId id="1514" r:id="rId23"/>
    <p:sldId id="1515" r:id="rId24"/>
    <p:sldId id="1516" r:id="rId25"/>
    <p:sldId id="1488" r:id="rId26"/>
    <p:sldId id="401" r:id="rId27"/>
    <p:sldId id="494" r:id="rId28"/>
    <p:sldId id="495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9E679F-93B0-4AFC-9734-581B62C743A9}">
          <p14:sldIdLst>
            <p14:sldId id="1493"/>
            <p14:sldId id="1494"/>
            <p14:sldId id="1520"/>
          </p14:sldIdLst>
        </p14:section>
        <p14:section name="What is XML?" id="{20E593F7-3BF6-4395-BDC3-7E559D1B6379}">
          <p14:sldIdLst>
            <p14:sldId id="1496"/>
            <p14:sldId id="1497"/>
            <p14:sldId id="1498"/>
            <p14:sldId id="1499"/>
            <p14:sldId id="1500"/>
            <p14:sldId id="1501"/>
            <p14:sldId id="1502"/>
            <p14:sldId id="1503"/>
          </p14:sldIdLst>
        </p14:section>
        <p14:section name="Parsing XML" id="{E116AD70-0C2A-460B-9E17-B08E25E0B7D8}">
          <p14:sldIdLst>
            <p14:sldId id="1504"/>
            <p14:sldId id="1505"/>
            <p14:sldId id="1506"/>
            <p14:sldId id="1507"/>
            <p14:sldId id="1508"/>
            <p14:sldId id="1509"/>
            <p14:sldId id="1510"/>
            <p14:sldId id="1511"/>
            <p14:sldId id="1512"/>
            <p14:sldId id="1513"/>
          </p14:sldIdLst>
        </p14:section>
        <p14:section name="XML Attributes" id="{24859836-0FE9-4489-AFA2-D3741F4E7856}">
          <p14:sldIdLst>
            <p14:sldId id="1514"/>
            <p14:sldId id="1515"/>
            <p14:sldId id="1516"/>
          </p14:sldIdLst>
        </p14:section>
        <p14:section name="Conclusion" id="{5E27D746-0E75-49CC-8CD8-4EA339A177D4}">
          <p14:sldIdLst>
            <p14:sldId id="1488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49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622BF-E8FF-47C4-B6E1-99A3BBE154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9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ABE725-EA5B-4855-9A45-BA891E6A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7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8D1DCC-B9D7-4FD7-921E-AD798CA48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037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A0C841-2E7C-42ED-93F2-109074026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842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19AD7-A256-4135-9BB8-B445470CF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12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950DEA7-8109-4F04-90DE-E5823655D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39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0.jp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Parsing XML</a:t>
            </a:r>
          </a:p>
          <a:p>
            <a:r>
              <a:rPr lang="en-US" noProof="1"/>
              <a:t>XDocument and LINQ-to-XML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0"/>
          </p:nvPr>
        </p:nvSpPr>
        <p:spPr>
          <a:xfrm>
            <a:off x="582260" y="5331407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16" y="2754000"/>
            <a:ext cx="2558168" cy="23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Stores any kind of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Advantages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86797" y="2280237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3EE9F6-CE4D-4CDB-A9D1-5AA6E0DA7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7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Disadvantages of XML: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XML data is </a:t>
            </a:r>
            <a:r>
              <a:rPr lang="en-US" b="1" dirty="0">
                <a:solidFill>
                  <a:schemeClr val="bg1"/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More memory consumption, more network traffic, more </a:t>
            </a:r>
            <a:br>
              <a:rPr lang="en-US" dirty="0"/>
            </a:br>
            <a:r>
              <a:rPr lang="en-US" dirty="0"/>
              <a:t>hard-disk space, more resources,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Decreased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CPU consumption: need of parsing / constructing the XML tags</a:t>
            </a:r>
          </a:p>
          <a:p>
            <a:pPr>
              <a:buClr>
                <a:schemeClr val="tx1"/>
              </a:buClr>
            </a:pPr>
            <a:r>
              <a:rPr lang="en-US" dirty="0"/>
              <a:t>XML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suitable for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kinds of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XML: Disadvantages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F77C22-50CB-4526-9609-D4831C40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3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F0B-22E4-443D-9C4F-1F2763CE37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49" y="1918865"/>
            <a:ext cx="2549501" cy="126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3" y="2813355"/>
            <a:ext cx="1038645" cy="9532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3805BBA-1D79-44BB-BE84-F0F1CDBBB3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XDocument and LINQ</a:t>
            </a:r>
          </a:p>
        </p:txBody>
      </p:sp>
    </p:spTree>
    <p:extLst>
      <p:ext uri="{BB962C8B-B14F-4D97-AF65-F5344CB8AC3E}">
        <p14:creationId xmlns:p14="http://schemas.microsoft.com/office/powerpoint/2010/main" val="35920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74420" y="1000781"/>
            <a:ext cx="10129234" cy="5546589"/>
          </a:xfrm>
        </p:spPr>
        <p:txBody>
          <a:bodyPr/>
          <a:lstStyle/>
          <a:p>
            <a:r>
              <a:rPr lang="en-US" dirty="0"/>
              <a:t>LINQ to XML</a:t>
            </a:r>
          </a:p>
          <a:p>
            <a:pPr lvl="1"/>
            <a:r>
              <a:rPr lang="en-US" dirty="0"/>
              <a:t>Use the power of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/>
            <a:r>
              <a:rPr lang="en-US" dirty="0"/>
              <a:t>Easily read, search, write, modify XML documents</a:t>
            </a:r>
          </a:p>
          <a:p>
            <a:r>
              <a:rPr lang="en-US" dirty="0"/>
              <a:t>LINQ to XML classes: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XDocument</a:t>
            </a:r>
            <a:r>
              <a:rPr lang="en-US" dirty="0"/>
              <a:t> – represents a LINQ-enabled XML </a:t>
            </a:r>
            <a:br>
              <a:rPr lang="en-US" dirty="0"/>
            </a:br>
            <a:r>
              <a:rPr lang="en-US" dirty="0"/>
              <a:t>document (containing prolog, root element, …)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XElement</a:t>
            </a:r>
            <a:r>
              <a:rPr lang="en-US" dirty="0"/>
              <a:t> – main component holding information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XAttribute</a:t>
            </a:r>
            <a:r>
              <a:rPr lang="en-US" dirty="0"/>
              <a:t> – XML attributes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 to XML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D13592-2981-4138-BFEE-4076B86AB3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6095"/>
            <a:ext cx="74694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string str =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@"&lt;?xml version=""1.0""?&gt;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&lt;Root&gt;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&lt;/Root&gt;";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Parse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7400" y="5544000"/>
            <a:ext cx="10597200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 xmlDoc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XDocument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Load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("../../books.xml");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D3E390-987B-4384-9998-F102EFED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1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743763"/>
            <a:ext cx="9906000" cy="2238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Root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Elements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make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("make").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string model = car.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("model").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96614" y="1693082"/>
            <a:ext cx="2072148" cy="919401"/>
          </a:xfrm>
          <a:prstGeom prst="wedgeRoundRectCallout">
            <a:avLst>
              <a:gd name="adj1" fmla="val 38329"/>
              <a:gd name="adj2" fmla="val 699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53462" y="1577091"/>
            <a:ext cx="2443024" cy="919401"/>
          </a:xfrm>
          <a:prstGeom prst="wedgeRoundRectCallout">
            <a:avLst>
              <a:gd name="adj1" fmla="val -39054"/>
              <a:gd name="adj2" fmla="val 75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002122" y="2709213"/>
            <a:ext cx="2667000" cy="919401"/>
          </a:xfrm>
          <a:prstGeom prst="wedgeRoundRectCallout">
            <a:avLst>
              <a:gd name="adj1" fmla="val -94045"/>
              <a:gd name="adj2" fmla="val 44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381000" y="3841335"/>
            <a:ext cx="1740000" cy="510778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F2315AB-97A7-40C9-970F-5FF5AB3A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Set an element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  <a:p>
            <a:pPr lvl="1"/>
            <a:endParaRPr lang="en-US" dirty="0"/>
          </a:p>
          <a:p>
            <a:r>
              <a:rPr lang="en-US" sz="3600" dirty="0"/>
              <a:t>Remove an element from its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92528" y="3417092"/>
            <a:ext cx="10708656" cy="39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SetElementValue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4654" y="4824000"/>
            <a:ext cx="10104403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youngDriver = customer.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("is-young-driver</a:t>
            </a:r>
            <a:r>
              <a:rPr lang="bg-BG" sz="2400" b="1" noProof="1">
                <a:latin typeface="Consolas" pitchFamily="49" charset="0"/>
                <a:sym typeface="Wingdings" pitchFamily="2" charset="2"/>
              </a:rPr>
              <a:t>"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youngDriver.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Remove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0A4EA9-28F9-4545-9AC8-4077F9BB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8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600" dirty="0"/>
              <a:t>Get or set an element attribute by name</a:t>
            </a:r>
          </a:p>
          <a:p>
            <a:endParaRPr lang="en-US" dirty="0"/>
          </a:p>
          <a:p>
            <a:r>
              <a:rPr lang="en-US" sz="3600" dirty="0"/>
              <a:t>Get a list of all attributes for an element</a:t>
            </a:r>
          </a:p>
          <a:p>
            <a:endParaRPr lang="en-US" dirty="0"/>
          </a:p>
          <a:p>
            <a:r>
              <a:rPr lang="en-US" sz="3600" dirty="0"/>
              <a:t>Set an attribute value by name</a:t>
            </a:r>
          </a:p>
          <a:p>
            <a:pPr lvl="1"/>
            <a:r>
              <a:rPr lang="en-US" sz="3400" dirty="0"/>
              <a:t>If it doesn't exist, it will be </a:t>
            </a:r>
            <a:r>
              <a:rPr lang="en-US" sz="3400" b="1" dirty="0">
                <a:solidFill>
                  <a:schemeClr val="bg1"/>
                </a:solidFill>
              </a:rPr>
              <a:t>added</a:t>
            </a:r>
          </a:p>
          <a:p>
            <a:pPr lvl="1"/>
            <a:r>
              <a:rPr lang="en-US" sz="3400" dirty="0"/>
              <a:t>If it is set to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  <a:r>
              <a:rPr lang="en-US" sz="3400" dirty="0"/>
              <a:t>, it will be </a:t>
            </a:r>
            <a:r>
              <a:rPr lang="en-US" sz="3400" b="1" dirty="0">
                <a:solidFill>
                  <a:schemeClr val="bg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9208" y="1987785"/>
            <a:ext cx="7101347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("name").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Value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6000" y="3386535"/>
            <a:ext cx="7057102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var attrs = customer.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Attributes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()</a:t>
            </a:r>
            <a:r>
              <a:rPr lang="en-US" sz="2800" b="1" noProof="1">
                <a:latin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0887" y="6099649"/>
            <a:ext cx="8024728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  <a:sym typeface="Wingdings" pitchFamily="2" charset="2"/>
              </a:rPr>
              <a:t>customer.SetAttributeValue("age", "21");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CA1A4E-E913-4F2F-9AD4-24DDF7A8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 -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538" y="2079000"/>
            <a:ext cx="1117692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cars = xmlDoc.Root.Elements()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Where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long.Parse(e.Element("travelled-distance").Value) &gt;= 30000)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Select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(c =&gt; new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})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ToList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foreach (var car in cars)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D24202-812B-4C98-97B2-1DF5BC9EA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XDocuments</a:t>
            </a:r>
            <a:r>
              <a:rPr lang="en-US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6000" y="3942067"/>
            <a:ext cx="11340000" cy="2165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xmlDoc.Add(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("books",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("author", "Don Box"),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 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("title","ASP.NET",new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("lang", "en"))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7408" y="1828801"/>
            <a:ext cx="10859004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&lt;books&gt;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  &lt;title lang="en"&gt;ASP.NET&lt;/title&gt;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647893" y="4273802"/>
            <a:ext cx="1898107" cy="510778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242123" y="4673167"/>
            <a:ext cx="3173120" cy="510778"/>
          </a:xfrm>
          <a:prstGeom prst="wedgeRoundRectCallout">
            <a:avLst>
              <a:gd name="adj1" fmla="val -38725"/>
              <a:gd name="adj2" fmla="val 83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91628" y="4018413"/>
            <a:ext cx="3173120" cy="510778"/>
          </a:xfrm>
          <a:prstGeom prst="wedgeRoundRectCallout">
            <a:avLst>
              <a:gd name="adj1" fmla="val -48693"/>
              <a:gd name="adj2" fmla="val 13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7166F6A-FB61-4FFA-978C-8433FE8C9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0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What is XML?</a:t>
            </a:r>
          </a:p>
          <a:p>
            <a:r>
              <a:rPr lang="en-US" noProof="1"/>
              <a:t>Parsing XML</a:t>
            </a:r>
          </a:p>
          <a:p>
            <a:r>
              <a:rPr lang="en-US" noProof="1"/>
              <a:t>XML Serialization</a:t>
            </a:r>
          </a:p>
          <a:p>
            <a:r>
              <a:rPr lang="en-US" noProof="1"/>
              <a:t>XML Attributes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3F87427-AC6B-4DD4-876F-8D88CA33AD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flush a XDocument to file with default settings:</a:t>
            </a:r>
          </a:p>
          <a:p>
            <a:endParaRPr lang="en-US" dirty="0"/>
          </a:p>
          <a:p>
            <a:r>
              <a:rPr lang="en-US" dirty="0"/>
              <a:t>To disable automatic indentation:</a:t>
            </a:r>
          </a:p>
          <a:p>
            <a:endParaRPr lang="en-US" dirty="0"/>
          </a:p>
          <a:p>
            <a:r>
              <a:rPr lang="en-US" dirty="0"/>
              <a:t>To serialize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Serializing XML to File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0859" y="187313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6344" y="3240279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7316" y="4659086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45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deserialize</a:t>
            </a:r>
            <a:r>
              <a:rPr lang="en-US" dirty="0"/>
              <a:t> an object from a XML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root attribute </a:t>
            </a:r>
            <a:r>
              <a:rPr lang="en-US" dirty="0"/>
              <a:t>name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Deserialize XML from String 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400" y="1828801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EDB-8AC7-42A2-B098-B2EC63ABE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XML Attributes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92382"/>
            <a:ext cx="2438400" cy="24384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04F8395-2D31-47E3-93CC-149879922ED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Xml Attributes</a:t>
            </a:r>
          </a:p>
        </p:txBody>
      </p:sp>
    </p:spTree>
    <p:extLst>
      <p:ext uri="{BB962C8B-B14F-4D97-AF65-F5344CB8AC3E}">
        <p14:creationId xmlns:p14="http://schemas.microsoft.com/office/powerpoint/2010/main" val="7107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use several attributes to control serialization to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[XmlType("Name")] </a:t>
            </a:r>
            <a:r>
              <a:rPr lang="en-US" dirty="0"/>
              <a:t>– Specifies the type’s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in XML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[XmlAttribute("name")] </a:t>
            </a:r>
            <a:r>
              <a:rPr lang="en-US" dirty="0"/>
              <a:t>– Serializes as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[XmlElement] </a:t>
            </a:r>
            <a:r>
              <a:rPr lang="en-US" dirty="0"/>
              <a:t>– Serialize as </a:t>
            </a:r>
            <a:r>
              <a:rPr lang="en-US" b="1" dirty="0">
                <a:solidFill>
                  <a:schemeClr val="bg1"/>
                </a:solidFill>
              </a:rPr>
              <a:t>XML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[XmlIgnore]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serialize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[XmlArray] </a:t>
            </a:r>
            <a:r>
              <a:rPr lang="en-US" dirty="0"/>
              <a:t>– Serialize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XML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[XmlRoot] </a:t>
            </a:r>
            <a:r>
              <a:rPr lang="en-US" dirty="0"/>
              <a:t>– Specifies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element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[XmlText] </a:t>
            </a:r>
            <a:r>
              <a:rPr lang="en-US" dirty="0"/>
              <a:t>– Serialize </a:t>
            </a:r>
            <a:r>
              <a:rPr lang="en-US" b="1" dirty="0">
                <a:solidFill>
                  <a:schemeClr val="bg1"/>
                </a:solidFill>
              </a:rPr>
              <a:t>multiple xml elements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one line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385A4F-23C2-4B92-B7C9-42956F60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5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use several XML attributes to control serialization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Attributes: Example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6004-A94F-434E-90FD-88B5379C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30" y="2000686"/>
            <a:ext cx="5258559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XmlType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("Book")]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BookDto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XmlAttribute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("name")]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Name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XmlElement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("Author")]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string Author { get;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XmlIgnore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public decimal Price { get;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2E870B-7945-4A4A-BA6E-6A52B073A884}"/>
              </a:ext>
            </a:extLst>
          </p:cNvPr>
          <p:cNvSpPr/>
          <p:nvPr/>
        </p:nvSpPr>
        <p:spPr>
          <a:xfrm>
            <a:off x="5804360" y="3508598"/>
            <a:ext cx="484473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E7DFF-BDAC-4C65-8455-C25D2D45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00" y="2000687"/>
            <a:ext cx="5407783" cy="3643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="It"&gt;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&lt;Author&gt;Stephen King&lt;/Author&gt;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="Frankenstein"&gt;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&lt;Author&gt;Mary Shelley&lt;/Author&gt;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="Queen Lucia"&gt;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&lt;Author&gt;E.F. Benson&lt;/Author&gt;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name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="Paper Towns"&gt;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&lt;Author&gt;John Green&lt;/Author&gt;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FA820A3-3030-45E0-BD61-194F9973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917" y="1852172"/>
            <a:ext cx="2551199" cy="510778"/>
          </a:xfrm>
          <a:prstGeom prst="wedgeRoundRectCallout">
            <a:avLst>
              <a:gd name="adj1" fmla="val -60361"/>
              <a:gd name="adj2" fmla="val 36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9E9D1127-E651-47DF-AB9C-15520D26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4432442"/>
            <a:ext cx="2247987" cy="510778"/>
          </a:xfrm>
          <a:prstGeom prst="wedgeRoundRectCallout">
            <a:avLst>
              <a:gd name="adj1" fmla="val -66376"/>
              <a:gd name="adj2" fmla="val 44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serialized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C8A79D-D926-4508-B8E6-DB0DECAD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88" y="1656226"/>
            <a:ext cx="7500112" cy="3407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/>
                </a:solidFill>
              </a:rPr>
              <a:t>XDocument</a:t>
            </a:r>
            <a:r>
              <a:rPr lang="en-GB" sz="2800" dirty="0">
                <a:solidFill>
                  <a:schemeClr val="bg2"/>
                </a:solidFill>
              </a:rPr>
              <a:t> is a system object for working with XML in .NET, which supports LINQ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XML can be read and saved </a:t>
            </a:r>
            <a:r>
              <a:rPr lang="en-GB" sz="2800" b="1" dirty="0">
                <a:solidFill>
                  <a:schemeClr val="bg1"/>
                </a:solidFill>
              </a:rPr>
              <a:t>directly to file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 </a:t>
            </a:r>
            <a:r>
              <a:rPr lang="en-GB" sz="2800" dirty="0">
                <a:solidFill>
                  <a:schemeClr val="bg2"/>
                </a:solidFill>
              </a:rPr>
              <a:t>can be serialized to and from </a:t>
            </a:r>
            <a:r>
              <a:rPr lang="en-GB" sz="2800" b="1" dirty="0">
                <a:solidFill>
                  <a:schemeClr val="bg1"/>
                </a:solidFill>
              </a:rPr>
              <a:t>class</a:t>
            </a:r>
          </a:p>
          <a:p>
            <a:pPr marL="457200" indent="-457200">
              <a:lnSpc>
                <a:spcPct val="13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Attributes</a:t>
            </a:r>
            <a:r>
              <a:rPr lang="en-GB" sz="2800" dirty="0">
                <a:solidFill>
                  <a:schemeClr val="bg2"/>
                </a:solidFill>
              </a:rPr>
              <a:t>  are easy way to describe the </a:t>
            </a:r>
            <a:r>
              <a:rPr lang="en-GB" sz="2800" b="1" dirty="0">
                <a:solidFill>
                  <a:schemeClr val="bg1"/>
                </a:solidFill>
              </a:rPr>
              <a:t>XML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94C2151-7C2F-44BB-BBB2-DEECB36EC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69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173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D61FD-74ED-4507-8E55-2608B42C7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2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B72531-B07E-461F-BDA6-5388D06E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332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Format Description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082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notation</a:t>
            </a:r>
            <a:r>
              <a:rPr lang="en-US" dirty="0"/>
              <a:t> (data format / language) for </a:t>
            </a:r>
            <a:br>
              <a:rPr lang="en-US" dirty="0"/>
            </a:br>
            <a:r>
              <a:rPr lang="en-US" dirty="0"/>
              <a:t>describing structured data using text with tags</a:t>
            </a:r>
          </a:p>
          <a:p>
            <a:pPr lvl="1"/>
            <a:r>
              <a:rPr lang="en-US" dirty="0"/>
              <a:t>Designed to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/>
            <a:r>
              <a:rPr lang="en-US" dirty="0"/>
              <a:t>The data is stored together with the </a:t>
            </a:r>
            <a:r>
              <a:rPr lang="en-US" b="1" dirty="0">
                <a:solidFill>
                  <a:schemeClr val="bg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XML?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Example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1" y="159908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/ value pair)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1161569"/>
            <a:ext cx="2026738" cy="919401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666131"/>
            <a:ext cx="1752601" cy="51077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523159"/>
            <a:ext cx="2362201" cy="510778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105689"/>
            <a:ext cx="1828802" cy="1328023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(document) 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</a:p>
        </p:txBody>
      </p:sp>
    </p:spTree>
    <p:extLst>
      <p:ext uri="{BB962C8B-B14F-4D97-AF65-F5344CB8AC3E}">
        <p14:creationId xmlns:p14="http://schemas.microsoft.com/office/powerpoint/2010/main" val="6118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Header – defines a </a:t>
            </a:r>
            <a:r>
              <a:rPr lang="en-US" b="1" dirty="0">
                <a:solidFill>
                  <a:schemeClr val="bg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b="1" dirty="0">
                <a:solidFill>
                  <a:schemeClr val="bg1"/>
                </a:solidFill>
              </a:rPr>
              <a:t>encoding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 – define the structure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– element metadata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element – required to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19246" y="4656110"/>
            <a:ext cx="2180069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1371600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9077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5593" y="5562600"/>
            <a:ext cx="1828799" cy="4599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Christian Nagel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2108" y="5562600"/>
            <a:ext cx="1828799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8480" y="2288734"/>
            <a:ext cx="4724400" cy="533400"/>
            <a:chOff x="5180012" y="1676400"/>
            <a:chExt cx="4724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1008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2107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Title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695593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9080" y="5111841"/>
            <a:ext cx="18288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9746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11276" y="3998636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3018" y="4234865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4762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8340" y="2288734"/>
            <a:ext cx="3255060" cy="533400"/>
            <a:chOff x="205472" y="1676400"/>
            <a:chExt cx="325506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640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2906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10096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5186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8950" y="1066800"/>
            <a:ext cx="1828800" cy="533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3778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3848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9600" y="1328300"/>
            <a:ext cx="1676400" cy="446874"/>
          </a:xfrm>
          <a:prstGeom prst="wedgeRoundRectCallout">
            <a:avLst>
              <a:gd name="adj1" fmla="val -19594"/>
              <a:gd name="adj2" fmla="val 10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8890" y="1225064"/>
            <a:ext cx="2696510" cy="510778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root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6540" y="1338262"/>
            <a:ext cx="1786260" cy="510778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4625" y="4833711"/>
            <a:ext cx="2696510" cy="510778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7524" y="5672366"/>
            <a:ext cx="1956880" cy="510778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5520" y="3810002"/>
            <a:ext cx="1828800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7466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">
            <a:extLst>
              <a:ext uri="{FF2B5EF4-FFF2-40B4-BE49-F238E27FC236}">
                <a16:creationId xmlns:a16="http://schemas.microsoft.com/office/drawing/2014/main" id="{1AD6FFFA-53D8-4EDB-B327-6621B32B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35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/>
            <a:r>
              <a:rPr lang="en-US" dirty="0"/>
              <a:t>Both are </a:t>
            </a:r>
            <a:r>
              <a:rPr lang="en-US" b="1" dirty="0">
                <a:solidFill>
                  <a:schemeClr val="bg1"/>
                </a:solidFill>
              </a:rPr>
              <a:t>text based</a:t>
            </a:r>
            <a:r>
              <a:rPr lang="en-US" dirty="0"/>
              <a:t> notations</a:t>
            </a:r>
            <a:endParaRPr lang="bg-BG" dirty="0"/>
          </a:p>
          <a:p>
            <a:pPr lvl="1"/>
            <a:r>
              <a:rPr lang="en-US" dirty="0"/>
              <a:t>Both use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Differences between XML and HTML</a:t>
            </a:r>
          </a:p>
          <a:p>
            <a:pPr lvl="1"/>
            <a:r>
              <a:rPr lang="en-US" dirty="0"/>
              <a:t>HTML describes documents, XML is a syntax for describing other languages (</a:t>
            </a:r>
            <a:r>
              <a:rPr lang="en-US" b="1" dirty="0">
                <a:solidFill>
                  <a:schemeClr val="bg1"/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 describes the </a:t>
            </a:r>
            <a:r>
              <a:rPr lang="en-US" b="1" dirty="0">
                <a:solidFill>
                  <a:schemeClr val="bg1"/>
                </a:solidFill>
              </a:rPr>
              <a:t>layout</a:t>
            </a:r>
            <a:r>
              <a:rPr lang="en-US" dirty="0"/>
              <a:t> and the structure of information</a:t>
            </a:r>
          </a:p>
          <a:p>
            <a:pPr lvl="1"/>
            <a:r>
              <a:rPr lang="en-US" dirty="0"/>
              <a:t>XML requires the documents to be </a:t>
            </a:r>
            <a:r>
              <a:rPr lang="en-US" b="1" dirty="0">
                <a:solidFill>
                  <a:schemeClr val="bg1"/>
                </a:solidFill>
              </a:rPr>
              <a:t>well-formatted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  <a:r>
              <a:rPr lang="bg-BG"/>
              <a:t> </a:t>
            </a:r>
            <a:r>
              <a:rPr lang="en-US"/>
              <a:t>and HTML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5116">
            <a:off x="8219819" y="1536037"/>
            <a:ext cx="1393626" cy="172756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077457-8AB4-4DC6-AD65-C3F1DD0F3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74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1831</Words>
  <Application>Microsoft Office PowerPoint</Application>
  <PresentationFormat>Widescreen</PresentationFormat>
  <Paragraphs>326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XML Processing</vt:lpstr>
      <vt:lpstr>Table of Contents</vt:lpstr>
      <vt:lpstr>Have a Question?</vt:lpstr>
      <vt:lpstr>What is XML?</vt:lpstr>
      <vt:lpstr>What is XML?</vt:lpstr>
      <vt:lpstr>XML -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 (1)</vt:lpstr>
      <vt:lpstr>Working with XDocument (2)</vt:lpstr>
      <vt:lpstr>Working with XDocument (3)</vt:lpstr>
      <vt:lpstr>LINQ to XML - Searching with LINQ</vt:lpstr>
      <vt:lpstr>Creating XML with XElement</vt:lpstr>
      <vt:lpstr>Serializing XML to File</vt:lpstr>
      <vt:lpstr>Deserialize XML from String XML</vt:lpstr>
      <vt:lpstr>XML Attributes</vt:lpstr>
      <vt:lpstr>XML Attributes</vt:lpstr>
      <vt:lpstr>XML Attributes: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Processing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28</cp:revision>
  <dcterms:created xsi:type="dcterms:W3CDTF">2018-05-23T13:08:44Z</dcterms:created>
  <dcterms:modified xsi:type="dcterms:W3CDTF">2021-09-28T07:44:32Z</dcterms:modified>
  <cp:category>db;databases;sql;programming;computer programming;software development</cp:category>
</cp:coreProperties>
</file>