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6" r:id="rId3"/>
    <p:sldId id="492" r:id="rId4"/>
    <p:sldId id="294" r:id="rId5"/>
    <p:sldId id="298" r:id="rId6"/>
    <p:sldId id="297" r:id="rId7"/>
    <p:sldId id="296" r:id="rId8"/>
    <p:sldId id="299" r:id="rId9"/>
    <p:sldId id="300" r:id="rId10"/>
    <p:sldId id="502" r:id="rId11"/>
    <p:sldId id="503" r:id="rId12"/>
    <p:sldId id="303" r:id="rId13"/>
    <p:sldId id="304" r:id="rId14"/>
    <p:sldId id="305" r:id="rId15"/>
    <p:sldId id="531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5" r:id="rId24"/>
    <p:sldId id="494" r:id="rId25"/>
    <p:sldId id="283" r:id="rId26"/>
    <p:sldId id="284" r:id="rId27"/>
    <p:sldId id="285" r:id="rId28"/>
    <p:sldId id="287" r:id="rId29"/>
    <p:sldId id="289" r:id="rId30"/>
    <p:sldId id="530" r:id="rId31"/>
    <p:sldId id="291" r:id="rId32"/>
    <p:sldId id="292" r:id="rId33"/>
    <p:sldId id="293" r:id="rId34"/>
    <p:sldId id="495" r:id="rId35"/>
    <p:sldId id="295" r:id="rId36"/>
    <p:sldId id="496" r:id="rId37"/>
    <p:sldId id="401" r:id="rId38"/>
    <p:sldId id="632" r:id="rId39"/>
    <p:sldId id="615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632"/>
            <p14:sldId id="61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The </a:t>
            </a:r>
            <a:r>
              <a:rPr lang="en-US" sz="3200" b="1" dirty="0">
                <a:solidFill>
                  <a:srgbClr val="FFA000"/>
                </a:solidFill>
              </a:rPr>
              <a:t>throw</a:t>
            </a:r>
            <a:r>
              <a:rPr lang="en-US" sz="32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General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Range 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Type 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Reference Error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526021" y="2484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>
                <a:solidFill>
                  <a:schemeClr val="bg1"/>
                </a:solidFill>
              </a:rPr>
              <a:t>Error</a:t>
            </a:r>
            <a:r>
              <a:rPr lang="en-US" sz="2600" dirty="0">
                <a:solidFill>
                  <a:schemeClr val="tx2"/>
                </a:solidFill>
              </a:rPr>
              <a:t>('Invalid state');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8C63FD0-5C98-4449-1069-9BC60A25A18A}"/>
              </a:ext>
            </a:extLst>
          </p:cNvPr>
          <p:cNvSpPr txBox="1">
            <a:spLocks/>
          </p:cNvSpPr>
          <p:nvPr/>
        </p:nvSpPr>
        <p:spPr>
          <a:xfrm>
            <a:off x="2526021" y="3639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RangeError</a:t>
            </a:r>
            <a:r>
              <a:rPr lang="en-US" sz="2600" dirty="0">
                <a:solidFill>
                  <a:schemeClr val="tx2"/>
                </a:solidFill>
              </a:rPr>
              <a:t>("Invalid index")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856C34-0F73-1F8B-87C0-2C15C8B31C58}"/>
              </a:ext>
            </a:extLst>
          </p:cNvPr>
          <p:cNvSpPr txBox="1">
            <a:spLocks/>
          </p:cNvSpPr>
          <p:nvPr/>
        </p:nvSpPr>
        <p:spPr>
          <a:xfrm>
            <a:off x="2526021" y="4794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TypeError</a:t>
            </a:r>
            <a:r>
              <a:rPr lang="en-US" sz="2600" dirty="0">
                <a:solidFill>
                  <a:schemeClr val="tx2"/>
                </a:solidFill>
              </a:rPr>
              <a:t>("String expected")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B38F93-B7B0-0E23-3867-D3C7EE94A851}"/>
              </a:ext>
            </a:extLst>
          </p:cNvPr>
          <p:cNvSpPr txBox="1">
            <a:spLocks/>
          </p:cNvSpPr>
          <p:nvPr/>
        </p:nvSpPr>
        <p:spPr>
          <a:xfrm>
            <a:off x="2526021" y="5949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ReferenceError</a:t>
            </a:r>
            <a:r>
              <a:rPr lang="en-US" sz="2600" dirty="0">
                <a:solidFill>
                  <a:schemeClr val="tx2"/>
                </a:solidFill>
              </a:rPr>
              <a:t>("Missing age")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Error object </a:t>
            </a:r>
            <a:r>
              <a:rPr lang="en-US" sz="3400" dirty="0"/>
              <a:t>with properties is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76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3306" y="1004596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Error Handling</a:t>
            </a:r>
          </a:p>
          <a:p>
            <a:pPr lvl="1"/>
            <a:r>
              <a:rPr lang="en-US" sz="3200" dirty="0"/>
              <a:t>Error Types</a:t>
            </a:r>
          </a:p>
          <a:p>
            <a:pPr lvl="1"/>
            <a:r>
              <a:rPr lang="en-US" sz="3200" dirty="0"/>
              <a:t>Exceptions &amp; try/catch block</a:t>
            </a:r>
          </a:p>
          <a:p>
            <a:r>
              <a:rPr lang="en-US" sz="3400" dirty="0"/>
              <a:t>Unit Testing</a:t>
            </a:r>
          </a:p>
          <a:p>
            <a:pPr lvl="1"/>
            <a:r>
              <a:rPr lang="en-US" sz="3200" dirty="0"/>
              <a:t>The AAA Pattern</a:t>
            </a:r>
          </a:p>
          <a:p>
            <a:r>
              <a:rPr lang="en-US" sz="3400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Jest (All in one)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9294850" y="3429000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9350994" y="1196125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sz="3200" dirty="0"/>
              <a:t>Whatever value has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the </a:t>
            </a:r>
            <a:br>
              <a:rPr lang="en-US" sz="3200" dirty="0"/>
            </a:br>
            <a:r>
              <a:rPr lang="en-US" sz="3200" dirty="0"/>
              <a:t>value when using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export more than one </a:t>
            </a:r>
            <a:r>
              <a:rPr lang="en-US" sz="3200" dirty="0"/>
              <a:t>function, the value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Feature-rich JS test framework</a:t>
            </a:r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sz="3398" b="1" dirty="0">
              <a:solidFill>
                <a:schemeClr val="bg1"/>
              </a:solidFill>
              <a:latin typeface="+mj-lt"/>
            </a:endParaRPr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2798" y="5059289"/>
            <a:ext cx="31950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539" y="4127167"/>
            <a:ext cx="3208258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chai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474725-1D21-49E9-8252-5C471865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153746"/>
            <a:ext cx="3196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E95A03-85F5-4427-806B-F4EEB7F8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4550031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chai mocha</a:t>
            </a:r>
          </a:p>
        </p:txBody>
      </p:sp>
      <p:sp>
        <p:nvSpPr>
          <p:cNvPr id="8" name="Изнесено означение: стрелка надясно 7">
            <a:extLst>
              <a:ext uri="{FF2B5EF4-FFF2-40B4-BE49-F238E27FC236}">
                <a16:creationId xmlns:a16="http://schemas.microsoft.com/office/drawing/2014/main" id="{BFBEFB21-A0E2-435A-8878-A08298968E0B}"/>
              </a:ext>
            </a:extLst>
          </p:cNvPr>
          <p:cNvSpPr/>
          <p:nvPr/>
        </p:nvSpPr>
        <p:spPr bwMode="auto">
          <a:xfrm>
            <a:off x="4198209" y="3153746"/>
            <a:ext cx="979744" cy="2464384"/>
          </a:xfrm>
          <a:prstGeom prst="rightArrow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E1469DE-DA0A-481F-8C66-73C17F3D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3573285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E01690FC-CC10-44C4-B4A3-7A86FD61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34" y="2637789"/>
            <a:ext cx="2935241" cy="297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Code First</a:t>
            </a:r>
            <a:r>
              <a:rPr lang="bg-BG" sz="3400" dirty="0"/>
              <a:t>"</a:t>
            </a:r>
            <a:r>
              <a:rPr lang="en-US" sz="34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Test First</a:t>
            </a:r>
            <a:r>
              <a:rPr lang="en-US" sz="34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4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521226"/>
            <a:ext cx="4704124" cy="2687638"/>
            <a:chOff x="2268538" y="2133600"/>
            <a:chExt cx="3529012" cy="2687638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D5F32B93-2F34-17D1-73D7-4E7CC7F2C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Time flow</a:t>
            </a:r>
            <a:endParaRPr lang="bg-BG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EE1F6FE-F354-28A8-D27F-1DE1898F9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4447" y="1809000"/>
            <a:ext cx="0" cy="45267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Time flow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86E4BF-AEDD-ADB9-88FE-152121965AC9}"/>
              </a:ext>
            </a:extLst>
          </p:cNvPr>
          <p:cNvGrpSpPr/>
          <p:nvPr/>
        </p:nvGrpSpPr>
        <p:grpSpPr>
          <a:xfrm>
            <a:off x="1696273" y="2128717"/>
            <a:ext cx="6797815" cy="4190465"/>
            <a:chOff x="1696273" y="2128717"/>
            <a:chExt cx="6797815" cy="4190465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2446230" y="4573547"/>
              <a:ext cx="6033046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446230" y="3351132"/>
              <a:ext cx="604785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6230" y="2128717"/>
              <a:ext cx="604574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446230" y="5795962"/>
              <a:ext cx="6033046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V="1">
              <a:off x="1696273" y="2377626"/>
              <a:ext cx="0" cy="3733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809000"/>
            <a:ext cx="0" cy="45267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600" dirty="0">
                <a:solidFill>
                  <a:schemeClr val="bg2"/>
                </a:solidFill>
              </a:rPr>
              <a:t>Types &amp; </a:t>
            </a:r>
            <a:r>
              <a:rPr lang="en-US" sz="2600" b="1" dirty="0">
                <a:solidFill>
                  <a:schemeClr val="bg1"/>
                </a:solidFill>
              </a:rPr>
              <a:t>try/catch </a:t>
            </a:r>
            <a:r>
              <a:rPr lang="en-US" sz="26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825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indicate </a:t>
            </a:r>
            <a:r>
              <a:rPr lang="en-US" sz="3200" b="1" dirty="0">
                <a:solidFill>
                  <a:schemeClr val="bg1"/>
                </a:solidFill>
              </a:rPr>
              <a:t>abnormal</a:t>
            </a:r>
            <a:r>
              <a:rPr lang="en-US" sz="3200" dirty="0">
                <a:solidFill>
                  <a:srgbClr val="234465"/>
                </a:solidFill>
              </a:rPr>
              <a:t> execution </a:t>
            </a:r>
            <a:r>
              <a:rPr lang="en-US" sz="3200" b="1" dirty="0">
                <a:solidFill>
                  <a:schemeClr val="bg1"/>
                </a:solidFill>
              </a:rPr>
              <a:t>circumstances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during parsing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</a:t>
            </a:r>
            <a:r>
              <a:rPr lang="bg-BG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-</a:t>
            </a:r>
            <a:r>
              <a:rPr lang="en-US" sz="3400" dirty="0"/>
              <a:t> a function is unable to do its work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fatal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4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     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600325"/>
            <a:ext cx="956218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Error avoidance – invalid ranges are adjusted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1920</Words>
  <Application>Microsoft Office PowerPoint</Application>
  <PresentationFormat>Широк екран</PresentationFormat>
  <Paragraphs>316</Paragraphs>
  <Slides>41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Installation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54</cp:revision>
  <dcterms:created xsi:type="dcterms:W3CDTF">2018-05-23T13:08:44Z</dcterms:created>
  <dcterms:modified xsi:type="dcterms:W3CDTF">2022-09-08T07:38:57Z</dcterms:modified>
  <cp:category>computer programming;programming;software development;software engineering</cp:category>
</cp:coreProperties>
</file>