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0" r:id="rId3"/>
    <p:sldId id="258" r:id="rId4"/>
    <p:sldId id="270" r:id="rId5"/>
    <p:sldId id="267" r:id="rId6"/>
    <p:sldId id="271" r:id="rId7"/>
    <p:sldId id="269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281" r:id="rId26"/>
    <p:sldId id="287" r:id="rId27"/>
    <p:sldId id="632" r:id="rId28"/>
    <p:sldId id="615" r:id="rId29"/>
    <p:sldId id="28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Client-Side Routing" id="{CE2639E2-1629-4CDA-945A-BFFEB9AAE49E}">
          <p14:sldIdLst>
            <p14:sldId id="270"/>
            <p14:sldId id="267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verview of page.js" id="{F669FEB8-3071-4AE8-AE6D-2C9D40E8DCD8}">
          <p14:sldIdLst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501A4BFC-942E-49DF-9576-647C169850BD}">
          <p14:sldIdLst>
            <p14:sldId id="281"/>
            <p14:sldId id="287"/>
            <p14:sldId id="632"/>
            <p14:sldId id="615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7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page.j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Navigation for Single-Page Applications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window.location.hash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(hash)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window.location.hash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hash;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/>
          </a:bodyPr>
          <a:lstStyle/>
          <a:p>
            <a:r>
              <a:rPr lang="en-US" dirty="0"/>
              <a:t>Using an event handler: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PushState()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E305E08-A30C-4B1B-95BC-61863B733F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Custom History API Router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706DE6D-9DEF-44FE-8C55-62423ADC17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page.js</a:t>
            </a:r>
            <a:r>
              <a:rPr lang="en-US" dirty="0"/>
              <a:t> for Single-Page Routing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21AFD-982E-4AE8-9B70-21607A7345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Routing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AA35-9E6D-44AA-85AB-E23AA0BD0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134000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8F3EA-AFAA-4EA6-8F97-0F3E1FA3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57C6-4BEA-4863-9678-AD969BD3D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Compact </a:t>
            </a:r>
            <a:r>
              <a:rPr lang="en-US" b="1" dirty="0">
                <a:solidFill>
                  <a:schemeClr val="bg1"/>
                </a:solidFill>
              </a:rPr>
              <a:t>client-side router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 size </a:t>
            </a:r>
            <a:r>
              <a:rPr lang="en-US" dirty="0"/>
              <a:t>– 1.2KB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inspired by Express (back-end framework)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link binding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URL glob </a:t>
            </a:r>
            <a:r>
              <a:rPr lang="en-US" b="1" dirty="0">
                <a:solidFill>
                  <a:schemeClr val="bg1"/>
                </a:solidFill>
              </a:rPr>
              <a:t>matching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09969-3ADB-44BA-8FE7-882DDA0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page.js?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FEFC-1F8B-4C10-BDF6-0499186F9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Client-Side Routing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page.js</a:t>
            </a:r>
            <a:endParaRPr lang="bg-BG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56BC6-694C-4C40-A5C8-076EB67B9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76B3-CBD4-45AC-A0BF-CC00A5487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48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4800"/>
              </a:spcBef>
            </a:pPr>
            <a:r>
              <a:rPr lang="en-US" dirty="0"/>
              <a:t>Basic Usage:</a:t>
            </a:r>
          </a:p>
          <a:p>
            <a:pPr>
              <a:spcBef>
                <a:spcPts val="10800"/>
              </a:spcBef>
            </a:pPr>
            <a:r>
              <a:rPr lang="en-US" dirty="0"/>
              <a:t>Documentation:  </a:t>
            </a:r>
            <a:r>
              <a:rPr lang="en-US" dirty="0">
                <a:hlinkClick r:id="rId2"/>
              </a:rPr>
              <a:t>https://github.com/visionmedia/page.js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81F9E-82FD-4EA4-B61C-37CEC17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61B8D40-8A2A-45E4-ACA3-E1A2B1A053A2}"/>
              </a:ext>
            </a:extLst>
          </p:cNvPr>
          <p:cNvSpPr txBox="1"/>
          <p:nvPr/>
        </p:nvSpPr>
        <p:spPr>
          <a:xfrm>
            <a:off x="1416000" y="182581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page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E9076682-42D6-4D56-B653-147B73DAF5A4}"/>
              </a:ext>
            </a:extLst>
          </p:cNvPr>
          <p:cNvSpPr txBox="1"/>
          <p:nvPr/>
        </p:nvSpPr>
        <p:spPr>
          <a:xfrm>
            <a:off x="1416000" y="311880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page from "//unpkg.com/page/</a:t>
            </a:r>
            <a:r>
              <a:rPr lang="en-US" sz="2400" b="1" dirty="0" err="1">
                <a:latin typeface="Consolas" panose="020B0609020204030204" pitchFamily="49" charset="0"/>
              </a:rPr>
              <a:t>page.mjs</a:t>
            </a:r>
            <a:r>
              <a:rPr lang="en-US" sz="2400" b="1" dirty="0"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C63EF61-0C61-43A7-A503-E916FAAEB234}"/>
              </a:ext>
            </a:extLst>
          </p:cNvPr>
          <p:cNvSpPr txBox="1"/>
          <p:nvPr/>
        </p:nvSpPr>
        <p:spPr>
          <a:xfrm>
            <a:off x="1416000" y="4335770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('/', index);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home route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('*', </a:t>
            </a:r>
            <a:r>
              <a:rPr lang="en-US" sz="2400" b="1" dirty="0" err="1">
                <a:latin typeface="Consolas" panose="020B0609020204030204" pitchFamily="49" charset="0"/>
              </a:rPr>
              <a:t>notfound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catch-all (404)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latin typeface="Consolas" panose="020B0609020204030204" pitchFamily="49" charset="0"/>
              </a:rPr>
              <a:t>();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Activate router</a:t>
            </a:r>
          </a:p>
        </p:txBody>
      </p:sp>
    </p:spTree>
    <p:extLst>
      <p:ext uri="{BB962C8B-B14F-4D97-AF65-F5344CB8AC3E}">
        <p14:creationId xmlns:p14="http://schemas.microsoft.com/office/powerpoint/2010/main" val="8768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34FFE-8382-4826-92AD-8C085A140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A301-71C2-4E2E-B79C-E10DC1C39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Routes are registered via </a:t>
            </a:r>
            <a:r>
              <a:rPr lang="en-US" b="1" dirty="0">
                <a:solidFill>
                  <a:schemeClr val="bg1"/>
                </a:solidFill>
              </a:rPr>
              <a:t>match pattern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</a:p>
          <a:p>
            <a:pPr>
              <a:spcBef>
                <a:spcPts val="5400"/>
              </a:spcBef>
            </a:pPr>
            <a:r>
              <a:rPr lang="en-US" dirty="0"/>
              <a:t>Match pattern can be string, URL glob or 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route handler </a:t>
            </a:r>
            <a:r>
              <a:rPr lang="en-US" dirty="0"/>
              <a:t>(callback) will receive two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object with information about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callback, used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route handlers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9387C-E518-460C-AEFF-DA608BC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8E366F3-9552-4169-BCB8-0E8413525E6C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('/catalog',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B5B1A27F-A02D-4201-9EAD-21FA65464DBD}"/>
              </a:ext>
            </a:extLst>
          </p:cNvPr>
          <p:cNvSpPr txBox="1"/>
          <p:nvPr/>
        </p:nvSpPr>
        <p:spPr>
          <a:xfrm>
            <a:off x="651000" y="5180895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fetch data, render template, handle form, etc.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E4F18-4B84-424A-9C2E-5AF87D5C0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804F-0232-4A86-9DDC-529917276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b="1" dirty="0">
                <a:solidFill>
                  <a:schemeClr val="bg1"/>
                </a:solidFill>
              </a:rPr>
              <a:t>glob patterns </a:t>
            </a:r>
            <a:r>
              <a:rPr lang="en-US" dirty="0"/>
              <a:t>can match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parts of the URL</a:t>
            </a:r>
          </a:p>
          <a:p>
            <a:pPr lvl="1"/>
            <a:r>
              <a:rPr lang="en-US" dirty="0"/>
              <a:t>E.g., category name, product ID, user page, etc.</a:t>
            </a:r>
          </a:p>
          <a:p>
            <a:pPr>
              <a:spcBef>
                <a:spcPts val="7800"/>
              </a:spcBef>
            </a:pPr>
            <a:r>
              <a:rPr lang="en-US" dirty="0"/>
              <a:t>The URL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can be accessed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parameters </a:t>
            </a:r>
            <a:r>
              <a:rPr lang="en-US" dirty="0"/>
              <a:t>can be captured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CAE48-C6B1-4C4B-92B9-54B3AF8E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211E465-12AE-4B00-AB44-57B9C8EAA057}"/>
              </a:ext>
            </a:extLst>
          </p:cNvPr>
          <p:cNvSpPr txBox="1"/>
          <p:nvPr/>
        </p:nvSpPr>
        <p:spPr>
          <a:xfrm>
            <a:off x="651000" y="2521379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match any route, following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3B23BB9-8641-4BAC-B1F7-1B67D85E25FD}"/>
              </a:ext>
            </a:extLst>
          </p:cNvPr>
          <p:cNvSpPr txBox="1"/>
          <p:nvPr/>
        </p:nvSpPr>
        <p:spPr>
          <a:xfrm>
            <a:off x="651000" y="4065002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022E4B0-954F-4868-A098-FF120080ECCC}"/>
              </a:ext>
            </a:extLst>
          </p:cNvPr>
          <p:cNvSpPr txBox="1"/>
          <p:nvPr/>
        </p:nvSpPr>
        <p:spPr>
          <a:xfrm>
            <a:off x="651000" y="5977957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('/:category/:id',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57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1A8EC-4258-4A4D-922A-FDC840328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FC85-60CF-40D1-B18E-FCBEFFD08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automatic redirect upon visit</a:t>
            </a:r>
          </a:p>
          <a:p>
            <a:pPr>
              <a:spcBef>
                <a:spcPts val="10800"/>
              </a:spcBef>
            </a:pPr>
            <a:r>
              <a:rPr lang="en-US" dirty="0"/>
              <a:t>Navigate to a page </a:t>
            </a:r>
            <a:r>
              <a:rPr lang="en-US" dirty="0" err="1"/>
              <a:t>programatically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5B5F0-2688-4BA3-9D02-645C6971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Redirect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8CAE2B7-05EC-43BC-9A07-D41BA7FBE4F0}"/>
              </a:ext>
            </a:extLst>
          </p:cNvPr>
          <p:cNvSpPr txBox="1"/>
          <p:nvPr/>
        </p:nvSpPr>
        <p:spPr>
          <a:xfrm>
            <a:off x="651000" y="1989000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('/home', '/catalog');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navigating to /home will be redirected to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03331B1-4314-49CC-BF9C-C0657ED497A8}"/>
              </a:ext>
            </a:extLst>
          </p:cNvPr>
          <p:cNvSpPr txBox="1"/>
          <p:nvPr/>
        </p:nvSpPr>
        <p:spPr>
          <a:xfrm>
            <a:off x="651000" y="4059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('/login');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7591-3897-4C04-8163-700A5DD81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9AE3-A223-43C1-95EC-F313C0D35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 handlers can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</a:p>
          <a:p>
            <a:pPr>
              <a:spcBef>
                <a:spcPts val="4800"/>
              </a:spcBef>
            </a:pPr>
            <a:r>
              <a:rPr lang="en-US" dirty="0"/>
              <a:t>Practical when </a:t>
            </a:r>
            <a:r>
              <a:rPr lang="en-US" b="1" dirty="0">
                <a:solidFill>
                  <a:schemeClr val="bg1"/>
                </a:solidFill>
              </a:rPr>
              <a:t>separating concerns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remote data in one handler and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in another</a:t>
            </a:r>
          </a:p>
          <a:p>
            <a:r>
              <a:rPr lang="en-US" dirty="0"/>
              <a:t>Add values to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, to share them </a:t>
            </a:r>
            <a:r>
              <a:rPr lang="en-US" b="1" dirty="0">
                <a:solidFill>
                  <a:schemeClr val="bg1"/>
                </a:solidFill>
              </a:rPr>
              <a:t>across handlers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E45C0-B346-4747-8BDE-B738E2E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Route Handlers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741A228E-CA33-4FE3-A64B-EAC55CAE7C74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3FFB35-9088-4AF6-9F4C-C58B4E5574F8}"/>
              </a:ext>
            </a:extLst>
          </p:cNvPr>
          <p:cNvSpPr txBox="1"/>
          <p:nvPr/>
        </p:nvSpPr>
        <p:spPr>
          <a:xfrm>
            <a:off x="651000" y="4459031"/>
            <a:ext cx="93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async function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const data = await </a:t>
            </a:r>
            <a:r>
              <a:rPr lang="en-US" sz="2400" b="1" dirty="0" err="1">
                <a:latin typeface="Consolas" panose="020B0609020204030204" pitchFamily="49" charset="0"/>
              </a:rPr>
              <a:t>fetchProduct</a:t>
            </a:r>
            <a:r>
              <a:rPr lang="en-US" sz="2400" b="1" dirty="0">
                <a:latin typeface="Consolas" panose="020B0609020204030204" pitchFamily="49" charset="0"/>
              </a:rPr>
              <a:t>(ctx.params.id);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 err="1">
                <a:latin typeface="Consolas" panose="020B0609020204030204" pitchFamily="49" charset="0"/>
              </a:rPr>
              <a:t>.product</a:t>
            </a:r>
            <a:r>
              <a:rPr lang="en-US" sz="2400" b="1" dirty="0">
                <a:latin typeface="Consolas" panose="020B0609020204030204" pitchFamily="49" charset="0"/>
              </a:rPr>
              <a:t> = data;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6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  <a:r>
              <a:rPr lang="en-US" sz="3200" dirty="0">
                <a:solidFill>
                  <a:schemeClr val="bg2"/>
                </a:solidFill>
              </a:rPr>
              <a:t> is an association between URL and page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Types of client-side 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  <a:r>
              <a:rPr lang="en-US" sz="3200" dirty="0">
                <a:solidFill>
                  <a:schemeClr val="bg2"/>
                </a:solidFill>
              </a:rPr>
              <a:t> for older browser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History API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page.js</a:t>
            </a:r>
            <a:r>
              <a:rPr lang="en-US" sz="3200" dirty="0">
                <a:solidFill>
                  <a:schemeClr val="bg2"/>
                </a:solidFill>
              </a:rPr>
              <a:t> is a lightweight routing library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Supports History-based 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Has </a:t>
            </a:r>
            <a:r>
              <a:rPr lang="en-US" sz="3200" b="1" dirty="0">
                <a:solidFill>
                  <a:schemeClr val="bg1"/>
                </a:solidFill>
              </a:rPr>
              <a:t>execution context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have </a:t>
            </a:r>
            <a:r>
              <a:rPr lang="en-US" sz="3200" b="1" dirty="0">
                <a:solidFill>
                  <a:schemeClr val="bg1"/>
                </a:solidFill>
              </a:rPr>
              <a:t>custom middleware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810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Client-Side Routing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Standard Navigation</a:t>
            </a:r>
            <a:br>
              <a:rPr lang="en-US" sz="2800" dirty="0"/>
            </a:br>
            <a:r>
              <a:rPr lang="en-US" sz="2800" dirty="0"/>
              <a:t>(Back-end routing)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Client-Side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– navigation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signals the application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E.g.,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</a:t>
            </a:r>
            <a:r>
              <a:rPr lang="en-US" sz="3600" b="1" dirty="0">
                <a:solidFill>
                  <a:schemeClr val="bg1"/>
                </a:solidFill>
              </a:rPr>
              <a:t>change in content </a:t>
            </a:r>
            <a:r>
              <a:rPr lang="en-US" sz="3600" dirty="0"/>
              <a:t>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E.g.,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9EEAC-B654-4EF5-8992-D2DB38FD26BB}"/>
              </a:ext>
            </a:extLst>
          </p:cNvPr>
          <p:cNvSpPr/>
          <p:nvPr/>
        </p:nvSpPr>
        <p:spPr bwMode="auto">
          <a:xfrm>
            <a:off x="2676000" y="2651760"/>
            <a:ext cx="4040684" cy="507076"/>
          </a:xfrm>
          <a:prstGeom prst="rect">
            <a:avLst/>
          </a:prstGeom>
          <a:solidFill>
            <a:srgbClr val="00B050">
              <a:alpha val="2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66DC-F441-4FD8-A759-2932EBCE28FA}"/>
              </a:ext>
            </a:extLst>
          </p:cNvPr>
          <p:cNvSpPr/>
          <p:nvPr/>
        </p:nvSpPr>
        <p:spPr bwMode="auto">
          <a:xfrm>
            <a:off x="6948742" y="2651760"/>
            <a:ext cx="3159534" cy="507076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Represented by a series of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, separated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latin typeface="Consolas" panose="020B0609020204030204" pitchFamily="49" charset="0"/>
              </a:rPr>
              <a:t>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js+advanced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</a:rPr>
              <a:t>opCourses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ts val="4800"/>
              </a:spcBef>
            </a:pPr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24B48-876E-414E-A585-33EC8703C5D8}"/>
              </a:ext>
            </a:extLst>
          </p:cNvPr>
          <p:cNvSpPr txBox="1"/>
          <p:nvPr/>
        </p:nvSpPr>
        <p:spPr>
          <a:xfrm>
            <a:off x="3514164" y="3179878"/>
            <a:ext cx="2364356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1D87F-6298-4DBB-90FC-7D6A67A5EAAF}"/>
              </a:ext>
            </a:extLst>
          </p:cNvPr>
          <p:cNvSpPr txBox="1"/>
          <p:nvPr/>
        </p:nvSpPr>
        <p:spPr>
          <a:xfrm>
            <a:off x="7128195" y="3179878"/>
            <a:ext cx="2800630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Second parameter</a:t>
            </a:r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</TotalTime>
  <Words>1410</Words>
  <Application>Microsoft Office PowerPoint</Application>
  <PresentationFormat>Широк екран</PresentationFormat>
  <Paragraphs>234</Paragraphs>
  <Slides>30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Browser Routing</vt:lpstr>
      <vt:lpstr>Table of Contents</vt:lpstr>
      <vt:lpstr>Have a Question?</vt:lpstr>
      <vt:lpstr>Client-Side Routing</vt:lpstr>
      <vt:lpstr>Navigation Types</vt:lpstr>
      <vt:lpstr>How Routers Work</vt:lpstr>
      <vt:lpstr>Location</vt:lpstr>
      <vt:lpstr>Query Parameters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Demonstration</vt:lpstr>
      <vt:lpstr>External Routing Library</vt:lpstr>
      <vt:lpstr>What is page.js?</vt:lpstr>
      <vt:lpstr>Getting Started</vt:lpstr>
      <vt:lpstr>Basic Routing</vt:lpstr>
      <vt:lpstr>URL Parameters</vt:lpstr>
      <vt:lpstr>Programmatic Redirect</vt:lpstr>
      <vt:lpstr>Chaining Route Handlers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52</cp:revision>
  <dcterms:created xsi:type="dcterms:W3CDTF">2018-05-23T13:08:44Z</dcterms:created>
  <dcterms:modified xsi:type="dcterms:W3CDTF">2022-10-06T15:02:57Z</dcterms:modified>
  <cp:category>programming;computer programming;software development;web development</cp:category>
</cp:coreProperties>
</file>