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1220" r:id="rId2"/>
    <p:sldId id="1221" r:id="rId3"/>
    <p:sldId id="1222" r:id="rId4"/>
    <p:sldId id="1223" r:id="rId5"/>
    <p:sldId id="1224" r:id="rId6"/>
    <p:sldId id="1225" r:id="rId7"/>
    <p:sldId id="1226" r:id="rId8"/>
    <p:sldId id="1227" r:id="rId9"/>
    <p:sldId id="1228" r:id="rId10"/>
    <p:sldId id="1263" r:id="rId11"/>
    <p:sldId id="1230" r:id="rId12"/>
    <p:sldId id="1258" r:id="rId13"/>
    <p:sldId id="1229" r:id="rId14"/>
    <p:sldId id="1257" r:id="rId15"/>
    <p:sldId id="1264" r:id="rId16"/>
    <p:sldId id="1231" r:id="rId17"/>
    <p:sldId id="1232" r:id="rId18"/>
    <p:sldId id="1233" r:id="rId19"/>
    <p:sldId id="1234" r:id="rId20"/>
    <p:sldId id="1235" r:id="rId21"/>
    <p:sldId id="1236" r:id="rId22"/>
    <p:sldId id="1237" r:id="rId23"/>
    <p:sldId id="1238" r:id="rId24"/>
    <p:sldId id="1239" r:id="rId25"/>
    <p:sldId id="1240" r:id="rId26"/>
    <p:sldId id="1241" r:id="rId27"/>
    <p:sldId id="1242" r:id="rId28"/>
    <p:sldId id="1243" r:id="rId29"/>
    <p:sldId id="1244" r:id="rId30"/>
    <p:sldId id="1245" r:id="rId31"/>
    <p:sldId id="1246" r:id="rId32"/>
    <p:sldId id="1247" r:id="rId33"/>
    <p:sldId id="1248" r:id="rId34"/>
    <p:sldId id="1249" r:id="rId35"/>
    <p:sldId id="1250" r:id="rId36"/>
    <p:sldId id="1251" r:id="rId37"/>
    <p:sldId id="1252" r:id="rId38"/>
    <p:sldId id="1253" r:id="rId39"/>
    <p:sldId id="1254" r:id="rId40"/>
    <p:sldId id="1256" r:id="rId41"/>
    <p:sldId id="1216" r:id="rId42"/>
    <p:sldId id="401" r:id="rId43"/>
    <p:sldId id="494" r:id="rId44"/>
    <p:sldId id="495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651ECF-C9E4-4963-B4EE-9F2F2E1BD24C}">
          <p14:sldIdLst>
            <p14:sldId id="1220"/>
            <p14:sldId id="1221"/>
            <p14:sldId id="1222"/>
          </p14:sldIdLst>
        </p14:section>
        <p14:section name="Database Design" id="{A68DAC94-83FF-404B-89B5-A39F5A0FF139}">
          <p14:sldIdLst>
            <p14:sldId id="1223"/>
            <p14:sldId id="1224"/>
            <p14:sldId id="1225"/>
            <p14:sldId id="1226"/>
            <p14:sldId id="1227"/>
            <p14:sldId id="1228"/>
          </p14:sldIdLst>
        </p14:section>
        <p14:section name="Database Normalization" id="{1C27ADA4-F78B-41B7-8EED-B7BEB27C4EE3}">
          <p14:sldIdLst>
            <p14:sldId id="1263"/>
            <p14:sldId id="1230"/>
            <p14:sldId id="1258"/>
          </p14:sldIdLst>
        </p14:section>
        <p14:section name="Table Relations" id="{56790AA1-80A0-4EB9-80D5-0B7B263D55A0}">
          <p14:sldIdLst>
            <p14:sldId id="1229"/>
            <p14:sldId id="1257"/>
            <p14:sldId id="126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</p14:sldIdLst>
        </p14:section>
        <p14:section name="Retrieving Related Data" id="{BC172462-E8CE-4DFC-89DF-B4D7EDD7E937}">
          <p14:sldIdLst>
            <p14:sldId id="1242"/>
            <p14:sldId id="1243"/>
            <p14:sldId id="1244"/>
            <p14:sldId id="1245"/>
          </p14:sldIdLst>
        </p14:section>
        <p14:section name="Cascade Operations" id="{CFF15C42-FD81-490E-8E0B-671ADF33F3E6}">
          <p14:sldIdLst>
            <p14:sldId id="1246"/>
            <p14:sldId id="1247"/>
            <p14:sldId id="1248"/>
            <p14:sldId id="1249"/>
            <p14:sldId id="1250"/>
            <p14:sldId id="1251"/>
          </p14:sldIdLst>
        </p14:section>
        <p14:section name="E/R Diagrams" id="{C9FDAFAE-640A-4B89-9DA1-4CC721247E98}">
          <p14:sldIdLst>
            <p14:sldId id="1252"/>
            <p14:sldId id="1253"/>
            <p14:sldId id="1254"/>
            <p14:sldId id="1256"/>
          </p14:sldIdLst>
        </p14:section>
        <p14:section name="Conclusion" id="{180A6579-62CD-4E6D-B9F4-F35A55C3A6CB}">
          <p14:sldIdLst>
            <p14:sldId id="1216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15CCA7F-9C97-48C8-98A7-DA5B131E1D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34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268E7C-B18C-4F1C-8139-736C0EF21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99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ABC379-A651-4970-9B35-C52963C5EA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366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7D8A49-49F8-4355-AAB9-FAFFF40F36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35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6D1CAB-950C-4029-8579-17C6184586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66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82EF79-2047-4248-AD7F-1D63FAB737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899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DBBDC90-A85B-49B0-A209-FBF341988E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0623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4752C5-3CFF-480C-A054-8C6472130A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398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B2B8EF-4DD6-4A4E-A2BE-07444909D8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989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E565C8-73E5-45C9-84C7-FE5DBC868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205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BA15EA-8909-461A-BBC0-39C162B54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4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9B639E-4984-4C39-82D8-43180337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2158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FDFC12-2583-4B89-94B7-ECE1306D3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8411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EA35F9-90A4-453A-8E48-85C9F78003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4577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E8FE718-6E80-4B31-BF46-3F7C187F16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720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FA679-BF9E-41F0-B3DB-32FCCAEE1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05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CFBFE4-97DE-48CC-A1FF-1F3882FB0C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4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0141AF-F44D-44C4-BD74-AF90C057A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343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44AA9-615A-45B2-BBE3-676D44B77E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8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3B244E-9E13-4068-BA18-7CB011505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980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641E40-EE83-4E62-92CA-755DF73A3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822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656899-4FA9-40B1-B616-4912EF269C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150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0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10" Type="http://schemas.openxmlformats.org/officeDocument/2006/relationships/image" Target="../media/image39.jp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5CBA8C-1B6E-4981-801E-C7F338DB2D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pic>
        <p:nvPicPr>
          <p:cNvPr id="1026" name="Picture 2" descr="Accept, Database Icon - Download Free Icon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66" y="1639629"/>
            <a:ext cx="2102433" cy="21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It is a technique of organizing the data in the </a:t>
            </a:r>
            <a:br>
              <a:rPr lang="en-US" dirty="0"/>
            </a:b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Normalization</a:t>
            </a:r>
            <a:r>
              <a:rPr lang="en-US" dirty="0"/>
              <a:t> is a systematic approach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decomposing</a:t>
            </a:r>
            <a:r>
              <a:rPr lang="en-US" dirty="0"/>
              <a:t> tables to eliminate data redundancy</a:t>
            </a:r>
            <a:br>
              <a:rPr lang="en-US" dirty="0"/>
            </a:br>
            <a:r>
              <a:rPr lang="en-US" dirty="0"/>
              <a:t>(repetition) and undesirable characteristics like</a:t>
            </a:r>
            <a:br>
              <a:rPr lang="en-US" dirty="0"/>
            </a:br>
            <a:r>
              <a:rPr lang="en-US" dirty="0"/>
              <a:t>insertion, update and deletion </a:t>
            </a:r>
            <a:r>
              <a:rPr lang="en-US" b="1" dirty="0">
                <a:solidFill>
                  <a:schemeClr val="bg1"/>
                </a:solidFill>
              </a:rPr>
              <a:t>anomalies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 multi-step process that puts data into </a:t>
            </a:r>
            <a:r>
              <a:rPr lang="en-US" b="1" dirty="0">
                <a:solidFill>
                  <a:schemeClr val="bg1"/>
                </a:solidFill>
              </a:rPr>
              <a:t>tabular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removing duplicated data from the relation </a:t>
            </a:r>
            <a:br>
              <a:rPr lang="en-US" dirty="0"/>
            </a:br>
            <a:r>
              <a:rPr lang="en-US" dirty="0"/>
              <a:t>tables</a:t>
            </a:r>
            <a:endParaRPr lang="bg-BG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Normalization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A41EB3-EE93-4BC2-8C0E-8DEB126291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3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34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 Normal Form (1NF)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100" dirty="0"/>
              <a:t>Table should only have single(atomic) valued attributes/columns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Values stored in a column should be of the same domain (same type)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All the columns in a table should have unique names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order in which data is stored should not matter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Second Normal Form (2NF)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should be in the </a:t>
            </a:r>
            <a:r>
              <a:rPr lang="en-US" sz="3100" b="1" dirty="0">
                <a:solidFill>
                  <a:schemeClr val="bg1"/>
                </a:solidFill>
              </a:rPr>
              <a:t>First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shouldn't have </a:t>
            </a:r>
            <a:r>
              <a:rPr lang="en-US" sz="3100" b="1" dirty="0">
                <a:solidFill>
                  <a:schemeClr val="bg1"/>
                </a:solidFill>
              </a:rPr>
              <a:t>Partial Dependency</a:t>
            </a:r>
            <a:r>
              <a:rPr lang="bg-BG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(</a:t>
            </a:r>
            <a:r>
              <a:rPr lang="en-US" sz="3100" dirty="0"/>
              <a:t>dependency on part of the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Normal Form (3NF)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is in the </a:t>
            </a:r>
            <a:r>
              <a:rPr lang="en-US" sz="3100" b="1" dirty="0">
                <a:solidFill>
                  <a:schemeClr val="bg1"/>
                </a:solidFill>
              </a:rPr>
              <a:t>Second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doesn't have </a:t>
            </a:r>
            <a:r>
              <a:rPr lang="en-US" sz="3100" b="1" dirty="0">
                <a:solidFill>
                  <a:schemeClr val="bg1"/>
                </a:solidFill>
              </a:rPr>
              <a:t>Transitive Dependency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08C7F-B353-4BB5-B152-E05583BF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0" y="4959248"/>
            <a:ext cx="5277609" cy="144139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3C40E71-D368-404C-835E-92556AF5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65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8EB45-9834-444F-BBD5-5FC439BF29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4" name="Овал 3"/>
          <p:cNvSpPr/>
          <p:nvPr/>
        </p:nvSpPr>
        <p:spPr>
          <a:xfrm>
            <a:off x="6504432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7800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4653465" y="1201098"/>
            <a:ext cx="2926984" cy="2807948"/>
            <a:chOff x="4623485" y="1186108"/>
            <a:chExt cx="2926984" cy="2807948"/>
          </a:xfrm>
        </p:grpSpPr>
        <p:pic>
          <p:nvPicPr>
            <p:cNvPr id="1028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485" y="2451952"/>
              <a:ext cx="1557265" cy="13147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863" y="2390324"/>
              <a:ext cx="1899606" cy="16037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Облаковидно 2"/>
            <p:cNvSpPr/>
            <p:nvPr/>
          </p:nvSpPr>
          <p:spPr>
            <a:xfrm>
              <a:off x="4983327" y="1186108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34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252" y="1352141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ED3C79D1-63F8-4A18-82AD-9EDAFCC241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56902"/>
            <a:ext cx="10961783" cy="76808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foreign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5010" y="32488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9680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Sofia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Varna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Munich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Berlin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Moscow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5340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Russia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8001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2244" y="4115798"/>
            <a:ext cx="1626856" cy="26647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5796" y="4523873"/>
            <a:ext cx="1633305" cy="533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8694" y="4940813"/>
            <a:ext cx="1620407" cy="1037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2244" y="508393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2244" y="550604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8600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5630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3800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7215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AA2A60E5-21C9-4372-BEA9-68479CDD3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52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Identity (auto-increment)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44000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0062" y="3622661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 PRIMARY KEY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IDENTITY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0062" y="5357176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B41232-B675-4363-AB5D-A7AED31DF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1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foreign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b="1" dirty="0">
                <a:solidFill>
                  <a:schemeClr val="bg1"/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repeated</a:t>
            </a:r>
            <a:r>
              <a:rPr lang="en-US" sz="3000" dirty="0"/>
              <a:t>, it is </a:t>
            </a:r>
            <a:r>
              <a:rPr lang="en-US" sz="3000" b="1" dirty="0">
                <a:solidFill>
                  <a:schemeClr val="bg1"/>
                </a:solidFill>
              </a:rPr>
              <a:t>referred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to</a:t>
            </a:r>
            <a:r>
              <a:rPr lang="en-US" sz="3000" dirty="0"/>
              <a:t> by its </a:t>
            </a:r>
            <a:r>
              <a:rPr lang="en-US" sz="3000" b="1" dirty="0">
                <a:solidFill>
                  <a:schemeClr val="bg1"/>
                </a:solidFill>
              </a:rPr>
              <a:t>primary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endParaRPr lang="bg-BG" sz="3000" b="1" dirty="0">
              <a:solidFill>
                <a:schemeClr val="bg1"/>
              </a:solidFill>
            </a:endParaRPr>
          </a:p>
          <a:p>
            <a:pPr lvl="2"/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010" y="39346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5982"/>
              </p:ext>
            </p:extLst>
          </p:nvPr>
        </p:nvGraphicFramePr>
        <p:xfrm>
          <a:off x="1396802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Sofia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Varna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3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Munich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4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Berlin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2591"/>
              </p:ext>
            </p:extLst>
          </p:nvPr>
        </p:nvGraphicFramePr>
        <p:xfrm>
          <a:off x="8153400" y="4518992"/>
          <a:ext cx="259080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2244" y="4801598"/>
            <a:ext cx="1626856" cy="266475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5796" y="5209673"/>
            <a:ext cx="1633305" cy="5339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8694" y="5626613"/>
            <a:ext cx="1620407" cy="103758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2244" y="5769730"/>
            <a:ext cx="1626856" cy="42211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8001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81FB395-E042-439F-B3A8-1D88B945E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6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country has many towns</a:t>
            </a:r>
            <a:endParaRPr lang="bg-BG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student has many courses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course has many students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driver has only one 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Rarely used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  <p:pic>
        <p:nvPicPr>
          <p:cNvPr id="3076" name="Picture 4" descr="Ð ÐµÐ·ÑÐ»ÑÐ°Ñ Ñ Ð¸Ð·Ð¾Ð±ÑÐ°Ð¶ÐµÐ½Ð¸Ðµ Ð·Ð° relation png">
            <a:extLst>
              <a:ext uri="{FF2B5EF4-FFF2-40B4-BE49-F238E27FC236}">
                <a16:creationId xmlns:a16="http://schemas.microsoft.com/office/drawing/2014/main" id="{C8EA0605-84C4-42E0-8B32-CBEE03A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46" y="1191581"/>
            <a:ext cx="4551037" cy="45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D6AE66-2D96-4A15-97C3-372F9DAFF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9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4909"/>
              </p:ext>
            </p:extLst>
          </p:nvPr>
        </p:nvGraphicFramePr>
        <p:xfrm>
          <a:off x="1165026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7421" y="2662572"/>
            <a:ext cx="17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5211"/>
              </p:ext>
            </p:extLst>
          </p:nvPr>
        </p:nvGraphicFramePr>
        <p:xfrm>
          <a:off x="6310745" y="3107377"/>
          <a:ext cx="459971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PeakID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61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Musala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66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Malyovitsa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2596890"/>
            <a:ext cx="104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5008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3776" y="4121522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B9BE1DF4-C6C9-40B0-9FE0-56E7CA8C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328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85900" y="120345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7525" y="1311397"/>
            <a:ext cx="2018306" cy="480211"/>
          </a:xfrm>
          <a:prstGeom prst="wedgeRoundRectCallout">
            <a:avLst>
              <a:gd name="adj1" fmla="val -53882"/>
              <a:gd name="adj2" fmla="val 762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9627" y="4886739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F84808-80DD-4E46-9082-03703F960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890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E/R Diagrams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48FE1E-B280-4723-A177-76D0EDB960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b="1" dirty="0">
                <a:solidFill>
                  <a:schemeClr val="bg1"/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referenced primary key </a:t>
            </a:r>
            <a:r>
              <a:rPr lang="en-US" dirty="0"/>
              <a:t>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parent/referenced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3688405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3080" y="2611878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81244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7652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4790" y="4441546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E3EA8BE-E3BB-4B1F-8960-2B15DA860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0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 relations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mapping/join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8611"/>
              </p:ext>
            </p:extLst>
          </p:nvPr>
        </p:nvGraphicFramePr>
        <p:xfrm>
          <a:off x="838201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3468"/>
              </p:ext>
            </p:extLst>
          </p:nvPr>
        </p:nvGraphicFramePr>
        <p:xfrm>
          <a:off x="7467601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3737" y="2293493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2241683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521"/>
              </p:ext>
            </p:extLst>
          </p:nvPr>
        </p:nvGraphicFramePr>
        <p:xfrm>
          <a:off x="4038600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89350" y="4119703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8201" y="3523843"/>
            <a:ext cx="3093360" cy="2322844"/>
          </a:xfrm>
          <a:prstGeom prst="bentConnector3">
            <a:avLst>
              <a:gd name="adj1" fmla="val -739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1979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0746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6600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9697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BB6663F-6987-450C-A6BF-E115727D8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305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0355" y="1539000"/>
            <a:ext cx="7031290" cy="47675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DBCFCD-49C4-4C03-A760-43DFFCF6C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3025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000" y="1269000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18575" y="265723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05444" y="1927225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18576" y="3571198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18576" y="4855250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90569" y="5701558"/>
            <a:ext cx="2405036" cy="787142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53986" y="3944297"/>
            <a:ext cx="2234561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Employees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D8BF99C-7895-4746-B3EB-1491FC92B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26000" y="662487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66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48054"/>
              </p:ext>
            </p:extLst>
          </p:nvPr>
        </p:nvGraphicFramePr>
        <p:xfrm>
          <a:off x="762000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1381"/>
              </p:ext>
            </p:extLst>
          </p:nvPr>
        </p:nvGraphicFramePr>
        <p:xfrm>
          <a:off x="7391400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7536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4566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4327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212D9D2E-8756-4A40-A4C7-850B6116B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31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49757" y="1493650"/>
            <a:ext cx="9667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DriverID INT UNIQUE,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CONSTRAINT FK_Cars_Drivers FOREIGN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KEY</a:t>
            </a:r>
            <a:br>
              <a:rPr lang="bg-BG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(DriverID) REFERENCES Drivers(DriverID)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29034" y="1214406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6807" y="4121253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8992" y="3332849"/>
            <a:ext cx="1928984" cy="977247"/>
          </a:xfrm>
          <a:prstGeom prst="wedgeRoundRectCallout">
            <a:avLst>
              <a:gd name="adj1" fmla="val -54076"/>
              <a:gd name="adj2" fmla="val 8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D8551F-5942-46EE-AD69-2456645C6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354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658203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3958" y="4995868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2101" y="3411344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4401" y="1340420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4713" y="5017475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Referenced Table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3F471D-F7B0-46FB-9CF3-25C83F744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13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17CA1B-F63C-43FA-9C78-A95162CB19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64389" y="2023672"/>
            <a:ext cx="3233242" cy="1377099"/>
            <a:chOff x="5103812" y="4564221"/>
            <a:chExt cx="4795838" cy="1729864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accent1">
                  <a:lumMod val="40000"/>
                  <a:lumOff val="60000"/>
                </a:schemeClr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1"/>
              <a:ext cx="1830388" cy="27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E22832C1-F2B8-45B3-B4DD-7BB51317F9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05112"/>
            <a:ext cx="10961783" cy="768084"/>
          </a:xfrm>
        </p:spPr>
        <p:txBody>
          <a:bodyPr/>
          <a:lstStyle/>
          <a:p>
            <a:r>
              <a:rPr lang="en-US" dirty="0"/>
              <a:t>Using Simple JOIN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require at least two tables and a "</a:t>
            </a:r>
            <a:r>
              <a:rPr lang="en-US" b="1" dirty="0">
                <a:solidFill>
                  <a:schemeClr val="bg1"/>
                </a:solidFill>
              </a:rPr>
              <a:t>join condition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5724" y="3505200"/>
            <a:ext cx="79894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9243" y="5486401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F8F9F5-5D59-46BB-9487-0AAFD8D93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9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b="1" dirty="0">
                <a:solidFill>
                  <a:schemeClr val="bg1"/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b="1" noProof="1">
                <a:solidFill>
                  <a:schemeClr val="bg1"/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sz="3000" dirty="0"/>
              <a:t>Report includes mountain's name, peak's name and also peak's elevation</a:t>
            </a:r>
          </a:p>
          <a:p>
            <a:pPr lvl="1"/>
            <a:r>
              <a:rPr lang="en-US" sz="3000" dirty="0"/>
              <a:t>Peaks should be </a:t>
            </a:r>
            <a:r>
              <a:rPr lang="en-US" sz="3000" b="1" dirty="0">
                <a:solidFill>
                  <a:schemeClr val="bg1"/>
                </a:solidFill>
              </a:rPr>
              <a:t>sorted</a:t>
            </a:r>
            <a:r>
              <a:rPr lang="en-US" sz="3000" dirty="0"/>
              <a:t> by elevation descending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AC3570-6426-4A23-9F3E-776869F1C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52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F3305D-9004-4CCD-8772-409D88592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6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7824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Peaks As p ON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ORDER BY p.Elevation DESC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3684" y="1388080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10700" y="4056700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0A85F-9A99-4937-A344-1A5DB2E58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93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48AED1-158E-4D2D-8CC9-828B09A1A0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CC428D-AAF9-4DE7-9D99-35DC301131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Cascade Delete/Update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12001"/>
              </p:ext>
            </p:extLst>
          </p:nvPr>
        </p:nvGraphicFramePr>
        <p:xfrm>
          <a:off x="2488856" y="4109606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</a:t>
            </a:r>
            <a:br>
              <a:rPr lang="en-US" dirty="0"/>
            </a:br>
            <a:r>
              <a:rPr lang="en-US" dirty="0"/>
              <a:t>entity, this change to apply to all related entities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5961000" y="46828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389382" y="35650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961000" y="47790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2488856" y="4554567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129836" y="3130218"/>
            <a:ext cx="1923770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62111" y="2974430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3744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776869-9D79-4984-95C2-25728719CA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chemeClr val="bg1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"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circular</a:t>
            </a:r>
            <a:r>
              <a:rPr lang="en-US" dirty="0"/>
              <a:t> references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AB5A8E-E13C-4A8E-943C-D586614D6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7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unique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57394D-AF9D-4FCA-B7D7-BB99AD9EC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2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2CDF5B4-1FA5-449A-AE05-4201EFDBC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628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6A9352-4BCB-42B2-BA37-3282B4652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2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868D-3ACE-4B84-84AB-6B18A9C82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Diagrams</a:t>
            </a:r>
          </a:p>
        </p:txBody>
      </p:sp>
      <p:pic>
        <p:nvPicPr>
          <p:cNvPr id="5122" name="Picture 2" descr="Ð ÐµÐ·ÑÐ»ÑÐ°Ñ Ñ Ð¸Ð·Ð¾Ð±ÑÐ°Ð¶ÐµÐ½Ð¸Ðµ Ð·Ð° diagram png">
            <a:extLst>
              <a:ext uri="{FF2B5EF4-FFF2-40B4-BE49-F238E27FC236}">
                <a16:creationId xmlns:a16="http://schemas.microsoft.com/office/drawing/2014/main" id="{BBB1C37D-CE59-4846-8A48-B3930C0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1" y="1786538"/>
            <a:ext cx="3125898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714FE5B-3E16-4733-908F-EAA632BEC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26278" y="5769000"/>
            <a:ext cx="10961783" cy="768084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Relational schema </a:t>
            </a:r>
            <a:r>
              <a:rPr lang="en-US" sz="3200" dirty="0"/>
              <a:t>of a DB is the collection of</a:t>
            </a:r>
            <a:r>
              <a:rPr lang="bg-BG" sz="3200" dirty="0"/>
              <a:t>:</a:t>
            </a:r>
          </a:p>
          <a:p>
            <a:pPr lvl="1"/>
            <a:r>
              <a:rPr lang="en-US" sz="3000" dirty="0"/>
              <a:t>The schemas of all tables</a:t>
            </a:r>
            <a:endParaRPr lang="bg-BG" sz="3000" dirty="0"/>
          </a:p>
          <a:p>
            <a:pPr lvl="1"/>
            <a:r>
              <a:rPr lang="en-US" sz="3000" dirty="0"/>
              <a:t>Relationships between the tables</a:t>
            </a:r>
          </a:p>
          <a:p>
            <a:pPr lvl="1"/>
            <a:r>
              <a:rPr lang="en-US" sz="3000" dirty="0"/>
              <a:t>Any other database objects (e.g. constraints)</a:t>
            </a:r>
            <a:endParaRPr lang="bg-BG" sz="3000" dirty="0"/>
          </a:p>
          <a:p>
            <a:r>
              <a:rPr lang="en-US" sz="3200" dirty="0"/>
              <a:t>The relational</a:t>
            </a:r>
            <a:r>
              <a:rPr lang="bg-BG" sz="3200" dirty="0"/>
              <a:t> </a:t>
            </a:r>
            <a:r>
              <a:rPr lang="en-US" sz="3200" dirty="0"/>
              <a:t>schema describes the structure of the database</a:t>
            </a:r>
            <a:endParaRPr lang="bg-BG" sz="3200" dirty="0"/>
          </a:p>
          <a:p>
            <a:pPr lvl="1"/>
            <a:r>
              <a:rPr lang="en-US" sz="3000" dirty="0"/>
              <a:t>Doesn't contain data</a:t>
            </a:r>
            <a:r>
              <a:rPr lang="bg-BG" sz="3000" dirty="0"/>
              <a:t>, </a:t>
            </a:r>
            <a:r>
              <a:rPr lang="en-US" sz="3000" dirty="0"/>
              <a:t>but metadata</a:t>
            </a:r>
            <a:endParaRPr lang="bg-BG" sz="3000" dirty="0"/>
          </a:p>
          <a:p>
            <a:r>
              <a:rPr lang="en-US" sz="3200" dirty="0"/>
              <a:t>Relational schemas are graphically displayed in </a:t>
            </a:r>
            <a:br>
              <a:rPr lang="en-US" sz="3200" dirty="0"/>
            </a:br>
            <a:r>
              <a:rPr lang="en-US" sz="3200" dirty="0"/>
              <a:t>Entity / Relationship diagrams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E/R Diagrams</a:t>
            </a:r>
            <a:r>
              <a:rPr lang="en-US" sz="3200" dirty="0"/>
              <a:t>)</a:t>
            </a:r>
            <a:endParaRPr lang="bg-BG" sz="3200" dirty="0"/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B4A709-5551-4395-A530-3313DA6BE8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7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b="1" dirty="0">
                <a:solidFill>
                  <a:schemeClr val="bg1"/>
                </a:solidFill>
              </a:rPr>
              <a:t>Object Explorer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b="1" dirty="0">
                <a:solidFill>
                  <a:schemeClr val="bg1"/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b="1" dirty="0">
                <a:solidFill>
                  <a:schemeClr val="bg1"/>
                </a:solidFill>
              </a:rPr>
              <a:t>New Database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Diagram</a:t>
            </a:r>
            <a:r>
              <a:rPr lang="en-US" sz="3000" dirty="0"/>
              <a:t>"</a:t>
            </a:r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3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186595" y="4120047"/>
            <a:ext cx="1139253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EAEB91-4A09-4063-B081-BE7BEB350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24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C7316C0-9F45-4093-A3B2-527397FAE8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Fundamental Concepts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09A38-A020-488F-B711-A425056517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85" y="1808735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E1-0BB6-4D89-BD52-DA891F4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EAD-6F72-4D6D-8590-DC93F898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1244440"/>
            <a:ext cx="9426306" cy="465243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13D5FCA-A783-4C5F-8ED6-4FE7FB535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to design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3200" dirty="0">
                <a:solidFill>
                  <a:schemeClr val="bg2"/>
                </a:solidFill>
              </a:rPr>
              <a:t>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What are the types of table relations?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Cascading</a:t>
            </a:r>
            <a:r>
              <a:rPr lang="en-US" sz="3200" dirty="0">
                <a:solidFill>
                  <a:schemeClr val="bg2"/>
                </a:solidFill>
              </a:rPr>
              <a:t>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can we visualize all of our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relations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 a database?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E18F43-FA59-4DB4-AB38-83406FB8F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1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031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D5ADED-1663-4836-B1F5-9408AABEE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CBC8E5-EF47-405B-A0B9-3F2795C4E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7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and model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Fill tables with test data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2050" name="Picture 2" descr="Ð ÐµÐ·ÑÐ»ÑÐ°Ñ Ñ Ð¸Ð·Ð¾Ð±ÑÐ°Ð¶ÐµÐ½Ð¸Ðµ Ð·Ð° steps png">
            <a:extLst>
              <a:ext uri="{FF2B5EF4-FFF2-40B4-BE49-F238E27FC236}">
                <a16:creationId xmlns:a16="http://schemas.microsoft.com/office/drawing/2014/main" id="{64D88FA5-C7EA-4D7F-A448-68CC59E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4" y="3591088"/>
            <a:ext cx="4272116" cy="3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FAB2115-864C-4E39-B8F9-5C1765EF4E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Town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0" y="3260512"/>
            <a:ext cx="78486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203419" y="3729472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54225" y="409336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886179" y="4475011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BECEDA-22E0-4311-BF08-89A52684D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2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</a:t>
            </a:r>
            <a:br>
              <a:rPr lang="en-US" dirty="0"/>
            </a:br>
            <a:r>
              <a:rPr lang="en-US" dirty="0"/>
              <a:t>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faculty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photo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date of enlistment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courses</a:t>
            </a:r>
            <a:r>
              <a:rPr lang="en-US" sz="3200" dirty="0"/>
              <a:t> they visit</a:t>
            </a:r>
            <a:endParaRPr lang="bg-BG" sz="320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0" y="2349000"/>
            <a:ext cx="7848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24074" y="433579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082254" y="432917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07321" y="432917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466559" y="433169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FA1EC3-FD7A-49E7-B3F8-505EB5E41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b="1" dirty="0">
                <a:solidFill>
                  <a:schemeClr val="bg1"/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b="1" dirty="0">
                <a:solidFill>
                  <a:schemeClr val="bg1"/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  <a:r>
              <a:rPr lang="en-US" dirty="0"/>
              <a:t> (BG, DE, US) </a:t>
            </a:r>
            <a:br>
              <a:rPr lang="en-US" dirty="0"/>
            </a:br>
            <a:r>
              <a:rPr lang="en-US" dirty="0"/>
              <a:t>and currencies (USD, EUR, BGN)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9518F1-B070-48E5-9291-16AF4A037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1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Relationships are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are trained in 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are held in 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164" y="1971060"/>
            <a:ext cx="831663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3408" y="2438264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59688" y="2443688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4449" y="281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90635" y="2811514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17987" y="317934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EAEE1A-2FF2-4C6C-942A-D6413DAA8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5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2745</Words>
  <Application>Microsoft Office PowerPoint</Application>
  <PresentationFormat>Widescreen</PresentationFormat>
  <Paragraphs>512</Paragraphs>
  <Slides>46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Questions</vt:lpstr>
      <vt:lpstr>Database Design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Database Normalization</vt:lpstr>
      <vt:lpstr>Database Normalization</vt:lpstr>
      <vt:lpstr>Normal Forms</vt:lpstr>
      <vt:lpstr>Table Relations</vt:lpstr>
      <vt:lpstr>Table Relations</vt:lpstr>
      <vt:lpstr>Custom Column Properties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20</cp:revision>
  <dcterms:created xsi:type="dcterms:W3CDTF">2018-05-23T13:08:44Z</dcterms:created>
  <dcterms:modified xsi:type="dcterms:W3CDTF">2021-09-07T13:47:04Z</dcterms:modified>
  <cp:category>db;databases;sql;programming;computer programming;software development</cp:category>
</cp:coreProperties>
</file>