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729" r:id="rId2"/>
    <p:sldId id="730" r:id="rId3"/>
    <p:sldId id="731" r:id="rId4"/>
    <p:sldId id="732" r:id="rId5"/>
    <p:sldId id="767" r:id="rId6"/>
    <p:sldId id="769" r:id="rId7"/>
    <p:sldId id="734" r:id="rId8"/>
    <p:sldId id="735" r:id="rId9"/>
    <p:sldId id="736" r:id="rId10"/>
    <p:sldId id="737" r:id="rId11"/>
    <p:sldId id="738" r:id="rId12"/>
    <p:sldId id="739" r:id="rId13"/>
    <p:sldId id="742" r:id="rId14"/>
    <p:sldId id="740" r:id="rId15"/>
    <p:sldId id="741" r:id="rId16"/>
    <p:sldId id="743" r:id="rId17"/>
    <p:sldId id="744" r:id="rId18"/>
    <p:sldId id="745" r:id="rId19"/>
    <p:sldId id="746" r:id="rId20"/>
    <p:sldId id="747" r:id="rId21"/>
    <p:sldId id="748" r:id="rId22"/>
    <p:sldId id="749" r:id="rId23"/>
    <p:sldId id="750" r:id="rId24"/>
    <p:sldId id="751" r:id="rId25"/>
    <p:sldId id="752" r:id="rId26"/>
    <p:sldId id="753" r:id="rId27"/>
    <p:sldId id="754" r:id="rId28"/>
    <p:sldId id="755" r:id="rId29"/>
    <p:sldId id="756" r:id="rId30"/>
    <p:sldId id="757" r:id="rId31"/>
    <p:sldId id="758" r:id="rId32"/>
    <p:sldId id="759" r:id="rId33"/>
    <p:sldId id="773" r:id="rId34"/>
    <p:sldId id="760" r:id="rId35"/>
    <p:sldId id="764" r:id="rId36"/>
    <p:sldId id="761" r:id="rId37"/>
    <p:sldId id="762" r:id="rId38"/>
    <p:sldId id="763" r:id="rId39"/>
    <p:sldId id="728" r:id="rId40"/>
    <p:sldId id="401" r:id="rId41"/>
    <p:sldId id="494" r:id="rId42"/>
    <p:sldId id="495" r:id="rId43"/>
    <p:sldId id="493" r:id="rId44"/>
    <p:sldId id="40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EF1103D-9163-462C-9FB0-F66F0342BC24}">
          <p14:sldIdLst>
            <p14:sldId id="729"/>
            <p14:sldId id="730"/>
            <p14:sldId id="731"/>
          </p14:sldIdLst>
        </p14:section>
        <p14:section name="Functions in SQL" id="{8B0249FC-3B7C-4262-AEA2-CFCAC615704C}">
          <p14:sldIdLst>
            <p14:sldId id="732"/>
            <p14:sldId id="767"/>
            <p14:sldId id="769"/>
          </p14:sldIdLst>
        </p14:section>
        <p14:section name="String Functions" id="{29F0BAFE-0C8D-4EA3-A287-77510B0A9A84}">
          <p14:sldIdLst>
            <p14:sldId id="734"/>
            <p14:sldId id="735"/>
            <p14:sldId id="736"/>
            <p14:sldId id="737"/>
            <p14:sldId id="738"/>
            <p14:sldId id="739"/>
            <p14:sldId id="742"/>
            <p14:sldId id="740"/>
            <p14:sldId id="741"/>
            <p14:sldId id="743"/>
          </p14:sldIdLst>
        </p14:section>
        <p14:section name="Math Functions" id="{C1746B55-D89A-4F79-9D47-DAD277C060C4}">
          <p14:sldIdLst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</p14:sldIdLst>
        </p14:section>
        <p14:section name="Date Functions" id="{8DA53A3B-F3FC-43CD-8BC0-723728CBD072}">
          <p14:sldIdLst>
            <p14:sldId id="752"/>
            <p14:sldId id="753"/>
            <p14:sldId id="754"/>
            <p14:sldId id="755"/>
            <p14:sldId id="756"/>
            <p14:sldId id="757"/>
          </p14:sldIdLst>
        </p14:section>
        <p14:section name="Other Functions" id="{CFE5DA51-FEF8-4981-9F4F-CF5351CCB3CD}">
          <p14:sldIdLst>
            <p14:sldId id="758"/>
            <p14:sldId id="759"/>
            <p14:sldId id="773"/>
            <p14:sldId id="760"/>
            <p14:sldId id="764"/>
          </p14:sldIdLst>
        </p14:section>
        <p14:section name="Wildcards" id="{8D10AAF7-B902-4993-A7E7-A1B31D6E708C}">
          <p14:sldIdLst>
            <p14:sldId id="761"/>
            <p14:sldId id="762"/>
            <p14:sldId id="763"/>
          </p14:sldIdLst>
        </p14:section>
        <p14:section name="Conclusion" id="{272A041A-5F3C-4E00-9A70-A332941FC2AA}">
          <p14:sldIdLst>
            <p14:sldId id="728"/>
            <p14:sldId id="401"/>
            <p14:sldId id="494"/>
            <p14:sldId id="495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3" d="100"/>
          <a:sy n="63" d="100"/>
        </p:scale>
        <p:origin x="1080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F1874D7-9DA3-4C8E-B0EB-EB3673B0A8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2284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89E7C3-6276-4BE4-92D2-554AD205C2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5845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942F876-5164-45FD-BA24-9646A84C00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085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24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3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FA5BBB2-56CD-4538-BBF9-879A751E2E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3503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27C539-9D6E-4247-BF1D-F775F2EF78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970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28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8F4575D-FA7B-429B-B8B4-E5E601527A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467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functions/datepart-transact-sql?view=sql-server-2017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8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43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45.png"/><Relationship Id="rId23" Type="http://schemas.openxmlformats.org/officeDocument/2006/relationships/image" Target="../media/image49.png"/><Relationship Id="rId10" Type="http://schemas.openxmlformats.org/officeDocument/2006/relationships/image" Target="../media/image42.jpg"/><Relationship Id="rId19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s://eee.bg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hyperlink" Target="https://virtualracingschool.com/" TargetMode="External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230568"/>
            <a:ext cx="10965303" cy="882654"/>
          </a:xfrm>
        </p:spPr>
        <p:txBody>
          <a:bodyPr>
            <a:noAutofit/>
          </a:bodyPr>
          <a:lstStyle/>
          <a:p>
            <a:r>
              <a:rPr lang="en-US" sz="2800" dirty="0"/>
              <a:t>Functions and Wildcards in SQL 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11FDE4B-E7CC-429A-9758-375FF267A5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075" y="2264347"/>
            <a:ext cx="2717812" cy="255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– replaces a specific string with another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</a:t>
            </a:r>
            <a:r>
              <a:rPr lang="en-US" b="1" dirty="0">
                <a:solidFill>
                  <a:schemeClr val="bg1"/>
                </a:solidFill>
              </a:rPr>
              <a:t>censor</a:t>
            </a:r>
            <a:r>
              <a:rPr lang="en-US" dirty="0"/>
              <a:t> the word blood from album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(3)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9200" y="2017489"/>
            <a:ext cx="9753600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Pattern, Replacement)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19200" y="4316284"/>
            <a:ext cx="97536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(Title,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blood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*****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’)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AS Title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FROM Album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64DBB2-2E17-4773-BC6C-8B3713512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2894664"/>
            <a:ext cx="6892208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('SoftUni',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Hard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E508B1-61EC-4C73-998F-A63A88482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2" y="2896502"/>
            <a:ext cx="1600200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HardUni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14034B2-6A6F-49FF-B451-573D5E000476}"/>
              </a:ext>
            </a:extLst>
          </p:cNvPr>
          <p:cNvSpPr/>
          <p:nvPr/>
        </p:nvSpPr>
        <p:spPr>
          <a:xfrm>
            <a:off x="8511406" y="2645009"/>
            <a:ext cx="494907" cy="1039356"/>
          </a:xfrm>
          <a:prstGeom prst="rightArrow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C51DE46-5855-48D8-85D4-597CA8A56A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77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LTRIM </a:t>
            </a:r>
            <a:r>
              <a:rPr lang="en-US" dirty="0"/>
              <a:t>&amp; </a:t>
            </a:r>
            <a:r>
              <a:rPr lang="en-US" b="1" dirty="0">
                <a:solidFill>
                  <a:schemeClr val="bg1"/>
                </a:solidFill>
              </a:rPr>
              <a:t>RTRIM</a:t>
            </a:r>
            <a:r>
              <a:rPr lang="en-US" dirty="0"/>
              <a:t> – remove spaces from either side of string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LEN</a:t>
            </a:r>
            <a:r>
              <a:rPr lang="en-US" dirty="0"/>
              <a:t> – counts the number of characters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DATALENGTH</a:t>
            </a:r>
            <a:r>
              <a:rPr lang="en-US" dirty="0"/>
              <a:t> – gets the number of used bytes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(4)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053114" y="4303141"/>
            <a:ext cx="394425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053114" y="5609074"/>
            <a:ext cx="394425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DATALENGTH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053116" y="1936433"/>
            <a:ext cx="3944258" cy="1342437"/>
            <a:chOff x="-410222" y="2023128"/>
            <a:chExt cx="2730641" cy="13424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-410221" y="2023128"/>
              <a:ext cx="273064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LTRIM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-410222" y="2820800"/>
              <a:ext cx="2730641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RTRIM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D0F9E707-96ED-4A67-AE3D-490749206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562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– get characters from the beginning or the </a:t>
            </a:r>
            <a:br>
              <a:rPr lang="en-US" dirty="0"/>
            </a:br>
            <a:r>
              <a:rPr lang="en-US" dirty="0"/>
              <a:t>end of a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name </a:t>
            </a:r>
            <a:r>
              <a:rPr lang="en-US" b="1" dirty="0">
                <a:solidFill>
                  <a:schemeClr val="bg1"/>
                </a:solidFill>
              </a:rPr>
              <a:t>shortened</a:t>
            </a:r>
            <a:r>
              <a:rPr lang="en-US" dirty="0"/>
              <a:t> (first 3 letters)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(5)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743200" y="2430184"/>
            <a:ext cx="6720114" cy="1328882"/>
            <a:chOff x="2741612" y="1828800"/>
            <a:chExt cx="6032830" cy="1328882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LEFT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(String, Count)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54642" y="2612917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RIGHT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(String, Count)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743200" y="4856830"/>
            <a:ext cx="67056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Start,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(Name,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AS Shortened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Games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EEB4C8D-00E4-462D-8C05-27C9AB71B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037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LOWER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UPPER</a:t>
            </a:r>
            <a:r>
              <a:rPr lang="en-US" dirty="0"/>
              <a:t> – change letter casing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REVERSE</a:t>
            </a:r>
            <a:r>
              <a:rPr lang="en-US" dirty="0"/>
              <a:t> – reverses order of all characters in a string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REPLICATE</a:t>
            </a:r>
            <a:r>
              <a:rPr lang="en-US" dirty="0"/>
              <a:t> – repeats a string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– format a value with a valid .NET format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(6)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657600" y="1804162"/>
            <a:ext cx="4876800" cy="1185782"/>
            <a:chOff x="2741612" y="1732548"/>
            <a:chExt cx="6019800" cy="1185782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732548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LOWER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UPPER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657600" y="3676317"/>
            <a:ext cx="4876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657600" y="4885855"/>
            <a:ext cx="4876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REPLICATE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Count)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FF1E293-7245-4489-99FB-E2653691A8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DFC70-220F-4A30-B979-2C79845BC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350" y="6095393"/>
            <a:ext cx="8337300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(SomeDate, 'yyyy-MMMM-dd', 'bg-BG')</a:t>
            </a:r>
          </a:p>
        </p:txBody>
      </p:sp>
    </p:spTree>
    <p:extLst>
      <p:ext uri="{BB962C8B-B14F-4D97-AF65-F5344CB8AC3E}">
        <p14:creationId xmlns:p14="http://schemas.microsoft.com/office/powerpoint/2010/main" val="31431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Our database contains credit card details for customers</a:t>
            </a:r>
          </a:p>
          <a:p>
            <a:r>
              <a:rPr lang="en-US" dirty="0"/>
              <a:t>Provide a summary without revealing the serial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Obfuscate CC Numbers</a:t>
            </a:r>
            <a:endParaRPr lang="en-US" dirty="0"/>
          </a:p>
        </p:txBody>
      </p:sp>
      <p:graphicFrame>
        <p:nvGraphicFramePr>
          <p:cNvPr id="5" name="Group 49"/>
          <p:cNvGraphicFramePr>
            <a:graphicFrameLocks/>
          </p:cNvGraphicFramePr>
          <p:nvPr/>
        </p:nvGraphicFramePr>
        <p:xfrm>
          <a:off x="1416000" y="2489346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5645322227179083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4417937746396076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graphicFrame>
        <p:nvGraphicFramePr>
          <p:cNvPr id="6" name="Group 49"/>
          <p:cNvGraphicFramePr>
            <a:graphicFrameLocks/>
          </p:cNvGraphicFramePr>
          <p:nvPr/>
        </p:nvGraphicFramePr>
        <p:xfrm>
          <a:off x="1416000" y="4778976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</a:t>
                      </a: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**********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441793**********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sp>
        <p:nvSpPr>
          <p:cNvPr id="7" name="Arrow: Down 6"/>
          <p:cNvSpPr/>
          <p:nvPr/>
        </p:nvSpPr>
        <p:spPr>
          <a:xfrm>
            <a:off x="5816600" y="4196895"/>
            <a:ext cx="558800" cy="48775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DD64B0B-9835-4A2B-BD49-6EA569DDD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667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reveal the first 6 digits and obfuscate the rest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Bonus – create a View for the use of clients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: Obfuscate CC Numbers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6024" y="2050144"/>
            <a:ext cx="9756776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CustomerID,</a:t>
            </a:r>
          </a:p>
          <a:p>
            <a:r>
              <a:rPr lang="en-US" dirty="0"/>
              <a:t>       FirstName,</a:t>
            </a:r>
          </a:p>
          <a:p>
            <a:r>
              <a:rPr lang="en-US" dirty="0"/>
              <a:t>       LastName,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chemeClr val="bg1"/>
                </a:solidFill>
              </a:rPr>
              <a:t>LEFT</a:t>
            </a:r>
            <a:r>
              <a:rPr lang="en-US" dirty="0"/>
              <a:t>(PaymentNumber, </a:t>
            </a:r>
            <a:r>
              <a:rPr lang="en-US" dirty="0">
                <a:solidFill>
                  <a:schemeClr val="bg1"/>
                </a:solidFill>
              </a:rPr>
              <a:t>6</a:t>
            </a:r>
            <a:r>
              <a:rPr lang="en-US" dirty="0"/>
              <a:t>) + '</a:t>
            </a:r>
            <a:r>
              <a:rPr lang="en-US" dirty="0">
                <a:solidFill>
                  <a:schemeClr val="bg1"/>
                </a:solidFill>
              </a:rPr>
              <a:t>**********</a:t>
            </a:r>
            <a:r>
              <a:rPr lang="en-US" dirty="0"/>
              <a:t>' </a:t>
            </a:r>
          </a:p>
          <a:p>
            <a:r>
              <a:rPr lang="en-US" dirty="0"/>
              <a:t>  FROM Customers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6024" y="5399995"/>
            <a:ext cx="97567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CREATE VIEW</a:t>
            </a:r>
            <a:r>
              <a:rPr lang="en-US" dirty="0"/>
              <a:t> v_PublicPaymentInfo </a:t>
            </a:r>
            <a:r>
              <a:rPr lang="en-US" dirty="0">
                <a:solidFill>
                  <a:schemeClr val="bg1"/>
                </a:solidFill>
              </a:rPr>
              <a:t>AS</a:t>
            </a:r>
          </a:p>
          <a:p>
            <a:r>
              <a:rPr lang="en-US" dirty="0"/>
              <a:t>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2EB8A81-B1FC-489B-AE80-4C00D2FEB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113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CHARINDEX </a:t>
            </a:r>
            <a:r>
              <a:rPr lang="en-US" dirty="0"/>
              <a:t>– locates a specific pattern (substring) in a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STUFF</a:t>
            </a:r>
            <a:r>
              <a:rPr lang="en-US" dirty="0"/>
              <a:t> – inserts a substring at a specific position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(7)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1600" y="2657479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CHARINDEX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(Pattern, String, [StartIndex])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0012" y="4403803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StartIndex, Length, Substring)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095243" y="1848440"/>
            <a:ext cx="3351246" cy="555395"/>
          </a:xfrm>
          <a:prstGeom prst="wedgeRoundRectCallout">
            <a:avLst>
              <a:gd name="adj1" fmla="val -37339"/>
              <a:gd name="adj2" fmla="val 988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Optional, begins at 1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645059" y="5363852"/>
            <a:ext cx="2784852" cy="1018095"/>
          </a:xfrm>
          <a:prstGeom prst="wedgeRoundRectCallout">
            <a:avLst>
              <a:gd name="adj1" fmla="val 38197"/>
              <a:gd name="adj2" fmla="val -734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chars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delete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8836CF3-58D0-4BBF-A0CF-03F108CC5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533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3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1BFA559-E852-4F51-B8A4-8F2FFE3CD31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Arithmetic, PI, ABS, ROUND, Etc.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1D44BD-B236-4529-A001-FBA353F00F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Math Functions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846" y="1177612"/>
            <a:ext cx="3338265" cy="333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4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SQL Server supports </a:t>
            </a:r>
            <a:r>
              <a:rPr lang="en-US" b="1" dirty="0">
                <a:solidFill>
                  <a:schemeClr val="bg1"/>
                </a:solidFill>
              </a:rPr>
              <a:t>basic arithmetic operations</a:t>
            </a:r>
          </a:p>
          <a:p>
            <a:r>
              <a:rPr lang="en-US" dirty="0"/>
              <a:t>Example: find the area of triangles by the given side and height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5598" y="4831356"/>
            <a:ext cx="5029201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(A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H)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 AS Area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Triangles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384366" y="2660069"/>
            <a:ext cx="3881457" cy="1771650"/>
            <a:chOff x="4195249" y="2590800"/>
            <a:chExt cx="3881457" cy="17716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5249" y="2590800"/>
              <a:ext cx="154305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987444" y="3200891"/>
              <a:ext cx="578022" cy="45671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7506" y="2590800"/>
              <a:ext cx="1219200" cy="1771650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60" y="2577718"/>
            <a:ext cx="3921652" cy="3703266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1C7BC373-DD98-40C7-9486-E8E004F3F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665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PI</a:t>
            </a:r>
            <a:r>
              <a:rPr lang="en-US" dirty="0"/>
              <a:t> – gets the value of Pi as a float (15 –digit precision)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ABS</a:t>
            </a:r>
            <a:r>
              <a:rPr lang="en-US" dirty="0"/>
              <a:t> – absolute value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SQRT</a:t>
            </a:r>
            <a:r>
              <a:rPr lang="en-US" dirty="0"/>
              <a:t> – square root (the result will be float)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SQUARE</a:t>
            </a:r>
            <a:r>
              <a:rPr lang="en-US" dirty="0"/>
              <a:t> – raise to power of two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(2)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95600" y="1905001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PI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 </a:t>
            </a:r>
            <a:r>
              <a:rPr lang="en-US" sz="28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--3.14159265358979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5600" y="3115582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95600" y="4382628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558437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4A61AA4-27C9-4882-A390-D6B807B62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354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Function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String Functions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Math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Date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Other Useful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Wildcards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57D540-B40A-47DE-B98A-819CA6D87F8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2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Find the length of a line by given coordinates of the end 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Line Length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6400" y="4191001"/>
            <a:ext cx="88392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(X1-X2)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(Y1-Y2))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AS 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Lines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38400" y="1981200"/>
            <a:ext cx="7315200" cy="1771650"/>
            <a:chOff x="2208212" y="2164648"/>
            <a:chExt cx="7315200" cy="17716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8212" y="2164648"/>
              <a:ext cx="2962275" cy="17716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7812" y="2164648"/>
              <a:ext cx="289560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519452" y="2647246"/>
              <a:ext cx="757237" cy="80645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5DB2ADD0-9E42-4FD1-B815-B125D91B60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POWER</a:t>
            </a:r>
            <a:r>
              <a:rPr lang="en-US" dirty="0"/>
              <a:t> – raises value to the desired exponent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ROUND</a:t>
            </a:r>
            <a:r>
              <a:rPr lang="en-US" dirty="0"/>
              <a:t> – obtains the desired precision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Negative precision rounds characters before the decimal point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FLOOR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CEILING</a:t>
            </a:r>
            <a:r>
              <a:rPr lang="en-US" dirty="0"/>
              <a:t> – return the 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(3)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5600" y="3747619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(Value, Precision)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1843572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POWER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(Value, Exponent)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5101644"/>
            <a:ext cx="6400800" cy="1205645"/>
            <a:chOff x="2894012" y="5181600"/>
            <a:chExt cx="6400800" cy="1205645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518160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FLOOR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(Value)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84248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CEILING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(Value)</a:t>
              </a: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68B964CC-A2D5-4005-85CF-A525498E1C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422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Calculate the required number of pallets to ship each item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BoxCapacity</a:t>
            </a:r>
            <a:r>
              <a:rPr lang="en-US" dirty="0"/>
              <a:t> specifies how many items can fit in one box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PalletCapacity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specifies how many boxes can fit in a pallet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Pallets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71444" y="3867150"/>
            <a:ext cx="11049112" cy="1771650"/>
            <a:chOff x="531700" y="3276600"/>
            <a:chExt cx="11049112" cy="177165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700" y="3276600"/>
              <a:ext cx="7724775" cy="177165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3387" y="3276600"/>
              <a:ext cx="2257425" cy="1771650"/>
            </a:xfrm>
            <a:prstGeom prst="rect">
              <a:avLst/>
            </a:prstGeom>
          </p:spPr>
        </p:pic>
        <p:sp>
          <p:nvSpPr>
            <p:cNvPr id="27" name="Arrow: Right 26"/>
            <p:cNvSpPr/>
            <p:nvPr/>
          </p:nvSpPr>
          <p:spPr>
            <a:xfrm>
              <a:off x="8523231" y="3759198"/>
              <a:ext cx="533400" cy="80645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AE591EE2-55A5-44B3-B7A3-718F2BBD7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005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Since we can't use half a box or half a pallet, we need to round up to the nearest integer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Pallets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03412" y="2667001"/>
            <a:ext cx="8385176" cy="3291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CEILING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CEILING</a:t>
            </a:r>
            <a:r>
              <a:rPr lang="en-US" dirty="0"/>
              <a:t>(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chemeClr val="bg1"/>
                </a:solidFill>
              </a:rPr>
              <a:t>CAST</a:t>
            </a:r>
            <a:r>
              <a:rPr lang="en-US" dirty="0"/>
              <a:t>(Quantity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/>
              <a:t> float)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 </a:t>
            </a:r>
          </a:p>
          <a:p>
            <a:r>
              <a:rPr lang="en-US" dirty="0"/>
              <a:t>      BoxCapacity)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 PalletCapacity)</a:t>
            </a:r>
          </a:p>
          <a:p>
            <a:r>
              <a:rPr lang="en-US" dirty="0"/>
              <a:t>    AS [Number of pallets]</a:t>
            </a:r>
          </a:p>
          <a:p>
            <a:r>
              <a:rPr lang="en-US" dirty="0"/>
              <a:t>  FROM Products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722604-3E72-4F4F-B968-020059506A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175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SIGN</a:t>
            </a:r>
            <a:r>
              <a:rPr lang="en-US" dirty="0"/>
              <a:t> – returns 1, -1 or 0, depending on the value of the sign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RAND</a:t>
            </a:r>
            <a:r>
              <a:rPr lang="en-US" dirty="0"/>
              <a:t> – gets a random float value in the range [0, 1]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Seed is not specified, it will be assigned randomly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(4)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209295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SIGN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4549270"/>
            <a:ext cx="6400800" cy="1220156"/>
            <a:chOff x="2894012" y="4549270"/>
            <a:chExt cx="6400800" cy="1220156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454927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()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224661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(Seed)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F561D8D9-6892-498A-9717-0EB72408A5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390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9FA28EC-F462-422B-AEC4-703DD2CC9A0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GETDATE, DATEDIFF, DATEPART, Etc.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0B3BF-7E09-4A6A-A40C-80022F587F6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60" y="1150372"/>
            <a:ext cx="2812029" cy="28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2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DATEPART </a:t>
            </a:r>
            <a:r>
              <a:rPr lang="en-US" dirty="0"/>
              <a:t>– extract a segment from a date as an integer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Part can be any part and format of date or time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For a full list, take a look at the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official documentation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(1)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82192" y="2620385"/>
            <a:ext cx="702761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Date)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582192" y="3581401"/>
            <a:ext cx="7027616" cy="1634295"/>
            <a:chOff x="2360612" y="3733800"/>
            <a:chExt cx="7027616" cy="1634295"/>
          </a:xfrm>
        </p:grpSpPr>
        <p:grpSp>
          <p:nvGrpSpPr>
            <p:cNvPr id="15" name="Group 14"/>
            <p:cNvGrpSpPr/>
            <p:nvPr/>
          </p:nvGrpSpPr>
          <p:grpSpPr>
            <a:xfrm>
              <a:off x="2360612" y="3733800"/>
              <a:ext cx="3276600" cy="1634295"/>
              <a:chOff x="2360612" y="3505200"/>
              <a:chExt cx="3276600" cy="163429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year, yyyy, yy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month, mm, m</a:t>
                </a: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day, dd, d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111628" y="3733800"/>
              <a:ext cx="3276600" cy="1634295"/>
              <a:chOff x="2360612" y="3505200"/>
              <a:chExt cx="3276600" cy="1634295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YEAR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MONTH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DAY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</p:grp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5C00F114-A570-4531-A356-614A1D208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079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Prepare sales data for aggregation by displaying yearly quarter, month, year and day of sale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Quarterly Report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902"/>
          <a:stretch/>
        </p:blipFill>
        <p:spPr>
          <a:xfrm>
            <a:off x="3265487" y="4738704"/>
            <a:ext cx="5657850" cy="1786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7489"/>
          <a:stretch/>
        </p:blipFill>
        <p:spPr>
          <a:xfrm>
            <a:off x="3258668" y="2363475"/>
            <a:ext cx="5671490" cy="1887078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>
            <a:off x="5871000" y="4308614"/>
            <a:ext cx="450000" cy="31396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A750D03-254E-4BE7-91E9-4B4088EE6C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158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DATEPART</a:t>
            </a:r>
            <a:r>
              <a:rPr lang="en-US" dirty="0"/>
              <a:t> to get the relevant parts of the date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This statement might be useful as a View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Quarterly Report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2133600"/>
            <a:ext cx="9906000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InvoiceId, Total,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QUARTER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Quarter,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Month,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YEAR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Year,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Day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Invoice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6877D26-355A-479E-86F2-1C9B2EABB1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994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DATEDIFF</a:t>
            </a:r>
            <a:r>
              <a:rPr lang="en-US" dirty="0"/>
              <a:t> – finds the difference between two dates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any part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of date or time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Show employee experience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 (2)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47800" y="2560113"/>
            <a:ext cx="9296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DATEDIFF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FirstDate, SecondDate)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44624" y="4274461"/>
            <a:ext cx="92995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FirstName, LastName,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DATEDIFF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YEAR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2017/01/25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AS [Years In Service]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Employees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8CEEC4A-46EE-42F5-AEE7-83A8CCDC4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360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#csharp-db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8ECFAAA-8416-4B46-9FEA-CA53936597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855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06125"/>
            <a:ext cx="11818096" cy="574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DATENAME</a:t>
            </a:r>
            <a:r>
              <a:rPr lang="en-US" dirty="0"/>
              <a:t> – gets a string representation of a date's part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DATEADD</a:t>
            </a:r>
            <a:r>
              <a:rPr lang="en-US" dirty="0"/>
              <a:t> – performs date arithmetic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any part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of date or time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GETDATE</a:t>
            </a:r>
            <a:r>
              <a:rPr lang="en-US" dirty="0"/>
              <a:t> – obtains the current date and time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EOMONTH</a:t>
            </a:r>
            <a:r>
              <a:rPr lang="en-US" dirty="0"/>
              <a:t> – returns the last day of the month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 (3)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57400" y="1676159"/>
            <a:ext cx="8077200" cy="1205642"/>
            <a:chOff x="2055812" y="1766158"/>
            <a:chExt cx="8077200" cy="1205642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55812" y="1766158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DATENAME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(Part, Date)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055812" y="2427035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SELECT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DATENAME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(weekday, '2017/01/27')</a:t>
              </a:r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7400" y="4217577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DATEADD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Number, Date)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57400" y="5454459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GETDATE()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C201B54-D90C-457F-BD31-4D89E43FAF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240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393DA2-112B-4E57-8148-6A1F75AB9C8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Other Functions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97129" y="1198118"/>
            <a:ext cx="1997741" cy="2351314"/>
            <a:chOff x="5043930" y="2217436"/>
            <a:chExt cx="2100964" cy="2423128"/>
          </a:xfrm>
        </p:grpSpPr>
        <p:pic>
          <p:nvPicPr>
            <p:cNvPr id="4" name="Picture 3" descr="http://www.database-repair-software.com/images/dbf_logo.jpg"/>
            <p:cNvPicPr>
              <a:picLocks noChangeAspect="1" noChangeArrowheads="1"/>
            </p:cNvPicPr>
            <p:nvPr/>
          </p:nvPicPr>
          <p:blipFill>
            <a:blip r:embed="rId2" cstate="screen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3930" y="2522236"/>
              <a:ext cx="2100964" cy="2118328"/>
            </a:xfrm>
            <a:prstGeom prst="roundRect">
              <a:avLst>
                <a:gd name="adj" fmla="val 3251"/>
              </a:avLst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</p:pic>
        <p:pic>
          <p:nvPicPr>
            <p:cNvPr id="7" name="Picture 6" descr="http://fortunebrainstormtech.files.wordpress.com/2007/10/data-icon1.jpg"/>
            <p:cNvPicPr>
              <a:picLocks noChangeAspect="1" noChangeArrowheads="1"/>
            </p:cNvPicPr>
            <p:nvPr/>
          </p:nvPicPr>
          <p:blipFill>
            <a:blip r:embed="rId3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25" y="2217436"/>
              <a:ext cx="945121" cy="652132"/>
            </a:xfrm>
            <a:prstGeom prst="rect">
              <a:avLst/>
            </a:prstGeom>
            <a:noFill/>
            <a:effectLst>
              <a:softEdge rad="31750"/>
            </a:effectLst>
          </p:spPr>
        </p:pic>
      </p:grpSp>
      <p:sp>
        <p:nvSpPr>
          <p:cNvPr id="8" name="Subtitle 7">
            <a:extLst>
              <a:ext uri="{FF2B5EF4-FFF2-40B4-BE49-F238E27FC236}">
                <a16:creationId xmlns:a16="http://schemas.microsoft.com/office/drawing/2014/main" id="{C2ED9A6D-F617-4B33-9A23-82E56E0E6E6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860218"/>
            <a:ext cx="10961783" cy="768084"/>
          </a:xfrm>
        </p:spPr>
        <p:txBody>
          <a:bodyPr/>
          <a:lstStyle/>
          <a:p>
            <a:r>
              <a:rPr lang="en-US" dirty="0"/>
              <a:t>CAST, CONVERT, OFFSET, FETCH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7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CAST </a:t>
            </a:r>
            <a:r>
              <a:rPr lang="en-US" dirty="0"/>
              <a:t>&amp; </a:t>
            </a:r>
            <a:r>
              <a:rPr lang="en-US" b="1" dirty="0">
                <a:solidFill>
                  <a:schemeClr val="bg1"/>
                </a:solidFill>
              </a:rPr>
              <a:t>CONVERT</a:t>
            </a:r>
            <a:r>
              <a:rPr lang="en-US" dirty="0"/>
              <a:t> – conversion between data types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ISNULL</a:t>
            </a:r>
            <a:r>
              <a:rPr lang="en-US" dirty="0"/>
              <a:t> – swaps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values with a specified </a:t>
            </a:r>
            <a:r>
              <a:rPr lang="en-US" b="1" dirty="0">
                <a:solidFill>
                  <a:schemeClr val="bg1"/>
                </a:solidFill>
              </a:rPr>
              <a:t>default value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Example: Display “Not Finished” for projects with no </a:t>
            </a:r>
            <a:r>
              <a:rPr lang="en-US" noProof="1"/>
              <a:t>EndDate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(1)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1828800"/>
            <a:ext cx="6400800" cy="1089530"/>
            <a:chOff x="1446212" y="2046035"/>
            <a:chExt cx="9296400" cy="108953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446212" y="2046035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CAST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(Data AS NewType)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446212" y="2590800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CONVERT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(NewType, Data)</a:t>
              </a: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2919" y="3640750"/>
            <a:ext cx="640298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ISNULL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(Data, DefaultValue)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0824" y="4877586"/>
            <a:ext cx="10947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ProjectID, 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ISNULL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(CAST(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EndDate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varchar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Finished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Projects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16F9770-A2AE-4279-8F8A-5802A068F5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1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COALESCE</a:t>
            </a:r>
            <a:r>
              <a:rPr lang="en-US" dirty="0"/>
              <a:t> – evaluates the arguments in order and returns the </a:t>
            </a:r>
            <a:br>
              <a:rPr lang="en-US" dirty="0"/>
            </a:br>
            <a:r>
              <a:rPr lang="en-US" dirty="0"/>
              <a:t>current value of the first expression that initially does not </a:t>
            </a:r>
            <a:br>
              <a:rPr lang="en-US" dirty="0"/>
            </a:br>
            <a:r>
              <a:rPr lang="en-US" dirty="0"/>
              <a:t>evaluate to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39586" y="3559682"/>
            <a:ext cx="9112827" cy="18812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COALESCE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(NULL, NULL, 'third_value', 'fourth_value');</a:t>
            </a:r>
          </a:p>
          <a:p>
            <a:pPr>
              <a:lnSpc>
                <a:spcPct val="105000"/>
              </a:lnSpc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third_value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07AC128-4C7A-48B4-B1D5-A84BB9D93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100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OFFSET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FETCH </a:t>
            </a:r>
            <a:r>
              <a:rPr lang="en-US" dirty="0"/>
              <a:t>– get only specific rows from the result set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Used in combination with </a:t>
            </a:r>
            <a:r>
              <a:rPr lang="en-US" b="1" dirty="0">
                <a:solidFill>
                  <a:schemeClr val="bg1"/>
                </a:solidFill>
              </a:rPr>
              <a:t>ORDER BY </a:t>
            </a:r>
            <a:r>
              <a:rPr lang="en-US" dirty="0"/>
              <a:t>for pagination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(3)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87624" y="2788026"/>
            <a:ext cx="7013576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10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ROWS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FETCH NEXT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5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ROWS ONLY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487230" y="3541128"/>
            <a:ext cx="2235724" cy="611443"/>
          </a:xfrm>
          <a:prstGeom prst="wedgeRoundRectCallout">
            <a:avLst>
              <a:gd name="adj1" fmla="val -63150"/>
              <a:gd name="adj2" fmla="val 91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to skip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279840" y="5484558"/>
            <a:ext cx="2586104" cy="611443"/>
          </a:xfrm>
          <a:prstGeom prst="wedgeRoundRectCallout">
            <a:avLst>
              <a:gd name="adj1" fmla="val -50452"/>
              <a:gd name="adj2" fmla="val -10656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to include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714AA7B-58A5-481A-95C9-91356CCE5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04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ROW_NUMBER </a:t>
            </a:r>
            <a:r>
              <a:rPr lang="en-US" dirty="0"/>
              <a:t>– always generate unique values without any   gaps, even if there are ties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RANK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can have gaps in its sequence and when values are the same, they get the same rank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DENSE_RANK </a:t>
            </a:r>
            <a:r>
              <a:rPr lang="en-US" dirty="0"/>
              <a:t>– returns the same rank for ties, but it doesn’t    have any gaps in the sequence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NTILE </a:t>
            </a:r>
            <a:r>
              <a:rPr lang="en-US" dirty="0"/>
              <a:t>– Distributes the rows in an ordered partition into a specified number of groups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Ranking Functions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33312BA-C69F-4246-9D83-32D086530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690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A197-7F2E-4360-8B5D-E8D7593D31B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Wildcards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678873"/>
            <a:ext cx="3532909" cy="3532909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F8833858-55C4-48E7-9006-702FA9DDD1F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1910"/>
            <a:ext cx="10961783" cy="768084"/>
          </a:xfrm>
        </p:spPr>
        <p:txBody>
          <a:bodyPr/>
          <a:lstStyle/>
          <a:p>
            <a:r>
              <a:rPr lang="en-US" dirty="0"/>
              <a:t>Selecting Results by Partial Match</a:t>
            </a:r>
          </a:p>
        </p:txBody>
      </p:sp>
    </p:spTree>
    <p:extLst>
      <p:ext uri="{BB962C8B-B14F-4D97-AF65-F5344CB8AC3E}">
        <p14:creationId xmlns:p14="http://schemas.microsoft.com/office/powerpoint/2010/main" val="132397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Wildcards </a:t>
            </a:r>
            <a:r>
              <a:rPr lang="en-US" dirty="0"/>
              <a:t>are used with </a:t>
            </a:r>
            <a:r>
              <a:rPr lang="en-US" b="1" dirty="0">
                <a:solidFill>
                  <a:schemeClr val="bg1"/>
                </a:solidFill>
              </a:rPr>
              <a:t>WHERE</a:t>
            </a:r>
            <a:r>
              <a:rPr lang="en-US" dirty="0"/>
              <a:t> for partial filtration</a:t>
            </a:r>
          </a:p>
          <a:p>
            <a:pPr>
              <a:buClr>
                <a:schemeClr val="tx1"/>
              </a:buClr>
            </a:pPr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Regular Expressions</a:t>
            </a:r>
            <a:r>
              <a:rPr lang="en-US" dirty="0"/>
              <a:t>, but </a:t>
            </a:r>
            <a:r>
              <a:rPr lang="en-US" b="1" dirty="0">
                <a:solidFill>
                  <a:schemeClr val="bg1"/>
                </a:solidFill>
              </a:rPr>
              <a:t>less capable</a:t>
            </a:r>
          </a:p>
          <a:p>
            <a:pPr>
              <a:buClr>
                <a:schemeClr val="tx1"/>
              </a:buClr>
            </a:pPr>
            <a:r>
              <a:rPr lang="en-US" dirty="0"/>
              <a:t>Example: Find all employees who's first name </a:t>
            </a:r>
            <a:r>
              <a:rPr lang="en-US" b="1" dirty="0">
                <a:solidFill>
                  <a:schemeClr val="bg1"/>
                </a:solidFill>
              </a:rPr>
              <a:t>starts with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Ro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WHERE … LIKE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7624" y="3581400"/>
            <a:ext cx="70135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FirstName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LIKE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949902" y="5310706"/>
            <a:ext cx="2874784" cy="698208"/>
          </a:xfrm>
          <a:prstGeom prst="wedgeRoundRectCallout">
            <a:avLst>
              <a:gd name="adj1" fmla="val 4219"/>
              <a:gd name="adj2" fmla="val -981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Wildcard symbol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FA25145-5002-4F6C-B1FE-A7B2F21D5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56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Supported characters include: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ESCAPE</a:t>
            </a:r>
            <a:r>
              <a:rPr lang="en-US" dirty="0"/>
              <a:t> – specify a prefix to treat special characters as normal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Wildcard Characters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9612" y="4733458"/>
            <a:ext cx="82327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Tracks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Name LIKE '%max!%'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ESCAPE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1865084"/>
            <a:ext cx="82327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-- any string, including zero-length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-- any single character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[…]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-- any character within range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[^…]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-- any character not in the range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EFCD18B-093F-4DD5-B6C2-26A0997579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518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3074" y="1716562"/>
            <a:ext cx="81098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Various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built-in functions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String functions -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CONCAT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en-US" sz="3000" dirty="0">
                <a:solidFill>
                  <a:schemeClr val="bg2"/>
                </a:solidFill>
              </a:rPr>
              <a:t>/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RIGHT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REPLACE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Math functions -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ABS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POWER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Date functions -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DATEPART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DATEDIFF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GETDATE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Using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Wildcards</a:t>
            </a:r>
            <a:r>
              <a:rPr lang="en-US" sz="3200" dirty="0">
                <a:solidFill>
                  <a:schemeClr val="bg2"/>
                </a:solidFill>
              </a:rPr>
              <a:t>, we can obtain results by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partial string matches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CC4936F-0283-4F74-ACAF-A0D050557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3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FE0F9C81-3F93-4DBD-A749-82DD590E915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44CAFE-1343-4FD5-BFC8-FD51CF3A34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Functions in SQL Server</a:t>
            </a:r>
          </a:p>
        </p:txBody>
      </p:sp>
      <p:pic>
        <p:nvPicPr>
          <p:cNvPr id="1028" name="Picture 4" descr="Ð ÐµÐ·ÑÐ»ÑÐ°Ñ Ñ Ð¸Ð·Ð¾Ð±ÑÐ°Ð¶ÐµÐ½Ð¸Ðµ Ð·Ð° functions png">
            <a:extLst>
              <a:ext uri="{FF2B5EF4-FFF2-40B4-BE49-F238E27FC236}">
                <a16:creationId xmlns:a16="http://schemas.microsoft.com/office/drawing/2014/main" id="{98B06F06-A26D-4BAB-BF84-85C365DAA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04" y="805070"/>
            <a:ext cx="3648488" cy="364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34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2966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3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5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7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9F8083-CE21-40C0-AF4B-1D35BE23BD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07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D391CC6-5CB5-4735-91E7-7F22C17827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6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4601924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Aggregate functions</a:t>
            </a:r>
          </a:p>
          <a:p>
            <a:pPr lvl="1"/>
            <a:r>
              <a:rPr lang="en-US" sz="2800" dirty="0"/>
              <a:t>It perform a calculation on a set of values and return a </a:t>
            </a:r>
            <a:br>
              <a:rPr lang="en-US" sz="2800" dirty="0"/>
            </a:br>
            <a:r>
              <a:rPr lang="en-US" sz="2800" dirty="0"/>
              <a:t>single value</a:t>
            </a:r>
          </a:p>
          <a:p>
            <a:pPr lvl="1"/>
            <a:r>
              <a:rPr lang="en-US" sz="2800" dirty="0"/>
              <a:t>Examples: AVG, COUNT, MIN, MAX, SUM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Analytic functions</a:t>
            </a:r>
          </a:p>
          <a:p>
            <a:pPr lvl="1"/>
            <a:r>
              <a:rPr lang="en-US" sz="2800" dirty="0"/>
              <a:t>It compute an aggregate value based on a group of rows</a:t>
            </a:r>
            <a:endParaRPr lang="bg-BG" sz="2800" dirty="0"/>
          </a:p>
          <a:p>
            <a:pPr lvl="1"/>
            <a:r>
              <a:rPr lang="en-US" sz="2800" dirty="0"/>
              <a:t>Unlike aggregate functions, analytic functions can </a:t>
            </a:r>
            <a:br>
              <a:rPr lang="en-US" sz="2800" dirty="0"/>
            </a:br>
            <a:r>
              <a:rPr lang="en-US" sz="2800" dirty="0"/>
              <a:t>return multiple rows for each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F01A0B-B4E6-41E7-A4E2-7A28DC2DE1CA}"/>
              </a:ext>
            </a:extLst>
          </p:cNvPr>
          <p:cNvSpPr txBox="1">
            <a:spLocks/>
          </p:cNvSpPr>
          <p:nvPr/>
        </p:nvSpPr>
        <p:spPr>
          <a:xfrm>
            <a:off x="2008991" y="5726000"/>
            <a:ext cx="9625862" cy="830997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dirty="0"/>
              <a:t>PERCENTILE_CONT(0.5) WITHIN GROUP (ORDER BY Salary DESC) OVER (PARTITION BY </a:t>
            </a:r>
            <a:r>
              <a:rPr lang="en-US" sz="2400" dirty="0" err="1"/>
              <a:t>DepartmentId</a:t>
            </a:r>
            <a:r>
              <a:rPr lang="en-US" sz="2400" dirty="0"/>
              <a:t>) AS </a:t>
            </a:r>
            <a:r>
              <a:rPr lang="en-US" sz="2400" dirty="0" err="1"/>
              <a:t>MedianCont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635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044001"/>
            <a:ext cx="10129234" cy="56237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Ranking</a:t>
            </a:r>
            <a:r>
              <a:rPr lang="en-US" sz="2800" b="1" dirty="0">
                <a:solidFill>
                  <a:schemeClr val="bg1"/>
                </a:solidFill>
              </a:rPr>
              <a:t> functions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Returns a ranking value for each row in a partition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RANK, ROW_NUMBER, DENSE_RANK, NTILE (OVER)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200" b="1" noProof="1">
                <a:solidFill>
                  <a:schemeClr val="bg1"/>
                </a:solidFill>
              </a:rPr>
              <a:t>Rowset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lnSpc>
                <a:spcPct val="100000"/>
              </a:lnSpc>
            </a:pPr>
            <a:r>
              <a:rPr lang="en-US" sz="2800" noProof="1"/>
              <a:t>Returns </a:t>
            </a:r>
            <a:r>
              <a:rPr lang="en-US" sz="2800" dirty="0"/>
              <a:t>an object that can be used like table references in </a:t>
            </a:r>
            <a:br>
              <a:rPr lang="en-US" sz="2800" dirty="0"/>
            </a:br>
            <a:r>
              <a:rPr lang="en-US" sz="2800" dirty="0"/>
              <a:t>an statement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OPENDATASOURCE, OPENJSON, OPENXML, OPENROWSET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Scalar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Operate on a single value and then return a single value. </a:t>
            </a:r>
            <a:br>
              <a:rPr lang="en-US" sz="2800" dirty="0"/>
            </a:br>
            <a:r>
              <a:rPr lang="en-US" sz="2800" dirty="0"/>
              <a:t>Scalar functions can be used wherever an expression is valid</a:t>
            </a:r>
          </a:p>
          <a:p>
            <a:pPr marL="609219" lvl="1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6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851366-3E78-41A9-961C-AFAFB77463E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pic>
        <p:nvPicPr>
          <p:cNvPr id="2050" name="Picture 2" descr="Ð ÐµÐ·ÑÐ»ÑÐ°Ñ Ñ Ð¸Ð·Ð¾Ð±ÑÐ°Ð¶ÐµÐ½Ð¸Ðµ Ð·Ð° abc png">
            <a:extLst>
              <a:ext uri="{FF2B5EF4-FFF2-40B4-BE49-F238E27FC236}">
                <a16:creationId xmlns:a16="http://schemas.microsoft.com/office/drawing/2014/main" id="{C25E9DF4-DD39-4C11-8114-A799A038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385" y="1212575"/>
            <a:ext cx="2995230" cy="299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32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Concatenation</a:t>
            </a:r>
            <a:r>
              <a:rPr lang="en-US" dirty="0"/>
              <a:t> – combines strings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CONCAT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values with </a:t>
            </a:r>
            <a:r>
              <a:rPr lang="en-US" b="1" dirty="0">
                <a:solidFill>
                  <a:schemeClr val="bg1"/>
                </a:solidFill>
              </a:rPr>
              <a:t>empty string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CONCAT_WS </a:t>
            </a:r>
            <a:r>
              <a:rPr lang="en-US" dirty="0"/>
              <a:t>combines strings with separator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(1)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00200" y="1981201"/>
            <a:ext cx="89916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FirstName </a:t>
            </a:r>
            <a:r>
              <a:rPr lang="en-US" dirty="0">
                <a:solidFill>
                  <a:schemeClr val="bg1"/>
                </a:solidFill>
              </a:rPr>
              <a:t>+ ' ' + </a:t>
            </a:r>
            <a:r>
              <a:rPr lang="en-US" dirty="0"/>
              <a:t>LastName</a:t>
            </a:r>
          </a:p>
          <a:p>
            <a:r>
              <a:rPr lang="en-US" dirty="0"/>
              <a:t>    AS [Full Name]</a:t>
            </a:r>
          </a:p>
          <a:p>
            <a:r>
              <a:rPr lang="en-US" dirty="0"/>
              <a:t>  FROM Employee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600200" y="3578917"/>
            <a:ext cx="89916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</a:t>
            </a:r>
            <a:r>
              <a:rPr lang="en-US" dirty="0">
                <a:solidFill>
                  <a:schemeClr val="bg1"/>
                </a:solidFill>
              </a:rPr>
              <a:t>CONCAT</a:t>
            </a:r>
            <a:r>
              <a:rPr lang="en-US" dirty="0"/>
              <a:t>(FirstName, ' ', LastName)</a:t>
            </a:r>
          </a:p>
          <a:p>
            <a:r>
              <a:rPr lang="en-US" dirty="0"/>
              <a:t>    AS [Full Name]</a:t>
            </a:r>
          </a:p>
          <a:p>
            <a:r>
              <a:rPr lang="en-US" dirty="0"/>
              <a:t>  FROM Employee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F39B123-8FE8-4478-A6E1-7A9DE6632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677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SUBSTRING </a:t>
            </a:r>
            <a:r>
              <a:rPr lang="en-US" dirty="0"/>
              <a:t>– extracts a part of a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get short </a:t>
            </a:r>
            <a:r>
              <a:rPr lang="en-US" b="1" dirty="0">
                <a:solidFill>
                  <a:schemeClr val="bg1"/>
                </a:solidFill>
              </a:rPr>
              <a:t>summary</a:t>
            </a:r>
            <a:r>
              <a:rPr lang="en-US" dirty="0"/>
              <a:t> of an article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(2)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00201" y="1981201"/>
            <a:ext cx="8991598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StartIndex, Length)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2000" y="4331148"/>
            <a:ext cx="106680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ArticleId, Author, Content,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(Content, 1,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+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 AS Summary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Articles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C62B0D-CE08-4FC0-8F13-D6249F678681}"/>
              </a:ext>
            </a:extLst>
          </p:cNvPr>
          <p:cNvGrpSpPr/>
          <p:nvPr/>
        </p:nvGrpSpPr>
        <p:grpSpPr>
          <a:xfrm>
            <a:off x="1600201" y="2659520"/>
            <a:ext cx="8989287" cy="1039356"/>
            <a:chOff x="226242" y="2659519"/>
            <a:chExt cx="8989287" cy="10393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AFE6A-3070-4A20-A519-DEEF2B235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42" y="2896501"/>
              <a:ext cx="6934199" cy="52322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SUBSTRING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('SoftUni',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054837-1883-4374-AC97-0787557D8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4042" y="2896501"/>
              <a:ext cx="821487" cy="52322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Uni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3986BCC1-B3D4-4FF8-B7C9-B039FE43617C}"/>
                </a:ext>
              </a:extLst>
            </p:cNvPr>
            <p:cNvSpPr/>
            <p:nvPr/>
          </p:nvSpPr>
          <p:spPr>
            <a:xfrm>
              <a:off x="7558816" y="2659519"/>
              <a:ext cx="494907" cy="1039356"/>
            </a:xfrm>
            <a:prstGeom prst="rightArrow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EA4B5809-B1AC-468F-A58D-B74B9E91C5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97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4021</TotalTime>
  <Words>2167</Words>
  <Application>Microsoft Office PowerPoint</Application>
  <PresentationFormat>Widescreen</PresentationFormat>
  <Paragraphs>373</Paragraphs>
  <Slides>44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Built-in Functions</vt:lpstr>
      <vt:lpstr>Table of Contents</vt:lpstr>
      <vt:lpstr>Questions</vt:lpstr>
      <vt:lpstr>Functions in SQL Server</vt:lpstr>
      <vt:lpstr>SQL Functions</vt:lpstr>
      <vt:lpstr>SQL Functions</vt:lpstr>
      <vt:lpstr>String Functions</vt:lpstr>
      <vt:lpstr>String Functions (1)</vt:lpstr>
      <vt:lpstr>String Functions (2)</vt:lpstr>
      <vt:lpstr>String Functions (3)</vt:lpstr>
      <vt:lpstr>String Functions (4)</vt:lpstr>
      <vt:lpstr>String Functions (5)</vt:lpstr>
      <vt:lpstr>String Functions (6)</vt:lpstr>
      <vt:lpstr>Problem: Obfuscate CC Numbers</vt:lpstr>
      <vt:lpstr>Solution : Obfuscate CC Numbers</vt:lpstr>
      <vt:lpstr>String Functions (7)</vt:lpstr>
      <vt:lpstr>Math Functions</vt:lpstr>
      <vt:lpstr>Math Functions (1)</vt:lpstr>
      <vt:lpstr>Math Functions (2)</vt:lpstr>
      <vt:lpstr>Example: Line Length</vt:lpstr>
      <vt:lpstr>Math Functions (3)</vt:lpstr>
      <vt:lpstr>Problem: Pallets</vt:lpstr>
      <vt:lpstr>Solution: Pallets</vt:lpstr>
      <vt:lpstr>Math Functions (4)</vt:lpstr>
      <vt:lpstr>Date Functions</vt:lpstr>
      <vt:lpstr>Date Functions (1)</vt:lpstr>
      <vt:lpstr>Problem: Quarterly Report</vt:lpstr>
      <vt:lpstr>Solution: Quarterly Report</vt:lpstr>
      <vt:lpstr>Date Functions (2)</vt:lpstr>
      <vt:lpstr>Date Functions (3)</vt:lpstr>
      <vt:lpstr>Other Functions</vt:lpstr>
      <vt:lpstr>Other Functions (1)</vt:lpstr>
      <vt:lpstr>Other Functions (2)</vt:lpstr>
      <vt:lpstr>Other Functions (3)</vt:lpstr>
      <vt:lpstr>Ranking Functions</vt:lpstr>
      <vt:lpstr>Wildcards</vt:lpstr>
      <vt:lpstr>Using WHERE … LIKE</vt:lpstr>
      <vt:lpstr>Wildcard Characters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Built-in Functions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Alexander Keramanov</cp:lastModifiedBy>
  <cp:revision>36</cp:revision>
  <dcterms:created xsi:type="dcterms:W3CDTF">2018-05-23T13:08:44Z</dcterms:created>
  <dcterms:modified xsi:type="dcterms:W3CDTF">2021-09-07T15:07:51Z</dcterms:modified>
  <cp:category>db;databases;sql;programming;computer programming;software development</cp:category>
</cp:coreProperties>
</file>